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1"/>
  </p:notesMasterIdLst>
  <p:sldIdLst>
    <p:sldId id="268" r:id="rId5"/>
    <p:sldId id="270" r:id="rId6"/>
    <p:sldId id="259" r:id="rId7"/>
    <p:sldId id="262" r:id="rId8"/>
    <p:sldId id="269" r:id="rId9"/>
    <p:sldId id="264" r:id="rId10"/>
  </p:sldIdLst>
  <p:sldSz cx="9753600" cy="7315200"/>
  <p:notesSz cx="6858000" cy="9144000"/>
  <p:embeddedFontLst>
    <p:embeddedFont>
      <p:font typeface="Bubblebody Neue" panose="020B0604020202020204" charset="0"/>
      <p:regular r:id="rId12"/>
    </p:embeddedFont>
    <p:embeddedFont>
      <p:font typeface="Comic Sans MS" panose="030F0702030302020204" pitchFamily="66" charset="0"/>
      <p:regular r:id="rId13"/>
      <p:bold r:id="rId14"/>
      <p:italic r:id="rId15"/>
      <p:boldItalic r:id="rId16"/>
    </p:embeddedFont>
    <p:embeddedFont>
      <p:font typeface="Nunito Sans Regular Bol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33" autoAdjust="0"/>
    <p:restoredTop sz="94622" autoAdjust="0"/>
  </p:normalViewPr>
  <p:slideViewPr>
    <p:cSldViewPr>
      <p:cViewPr varScale="1">
        <p:scale>
          <a:sx n="55" d="100"/>
          <a:sy n="55" d="100"/>
        </p:scale>
        <p:origin x="130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alind Smith" userId="4f168221-e176-4a2d-a0ce-79bbcb50fb1e" providerId="ADAL" clId="{F7D9156D-CFE4-41C1-B63A-4B24DBE45234}"/>
    <pc:docChg chg="custSel modSld">
      <pc:chgData name="Rosalind Smith" userId="4f168221-e176-4a2d-a0ce-79bbcb50fb1e" providerId="ADAL" clId="{F7D9156D-CFE4-41C1-B63A-4B24DBE45234}" dt="2025-09-09T09:10:32.706" v="232" actId="20577"/>
      <pc:docMkLst>
        <pc:docMk/>
      </pc:docMkLst>
      <pc:sldChg chg="addSp delSp modSp mod">
        <pc:chgData name="Rosalind Smith" userId="4f168221-e176-4a2d-a0ce-79bbcb50fb1e" providerId="ADAL" clId="{F7D9156D-CFE4-41C1-B63A-4B24DBE45234}" dt="2025-09-09T09:10:09.034" v="219" actId="1076"/>
        <pc:sldMkLst>
          <pc:docMk/>
          <pc:sldMk cId="0" sldId="259"/>
        </pc:sldMkLst>
        <pc:picChg chg="del">
          <ac:chgData name="Rosalind Smith" userId="4f168221-e176-4a2d-a0ce-79bbcb50fb1e" providerId="ADAL" clId="{F7D9156D-CFE4-41C1-B63A-4B24DBE45234}" dt="2025-09-09T09:10:04.418" v="218" actId="478"/>
          <ac:picMkLst>
            <pc:docMk/>
            <pc:sldMk cId="0" sldId="259"/>
            <ac:picMk id="2" creationId="{CA39C994-0B28-4E1A-A5FE-632A5BC6FE73}"/>
          </ac:picMkLst>
        </pc:picChg>
        <pc:picChg chg="add mod">
          <ac:chgData name="Rosalind Smith" userId="4f168221-e176-4a2d-a0ce-79bbcb50fb1e" providerId="ADAL" clId="{F7D9156D-CFE4-41C1-B63A-4B24DBE45234}" dt="2025-09-09T09:10:09.034" v="219" actId="1076"/>
          <ac:picMkLst>
            <pc:docMk/>
            <pc:sldMk cId="0" sldId="259"/>
            <ac:picMk id="7" creationId="{1078B08B-A907-BBF8-662E-8E9C9022A17D}"/>
          </ac:picMkLst>
        </pc:picChg>
      </pc:sldChg>
      <pc:sldChg chg="modSp mod">
        <pc:chgData name="Rosalind Smith" userId="4f168221-e176-4a2d-a0ce-79bbcb50fb1e" providerId="ADAL" clId="{F7D9156D-CFE4-41C1-B63A-4B24DBE45234}" dt="2025-09-09T08:53:50.327" v="137" actId="1076"/>
        <pc:sldMkLst>
          <pc:docMk/>
          <pc:sldMk cId="302849701" sldId="268"/>
        </pc:sldMkLst>
        <pc:spChg chg="mod">
          <ac:chgData name="Rosalind Smith" userId="4f168221-e176-4a2d-a0ce-79bbcb50fb1e" providerId="ADAL" clId="{F7D9156D-CFE4-41C1-B63A-4B24DBE45234}" dt="2025-09-09T08:53:50.327" v="137" actId="1076"/>
          <ac:spMkLst>
            <pc:docMk/>
            <pc:sldMk cId="302849701" sldId="268"/>
            <ac:spMk id="2" creationId="{03AAFB8E-A0D7-42ED-9580-F77638904CF3}"/>
          </ac:spMkLst>
        </pc:spChg>
      </pc:sldChg>
      <pc:sldChg chg="modSp mod">
        <pc:chgData name="Rosalind Smith" userId="4f168221-e176-4a2d-a0ce-79bbcb50fb1e" providerId="ADAL" clId="{F7D9156D-CFE4-41C1-B63A-4B24DBE45234}" dt="2025-09-09T09:10:32.706" v="232" actId="20577"/>
        <pc:sldMkLst>
          <pc:docMk/>
          <pc:sldMk cId="3057762856" sldId="269"/>
        </pc:sldMkLst>
        <pc:spChg chg="mod">
          <ac:chgData name="Rosalind Smith" userId="4f168221-e176-4a2d-a0ce-79bbcb50fb1e" providerId="ADAL" clId="{F7D9156D-CFE4-41C1-B63A-4B24DBE45234}" dt="2025-09-09T09:10:32.706" v="232" actId="20577"/>
          <ac:spMkLst>
            <pc:docMk/>
            <pc:sldMk cId="3057762856" sldId="269"/>
            <ac:spMk id="5" creationId="{3631D2E4-EB09-40C1-8F3D-0A9C9281C4B1}"/>
          </ac:spMkLst>
        </pc:spChg>
      </pc:sldChg>
      <pc:sldChg chg="modSp mod">
        <pc:chgData name="Rosalind Smith" userId="4f168221-e176-4a2d-a0ce-79bbcb50fb1e" providerId="ADAL" clId="{F7D9156D-CFE4-41C1-B63A-4B24DBE45234}" dt="2025-09-09T08:54:45.932" v="216" actId="6549"/>
        <pc:sldMkLst>
          <pc:docMk/>
          <pc:sldMk cId="2673726138" sldId="270"/>
        </pc:sldMkLst>
        <pc:spChg chg="mod">
          <ac:chgData name="Rosalind Smith" userId="4f168221-e176-4a2d-a0ce-79bbcb50fb1e" providerId="ADAL" clId="{F7D9156D-CFE4-41C1-B63A-4B24DBE45234}" dt="2025-09-09T08:54:18.373" v="197" actId="20577"/>
          <ac:spMkLst>
            <pc:docMk/>
            <pc:sldMk cId="2673726138" sldId="270"/>
            <ac:spMk id="15" creationId="{00000000-0000-0000-0000-000000000000}"/>
          </ac:spMkLst>
        </pc:spChg>
        <pc:spChg chg="mod">
          <ac:chgData name="Rosalind Smith" userId="4f168221-e176-4a2d-a0ce-79bbcb50fb1e" providerId="ADAL" clId="{F7D9156D-CFE4-41C1-B63A-4B24DBE45234}" dt="2025-09-09T08:54:45.932" v="216" actId="6549"/>
          <ac:spMkLst>
            <pc:docMk/>
            <pc:sldMk cId="2673726138" sldId="270"/>
            <ac:spMk id="26" creationId="{7A73038B-66FA-47FD-BE06-00592535E71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3CB66-EF64-4647-83FA-44090577A01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12453E-A40D-454A-83B5-6DE84A268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938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12453E-A40D-454A-83B5-6DE84A268ED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062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lipartmax.com/middle/m2i8i8K9Z5d3H7b1_cartoon-running-clip-art-sports-girl-cartoon/" TargetMode="External"/><Relationship Id="rId3" Type="http://schemas.openxmlformats.org/officeDocument/2006/relationships/image" Target="../media/image3.sv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sv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871715" y="424880"/>
            <a:ext cx="8144583" cy="66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99"/>
              </a:lnSpc>
            </a:pPr>
            <a:r>
              <a:rPr lang="en-US" sz="5199" dirty="0">
                <a:solidFill>
                  <a:srgbClr val="291B25"/>
                </a:solidFill>
                <a:latin typeface="Bubblebody Neue"/>
              </a:rPr>
              <a:t>Saturn Class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AAFB8E-A0D7-42ED-9580-F77638904CF3}"/>
              </a:ext>
            </a:extLst>
          </p:cNvPr>
          <p:cNvSpPr txBox="1"/>
          <p:nvPr/>
        </p:nvSpPr>
        <p:spPr>
          <a:xfrm>
            <a:off x="266700" y="2286000"/>
            <a:ext cx="92201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Ms Smith </a:t>
            </a:r>
            <a:r>
              <a:rPr lang="en-GB" sz="2800" dirty="0"/>
              <a:t>– class teacher</a:t>
            </a:r>
          </a:p>
          <a:p>
            <a:r>
              <a:rPr lang="en-GB" sz="2800" b="1" dirty="0"/>
              <a:t>Miss Preston </a:t>
            </a:r>
            <a:r>
              <a:rPr lang="en-GB" sz="2800" dirty="0"/>
              <a:t>– class TA Mondays and Tuesdays</a:t>
            </a:r>
          </a:p>
          <a:p>
            <a:r>
              <a:rPr lang="en-GB" sz="2800" b="1" dirty="0"/>
              <a:t>Miss Anderson </a:t>
            </a:r>
            <a:r>
              <a:rPr lang="en-GB" sz="2800" dirty="0"/>
              <a:t>– class TA Wednesdays, Thursdays and Fridays</a:t>
            </a:r>
          </a:p>
          <a:p>
            <a:r>
              <a:rPr lang="en-GB" sz="2800" b="1" dirty="0"/>
              <a:t>Mrs King </a:t>
            </a:r>
            <a:r>
              <a:rPr lang="en-GB" sz="2800" dirty="0"/>
              <a:t>– 1:1 TA</a:t>
            </a:r>
          </a:p>
        </p:txBody>
      </p:sp>
    </p:spTree>
    <p:extLst>
      <p:ext uri="{BB962C8B-B14F-4D97-AF65-F5344CB8AC3E}">
        <p14:creationId xmlns:p14="http://schemas.microsoft.com/office/powerpoint/2010/main" val="30284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1122" y="517063"/>
            <a:ext cx="7163301" cy="6062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400"/>
              </a:lnSpc>
            </a:pPr>
            <a:r>
              <a:rPr lang="en-US" sz="4000" u="none" dirty="0">
                <a:solidFill>
                  <a:srgbClr val="291B25"/>
                </a:solidFill>
                <a:latin typeface="Bubblebody Neue"/>
              </a:rPr>
              <a:t>Key info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EE82070-4E4F-48E0-AA63-080A28675871}"/>
              </a:ext>
            </a:extLst>
          </p:cNvPr>
          <p:cNvGrpSpPr/>
          <p:nvPr/>
        </p:nvGrpSpPr>
        <p:grpSpPr>
          <a:xfrm>
            <a:off x="496273" y="1179613"/>
            <a:ext cx="2455160" cy="2742791"/>
            <a:chOff x="391893" y="2976931"/>
            <a:chExt cx="2455160" cy="2742791"/>
          </a:xfrm>
        </p:grpSpPr>
        <p:sp>
          <p:nvSpPr>
            <p:cNvPr id="4" name="AutoShape 4"/>
            <p:cNvSpPr/>
            <p:nvPr/>
          </p:nvSpPr>
          <p:spPr>
            <a:xfrm rot="101125">
              <a:off x="391893" y="3148814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 rot="-193524">
              <a:off x="1109705" y="2976931"/>
              <a:ext cx="1178278" cy="281212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48F7C27-0FC0-45E1-B64D-F62B8E92008F}"/>
              </a:ext>
            </a:extLst>
          </p:cNvPr>
          <p:cNvGrpSpPr/>
          <p:nvPr/>
        </p:nvGrpSpPr>
        <p:grpSpPr>
          <a:xfrm>
            <a:off x="3003438" y="-14389"/>
            <a:ext cx="2455160" cy="2720391"/>
            <a:chOff x="3400725" y="2967713"/>
            <a:chExt cx="2455160" cy="2720391"/>
          </a:xfrm>
        </p:grpSpPr>
        <p:sp>
          <p:nvSpPr>
            <p:cNvPr id="6" name="AutoShape 6"/>
            <p:cNvSpPr/>
            <p:nvPr/>
          </p:nvSpPr>
          <p:spPr>
            <a:xfrm rot="-98493">
              <a:off x="3400725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 dirty="0"/>
            </a:p>
            <a:p>
              <a:pPr algn="ctr"/>
              <a:r>
                <a:rPr lang="en-GB" sz="2400" dirty="0"/>
                <a:t>Look out for emails from the office relating to trips and events.</a:t>
              </a:r>
            </a:p>
          </p:txBody>
        </p:sp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 rot="191288">
              <a:off x="4090643" y="2967713"/>
              <a:ext cx="1030037" cy="299647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EAC16B1-7128-4173-ADEA-02C0147C5980}"/>
              </a:ext>
            </a:extLst>
          </p:cNvPr>
          <p:cNvGrpSpPr/>
          <p:nvPr/>
        </p:nvGrpSpPr>
        <p:grpSpPr>
          <a:xfrm>
            <a:off x="7127318" y="92814"/>
            <a:ext cx="2455160" cy="2715445"/>
            <a:chOff x="6330186" y="2972659"/>
            <a:chExt cx="2455160" cy="2715445"/>
          </a:xfrm>
        </p:grpSpPr>
        <p:sp>
          <p:nvSpPr>
            <p:cNvPr id="8" name="AutoShape 8"/>
            <p:cNvSpPr/>
            <p:nvPr/>
          </p:nvSpPr>
          <p:spPr>
            <a:xfrm rot="148990">
              <a:off x="6330186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 rot="266755">
              <a:off x="6968627" y="2972659"/>
              <a:ext cx="1178278" cy="281212"/>
            </a:xfrm>
            <a:prstGeom prst="rect">
              <a:avLst/>
            </a:prstGeom>
          </p:spPr>
        </p:pic>
      </p:grpSp>
      <p:sp>
        <p:nvSpPr>
          <p:cNvPr id="13" name="TextBox 13"/>
          <p:cNvSpPr txBox="1"/>
          <p:nvPr/>
        </p:nvSpPr>
        <p:spPr>
          <a:xfrm>
            <a:off x="716394" y="1823114"/>
            <a:ext cx="1973030" cy="1150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000" dirty="0">
              <a:solidFill>
                <a:srgbClr val="291B25"/>
              </a:solidFill>
              <a:latin typeface="Nunito Sans Regular Bold"/>
            </a:endParaRP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dirty="0">
                <a:solidFill>
                  <a:srgbClr val="291B25"/>
                </a:solidFill>
                <a:latin typeface="Nunito Sans Regular Bold"/>
              </a:rPr>
              <a:t>Breaktime snacks should be healthy.</a:t>
            </a:r>
            <a:endParaRPr lang="en-US" sz="2400" u="none" dirty="0">
              <a:solidFill>
                <a:srgbClr val="291B25"/>
              </a:solidFill>
              <a:latin typeface="Nunito Sans Regular Bold"/>
            </a:endParaRPr>
          </a:p>
        </p:txBody>
      </p:sp>
      <p:sp>
        <p:nvSpPr>
          <p:cNvPr id="15" name="TextBox 15"/>
          <p:cNvSpPr txBox="1"/>
          <p:nvPr/>
        </p:nvSpPr>
        <p:spPr>
          <a:xfrm rot="203782">
            <a:off x="7207765" y="908004"/>
            <a:ext cx="2263593" cy="1150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u="none" dirty="0">
                <a:solidFill>
                  <a:srgbClr val="291B25"/>
                </a:solidFill>
                <a:latin typeface="Nunito Sans Regular Bold"/>
              </a:rPr>
              <a:t>Outdoor learning will usually be on </a:t>
            </a:r>
            <a:r>
              <a:rPr lang="en-US" sz="2400" dirty="0">
                <a:solidFill>
                  <a:srgbClr val="291B25"/>
                </a:solidFill>
                <a:latin typeface="Nunito Sans Regular Bold"/>
              </a:rPr>
              <a:t>Fridays</a:t>
            </a:r>
            <a:r>
              <a:rPr lang="en-US" sz="2400" u="none" dirty="0">
                <a:solidFill>
                  <a:srgbClr val="291B25"/>
                </a:solidFill>
                <a:latin typeface="Nunito Sans Regular Bold"/>
              </a:rPr>
              <a:t>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C429849-61D3-4348-8818-92D081F12C70}"/>
              </a:ext>
            </a:extLst>
          </p:cNvPr>
          <p:cNvGrpSpPr/>
          <p:nvPr/>
        </p:nvGrpSpPr>
        <p:grpSpPr>
          <a:xfrm rot="21197252">
            <a:off x="3224741" y="4337868"/>
            <a:ext cx="2455160" cy="2742791"/>
            <a:chOff x="391893" y="2976931"/>
            <a:chExt cx="2455160" cy="2742791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3E0E96D4-0A9B-447A-94EA-1C405C108FF4}"/>
                </a:ext>
              </a:extLst>
            </p:cNvPr>
            <p:cNvSpPr/>
            <p:nvPr/>
          </p:nvSpPr>
          <p:spPr>
            <a:xfrm rot="101125">
              <a:off x="391893" y="3148814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21" name="Picture 5">
              <a:extLst>
                <a:ext uri="{FF2B5EF4-FFF2-40B4-BE49-F238E27FC236}">
                  <a16:creationId xmlns:a16="http://schemas.microsoft.com/office/drawing/2014/main" id="{B4240BAE-6E10-4818-9E2C-9353C08C9D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 rot="-193524">
              <a:off x="1109705" y="2976931"/>
              <a:ext cx="1178278" cy="281212"/>
            </a:xfrm>
            <a:prstGeom prst="rect">
              <a:avLst/>
            </a:prstGeom>
          </p:spPr>
        </p:pic>
      </p:grpSp>
      <p:sp>
        <p:nvSpPr>
          <p:cNvPr id="22" name="TextBox 13">
            <a:extLst>
              <a:ext uri="{FF2B5EF4-FFF2-40B4-BE49-F238E27FC236}">
                <a16:creationId xmlns:a16="http://schemas.microsoft.com/office/drawing/2014/main" id="{33170970-CB11-4F16-B1FE-F05AD4D548C2}"/>
              </a:ext>
            </a:extLst>
          </p:cNvPr>
          <p:cNvSpPr txBox="1"/>
          <p:nvPr/>
        </p:nvSpPr>
        <p:spPr>
          <a:xfrm rot="21246807">
            <a:off x="3342112" y="5157662"/>
            <a:ext cx="2263764" cy="11503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u="none" dirty="0">
                <a:solidFill>
                  <a:srgbClr val="291B25"/>
                </a:solidFill>
                <a:latin typeface="Nunito Sans Regular Bold"/>
              </a:rPr>
              <a:t>PE is every Friday.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400" dirty="0">
              <a:solidFill>
                <a:srgbClr val="291B25"/>
              </a:solidFill>
              <a:latin typeface="Nunito Sans Regular Bold"/>
            </a:endParaRP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400" u="none" dirty="0">
              <a:solidFill>
                <a:srgbClr val="291B25"/>
              </a:solidFill>
              <a:latin typeface="Nunito Sans Regular Bold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71416EA-994A-4408-86D0-3EC557C6A7F9}"/>
              </a:ext>
            </a:extLst>
          </p:cNvPr>
          <p:cNvGrpSpPr/>
          <p:nvPr/>
        </p:nvGrpSpPr>
        <p:grpSpPr>
          <a:xfrm>
            <a:off x="398717" y="4333506"/>
            <a:ext cx="2455160" cy="2720391"/>
            <a:chOff x="3400725" y="2967713"/>
            <a:chExt cx="2455160" cy="2720391"/>
          </a:xfrm>
        </p:grpSpPr>
        <p:sp>
          <p:nvSpPr>
            <p:cNvPr id="24" name="AutoShape 6">
              <a:extLst>
                <a:ext uri="{FF2B5EF4-FFF2-40B4-BE49-F238E27FC236}">
                  <a16:creationId xmlns:a16="http://schemas.microsoft.com/office/drawing/2014/main" id="{638A0C83-7C22-47CC-8B36-587E40EA7AEC}"/>
                </a:ext>
              </a:extLst>
            </p:cNvPr>
            <p:cNvSpPr/>
            <p:nvPr/>
          </p:nvSpPr>
          <p:spPr>
            <a:xfrm rot="-98493">
              <a:off x="3400725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25" name="Picture 7">
              <a:extLst>
                <a:ext uri="{FF2B5EF4-FFF2-40B4-BE49-F238E27FC236}">
                  <a16:creationId xmlns:a16="http://schemas.microsoft.com/office/drawing/2014/main" id="{10DB4115-BC8A-40EA-B450-5DAA8791B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 rot="191288">
              <a:off x="4090643" y="2967713"/>
              <a:ext cx="1030037" cy="299647"/>
            </a:xfrm>
            <a:prstGeom prst="rect">
              <a:avLst/>
            </a:prstGeom>
          </p:spPr>
        </p:pic>
      </p:grpSp>
      <p:sp>
        <p:nvSpPr>
          <p:cNvPr id="26" name="TextBox 14">
            <a:extLst>
              <a:ext uri="{FF2B5EF4-FFF2-40B4-BE49-F238E27FC236}">
                <a16:creationId xmlns:a16="http://schemas.microsoft.com/office/drawing/2014/main" id="{7A73038B-66FA-47FD-BE06-00592535E713}"/>
              </a:ext>
            </a:extLst>
          </p:cNvPr>
          <p:cNvSpPr txBox="1"/>
          <p:nvPr/>
        </p:nvSpPr>
        <p:spPr>
          <a:xfrm rot="21411895">
            <a:off x="514134" y="4861423"/>
            <a:ext cx="2279468" cy="2278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000" u="none" dirty="0">
                <a:solidFill>
                  <a:srgbClr val="291B25"/>
                </a:solidFill>
                <a:latin typeface="Nunito Sans Regular Bold"/>
              </a:rPr>
              <a:t>We visit the library every </a:t>
            </a:r>
            <a:r>
              <a:rPr lang="en-US" sz="2000" b="1" u="none" dirty="0">
                <a:solidFill>
                  <a:srgbClr val="291B25"/>
                </a:solidFill>
                <a:latin typeface="Nunito Sans Regular Bold"/>
              </a:rPr>
              <a:t>Wednesday</a:t>
            </a:r>
            <a:r>
              <a:rPr lang="en-US" sz="2000" b="1" dirty="0">
                <a:solidFill>
                  <a:srgbClr val="291B25"/>
                </a:solidFill>
                <a:latin typeface="Nunito Sans Regular Bold"/>
              </a:rPr>
              <a:t>, although children can change their library and colour banded books whenever needed.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400" b="1" u="none" dirty="0">
              <a:solidFill>
                <a:srgbClr val="291B25"/>
              </a:solidFill>
              <a:latin typeface="Nunito Sans Regular Bold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5C83C7B-9D86-4A0E-9494-40732B302B37}"/>
              </a:ext>
            </a:extLst>
          </p:cNvPr>
          <p:cNvGrpSpPr/>
          <p:nvPr/>
        </p:nvGrpSpPr>
        <p:grpSpPr>
          <a:xfrm rot="571497">
            <a:off x="7071562" y="4264666"/>
            <a:ext cx="2455160" cy="2720391"/>
            <a:chOff x="3400725" y="2967713"/>
            <a:chExt cx="2455160" cy="2720391"/>
          </a:xfrm>
        </p:grpSpPr>
        <p:sp>
          <p:nvSpPr>
            <p:cNvPr id="28" name="AutoShape 6">
              <a:extLst>
                <a:ext uri="{FF2B5EF4-FFF2-40B4-BE49-F238E27FC236}">
                  <a16:creationId xmlns:a16="http://schemas.microsoft.com/office/drawing/2014/main" id="{300620EF-DEB0-4281-BAE5-10D118869843}"/>
                </a:ext>
              </a:extLst>
            </p:cNvPr>
            <p:cNvSpPr/>
            <p:nvPr/>
          </p:nvSpPr>
          <p:spPr>
            <a:xfrm rot="-98493">
              <a:off x="3400725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29" name="Picture 7">
              <a:extLst>
                <a:ext uri="{FF2B5EF4-FFF2-40B4-BE49-F238E27FC236}">
                  <a16:creationId xmlns:a16="http://schemas.microsoft.com/office/drawing/2014/main" id="{6BA4B787-C286-49D9-A715-2056491F2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 rot="191288">
              <a:off x="4090643" y="2967713"/>
              <a:ext cx="1030037" cy="299647"/>
            </a:xfrm>
            <a:prstGeom prst="rect">
              <a:avLst/>
            </a:prstGeom>
          </p:spPr>
        </p:pic>
      </p:grpSp>
      <p:sp>
        <p:nvSpPr>
          <p:cNvPr id="30" name="TextBox 14">
            <a:extLst>
              <a:ext uri="{FF2B5EF4-FFF2-40B4-BE49-F238E27FC236}">
                <a16:creationId xmlns:a16="http://schemas.microsoft.com/office/drawing/2014/main" id="{FF57824B-2806-47BB-8C56-365BB34A1746}"/>
              </a:ext>
            </a:extLst>
          </p:cNvPr>
          <p:cNvSpPr txBox="1"/>
          <p:nvPr/>
        </p:nvSpPr>
        <p:spPr>
          <a:xfrm rot="375460">
            <a:off x="7199826" y="4988625"/>
            <a:ext cx="2279468" cy="14324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u="none" dirty="0">
                <a:solidFill>
                  <a:srgbClr val="291B25"/>
                </a:solidFill>
                <a:latin typeface="Nunito Sans Regular Bold"/>
              </a:rPr>
              <a:t>Login details for </a:t>
            </a:r>
            <a:r>
              <a:rPr lang="en-US" sz="2400" u="none" dirty="0" err="1">
                <a:solidFill>
                  <a:srgbClr val="291B25"/>
                </a:solidFill>
                <a:latin typeface="Nunito Sans Regular Bold"/>
              </a:rPr>
              <a:t>Maths</a:t>
            </a:r>
            <a:r>
              <a:rPr lang="en-US" sz="2400" u="none" dirty="0">
                <a:solidFill>
                  <a:srgbClr val="291B25"/>
                </a:solidFill>
                <a:latin typeface="Nunito Sans Regular Bold"/>
              </a:rPr>
              <a:t> Whizz and TTRS are in your child's reading record.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C153685-C7D8-75DF-FD1B-716D5EF4D70D}"/>
              </a:ext>
            </a:extLst>
          </p:cNvPr>
          <p:cNvGrpSpPr/>
          <p:nvPr/>
        </p:nvGrpSpPr>
        <p:grpSpPr>
          <a:xfrm>
            <a:off x="5230202" y="1953766"/>
            <a:ext cx="2455160" cy="2775448"/>
            <a:chOff x="391893" y="2976931"/>
            <a:chExt cx="2455160" cy="2742791"/>
          </a:xfrm>
        </p:grpSpPr>
        <p:sp>
          <p:nvSpPr>
            <p:cNvPr id="10" name="AutoShape 4">
              <a:extLst>
                <a:ext uri="{FF2B5EF4-FFF2-40B4-BE49-F238E27FC236}">
                  <a16:creationId xmlns:a16="http://schemas.microsoft.com/office/drawing/2014/main" id="{2374E2E0-DFA7-1A07-09E4-E15C6D9B9E39}"/>
                </a:ext>
              </a:extLst>
            </p:cNvPr>
            <p:cNvSpPr/>
            <p:nvPr/>
          </p:nvSpPr>
          <p:spPr>
            <a:xfrm rot="101125">
              <a:off x="391893" y="3148814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7698D784-17FB-45D3-2782-C0683A1239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 rot="-193524">
              <a:off x="1109705" y="2976931"/>
              <a:ext cx="1178278" cy="281212"/>
            </a:xfrm>
            <a:prstGeom prst="rect">
              <a:avLst/>
            </a:prstGeom>
          </p:spPr>
        </p:pic>
      </p:grpSp>
      <p:sp>
        <p:nvSpPr>
          <p:cNvPr id="12" name="TextBox 14">
            <a:extLst>
              <a:ext uri="{FF2B5EF4-FFF2-40B4-BE49-F238E27FC236}">
                <a16:creationId xmlns:a16="http://schemas.microsoft.com/office/drawing/2014/main" id="{B4CB0797-4462-9445-68E8-2CE33B8C0434}"/>
              </a:ext>
            </a:extLst>
          </p:cNvPr>
          <p:cNvSpPr txBox="1"/>
          <p:nvPr/>
        </p:nvSpPr>
        <p:spPr>
          <a:xfrm>
            <a:off x="5192475" y="2925850"/>
            <a:ext cx="2383378" cy="8681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dirty="0">
                <a:solidFill>
                  <a:srgbClr val="291B25"/>
                </a:solidFill>
                <a:latin typeface="Nunito Sans Regular Bold"/>
              </a:rPr>
              <a:t>- letters / emails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dirty="0">
                <a:solidFill>
                  <a:srgbClr val="291B25"/>
                </a:solidFill>
                <a:latin typeface="Nunito Sans Regular Bold"/>
              </a:rPr>
              <a:t>- face to face</a:t>
            </a:r>
            <a:endParaRPr lang="en-US" sz="2400" u="none" dirty="0">
              <a:solidFill>
                <a:srgbClr val="291B25"/>
              </a:solidFill>
              <a:latin typeface="Nunito Sans Regular Bold"/>
            </a:endParaRP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400" u="none" dirty="0">
              <a:solidFill>
                <a:srgbClr val="291B25"/>
              </a:solidFill>
              <a:latin typeface="Nunito Sans Regular Bold"/>
            </a:endParaRPr>
          </a:p>
        </p:txBody>
      </p:sp>
      <p:sp>
        <p:nvSpPr>
          <p:cNvPr id="31" name="TextBox 2">
            <a:extLst>
              <a:ext uri="{FF2B5EF4-FFF2-40B4-BE49-F238E27FC236}">
                <a16:creationId xmlns:a16="http://schemas.microsoft.com/office/drawing/2014/main" id="{69737406-13B5-7F04-CCB0-FD7A978DC6ED}"/>
              </a:ext>
            </a:extLst>
          </p:cNvPr>
          <p:cNvSpPr txBox="1"/>
          <p:nvPr/>
        </p:nvSpPr>
        <p:spPr>
          <a:xfrm>
            <a:off x="5197545" y="2143504"/>
            <a:ext cx="7163301" cy="582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400"/>
              </a:lnSpc>
            </a:pPr>
            <a:r>
              <a:rPr lang="en-US" sz="3200" dirty="0">
                <a:solidFill>
                  <a:srgbClr val="291B25"/>
                </a:solidFill>
                <a:latin typeface="Bubblebody Neue"/>
              </a:rPr>
              <a:t>Communicate</a:t>
            </a:r>
            <a:endParaRPr lang="en-US" sz="3200" u="none" dirty="0">
              <a:solidFill>
                <a:srgbClr val="291B25"/>
              </a:solidFill>
              <a:latin typeface="Bubblebody Neue"/>
            </a:endParaRPr>
          </a:p>
        </p:txBody>
      </p:sp>
      <p:pic>
        <p:nvPicPr>
          <p:cNvPr id="39" name="Picture 38" descr="A cartoon of a person running&#10;&#10;Description automatically generated">
            <a:extLst>
              <a:ext uri="{FF2B5EF4-FFF2-40B4-BE49-F238E27FC236}">
                <a16:creationId xmlns:a16="http://schemas.microsoft.com/office/drawing/2014/main" id="{9E5CFF72-1071-5455-66E7-7C77AD98F2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4630868" y="5486401"/>
            <a:ext cx="1338468" cy="157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72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 flipV="1">
            <a:off x="1401138" y="1195148"/>
            <a:ext cx="4760645" cy="680092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752600" y="176884"/>
            <a:ext cx="7086600" cy="865432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590800" y="275036"/>
            <a:ext cx="5792341" cy="5406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lnSpc>
                <a:spcPts val="4799"/>
              </a:lnSpc>
            </a:pPr>
            <a:r>
              <a:rPr lang="en-US" sz="3999" dirty="0">
                <a:solidFill>
                  <a:srgbClr val="291B25"/>
                </a:solidFill>
                <a:latin typeface="Bubblebody Neue"/>
              </a:rPr>
              <a:t> A typical day in Saturn</a:t>
            </a:r>
            <a:endParaRPr lang="en-US" sz="3999" u="none" dirty="0">
              <a:solidFill>
                <a:srgbClr val="291B25"/>
              </a:solidFill>
              <a:latin typeface="Bubblebody Neue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2CAE5894-6963-F4A0-FA60-3A52468364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201476">
            <a:off x="365796" y="1168570"/>
            <a:ext cx="3906491" cy="4711777"/>
          </a:xfrm>
          <a:prstGeom prst="rect">
            <a:avLst/>
          </a:prstGeom>
        </p:spPr>
      </p:pic>
      <p:sp>
        <p:nvSpPr>
          <p:cNvPr id="8" name="AutoShape 3">
            <a:extLst>
              <a:ext uri="{FF2B5EF4-FFF2-40B4-BE49-F238E27FC236}">
                <a16:creationId xmlns:a16="http://schemas.microsoft.com/office/drawing/2014/main" id="{DF262D50-4C76-4F79-7227-978A7028CF8D}"/>
              </a:ext>
            </a:extLst>
          </p:cNvPr>
          <p:cNvSpPr/>
          <p:nvPr/>
        </p:nvSpPr>
        <p:spPr>
          <a:xfrm>
            <a:off x="-211810" y="1487859"/>
            <a:ext cx="3318403" cy="4415429"/>
          </a:xfrm>
          <a:prstGeom prst="rect">
            <a:avLst/>
          </a:prstGeom>
          <a:solidFill>
            <a:srgbClr val="F6F6E9"/>
          </a:solidFill>
        </p:spPr>
        <p:txBody>
          <a:bodyPr/>
          <a:lstStyle/>
          <a:p>
            <a:endParaRPr lang="en-GB"/>
          </a:p>
        </p:txBody>
      </p:sp>
      <p:sp>
        <p:nvSpPr>
          <p:cNvPr id="9" name="AutoShape 15">
            <a:extLst>
              <a:ext uri="{FF2B5EF4-FFF2-40B4-BE49-F238E27FC236}">
                <a16:creationId xmlns:a16="http://schemas.microsoft.com/office/drawing/2014/main" id="{20EDC12D-B5F4-F51F-3B15-B548D9872EC2}"/>
              </a:ext>
            </a:extLst>
          </p:cNvPr>
          <p:cNvSpPr/>
          <p:nvPr/>
        </p:nvSpPr>
        <p:spPr>
          <a:xfrm>
            <a:off x="110244" y="2052900"/>
            <a:ext cx="3166519" cy="3463144"/>
          </a:xfrm>
          <a:prstGeom prst="rect">
            <a:avLst/>
          </a:prstGeom>
          <a:solidFill>
            <a:srgbClr val="FFCE6D"/>
          </a:solidFill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Reading / changing books (AR quizzes)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Daily and weekly arithmetic practise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Year 6 buddies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Roles of responsibility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5ED27F5F-80C8-15FC-F6FC-859ACAF81E35}"/>
              </a:ext>
            </a:extLst>
          </p:cNvPr>
          <p:cNvSpPr txBox="1"/>
          <p:nvPr/>
        </p:nvSpPr>
        <p:spPr>
          <a:xfrm>
            <a:off x="10886" y="1411912"/>
            <a:ext cx="3265877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200"/>
              </a:lnSpc>
            </a:pPr>
            <a:r>
              <a:rPr lang="en-US" sz="3500" dirty="0">
                <a:solidFill>
                  <a:srgbClr val="291B25"/>
                </a:solidFill>
                <a:latin typeface="Bubblebody Neue"/>
              </a:rPr>
              <a:t>Routines:</a:t>
            </a:r>
            <a:endParaRPr lang="en-US" sz="3500" u="none" dirty="0">
              <a:solidFill>
                <a:srgbClr val="291B25"/>
              </a:solidFill>
              <a:latin typeface="Bubblebody Neue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78B08B-A907-BBF8-662E-8E9C9022A1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03771" y="1886451"/>
            <a:ext cx="6331275" cy="4369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654170" y="-516475"/>
            <a:ext cx="6268701" cy="834814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58828" y="1172347"/>
            <a:ext cx="3829303" cy="2790053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5334000" y="762001"/>
            <a:ext cx="4419599" cy="6027284"/>
            <a:chOff x="0" y="0"/>
            <a:chExt cx="2020450" cy="37253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20450" cy="372539"/>
            </a:xfrm>
            <a:custGeom>
              <a:avLst/>
              <a:gdLst/>
              <a:ahLst/>
              <a:cxnLst/>
              <a:rect l="l" t="t" r="r" b="b"/>
              <a:pathLst>
                <a:path w="2020450" h="372539">
                  <a:moveTo>
                    <a:pt x="0" y="0"/>
                  </a:moveTo>
                  <a:lnTo>
                    <a:pt x="2020450" y="0"/>
                  </a:lnTo>
                  <a:lnTo>
                    <a:pt x="2020450" y="372539"/>
                  </a:lnTo>
                  <a:lnTo>
                    <a:pt x="0" y="372539"/>
                  </a:lnTo>
                  <a:close/>
                </a:path>
              </a:pathLst>
            </a:custGeom>
            <a:solidFill>
              <a:srgbClr val="F6F6E9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833243" y="2438400"/>
            <a:ext cx="3316245" cy="628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19"/>
              </a:lnSpc>
              <a:spcBef>
                <a:spcPct val="0"/>
              </a:spcBef>
            </a:pPr>
            <a:r>
              <a:rPr lang="en-US" sz="4099" dirty="0">
                <a:solidFill>
                  <a:srgbClr val="FFFFFF"/>
                </a:solidFill>
                <a:latin typeface="Bubblebody Neue"/>
              </a:rPr>
              <a:t>Expectations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38800" y="1172346"/>
            <a:ext cx="3886200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lvl="0" indent="-342900" algn="ctr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Comic Sans MS" panose="030F0702030302020204" pitchFamily="66" charset="0"/>
              </a:rPr>
              <a:t>Arrive to school each day prepared to learn</a:t>
            </a:r>
          </a:p>
          <a:p>
            <a:pPr marL="342900" lvl="0" indent="-342900" algn="ctr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Comic Sans MS" panose="030F0702030302020204" pitchFamily="66" charset="0"/>
              </a:rPr>
              <a:t>Follow agreed classroom rules</a:t>
            </a:r>
          </a:p>
          <a:p>
            <a:pPr marL="342900" lvl="0" indent="-342900" algn="ctr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Comic Sans MS" panose="030F0702030302020204" pitchFamily="66" charset="0"/>
              </a:rPr>
              <a:t>Follow school behavior system</a:t>
            </a:r>
          </a:p>
          <a:p>
            <a:pPr marL="342900" lvl="0" indent="-342900" algn="ctr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Comic Sans MS" panose="030F0702030302020204" pitchFamily="66" charset="0"/>
              </a:rPr>
              <a:t>Earn house points</a:t>
            </a:r>
          </a:p>
          <a:p>
            <a:pPr marL="342900" lvl="0" indent="-342900" algn="ctr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Comic Sans MS" panose="030F0702030302020204" pitchFamily="66" charset="0"/>
              </a:rPr>
              <a:t>Be independent learners</a:t>
            </a:r>
          </a:p>
          <a:p>
            <a:pPr marL="342900" lvl="0" indent="-342900" algn="ctr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Comic Sans MS" panose="030F0702030302020204" pitchFamily="66" charset="0"/>
              </a:rPr>
              <a:t>Implement a growth mindset</a:t>
            </a:r>
          </a:p>
          <a:p>
            <a:pPr marL="342900" lvl="0" indent="-342900" algn="ctr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Comic Sans MS" panose="030F0702030302020204" pitchFamily="66" charset="0"/>
              </a:rPr>
              <a:t>Use taught strategies when stuck (The 6 Bs)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6220F10D-2317-453F-B6DF-2138F5241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048000" y="1"/>
            <a:ext cx="3829303" cy="1295399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05530ADE-1409-4048-AB6D-C9117A8E5972}"/>
              </a:ext>
            </a:extLst>
          </p:cNvPr>
          <p:cNvSpPr txBox="1"/>
          <p:nvPr/>
        </p:nvSpPr>
        <p:spPr>
          <a:xfrm>
            <a:off x="3304528" y="333511"/>
            <a:ext cx="3316245" cy="628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19"/>
              </a:lnSpc>
              <a:spcBef>
                <a:spcPct val="0"/>
              </a:spcBef>
            </a:pPr>
            <a:r>
              <a:rPr lang="en-US" sz="4099" dirty="0">
                <a:solidFill>
                  <a:srgbClr val="FFFFFF"/>
                </a:solidFill>
                <a:latin typeface="Bubblebody Neue"/>
              </a:rPr>
              <a:t>Homework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631D2E4-EB09-40C1-8F3D-0A9C9281C4B1}"/>
              </a:ext>
            </a:extLst>
          </p:cNvPr>
          <p:cNvSpPr/>
          <p:nvPr/>
        </p:nvSpPr>
        <p:spPr>
          <a:xfrm>
            <a:off x="381000" y="1447799"/>
            <a:ext cx="8991600" cy="4733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Daily reading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Written homework </a:t>
            </a:r>
            <a:r>
              <a:rPr lang="en-GB" sz="2400" b="1" dirty="0">
                <a:latin typeface="Comic Sans MS" panose="030F0702030302020204" pitchFamily="66" charset="0"/>
              </a:rPr>
              <a:t>set on Thursdays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Half-termly projects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Spellings </a:t>
            </a:r>
            <a:r>
              <a:rPr lang="en-GB" sz="2400" b="1" dirty="0">
                <a:latin typeface="Comic Sans MS" panose="030F0702030302020204" pitchFamily="66" charset="0"/>
              </a:rPr>
              <a:t>due Monday</a:t>
            </a:r>
          </a:p>
          <a:p>
            <a:pPr algn="ctr"/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Maths Whizz </a:t>
            </a:r>
            <a:r>
              <a:rPr lang="en-GB" sz="2400" b="1" dirty="0">
                <a:latin typeface="Comic Sans MS" panose="030F0702030302020204" pitchFamily="66" charset="0"/>
              </a:rPr>
              <a:t>due Sunday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5776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0110105" flipH="1" flipV="1">
            <a:off x="553518" y="2292687"/>
            <a:ext cx="2594342" cy="370620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r="1499" b="30850"/>
          <a:stretch>
            <a:fillRect/>
          </a:stretch>
        </p:blipFill>
        <p:spPr>
          <a:xfrm rot="678179">
            <a:off x="6590399" y="1233185"/>
            <a:ext cx="2619996" cy="403032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5400000">
            <a:off x="2367363" y="387276"/>
            <a:ext cx="5016031" cy="6050037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 rot="-125846">
            <a:off x="2480955" y="2265251"/>
            <a:ext cx="5053622" cy="3167443"/>
            <a:chOff x="0" y="0"/>
            <a:chExt cx="2973724" cy="186383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73724" cy="1863832"/>
            </a:xfrm>
            <a:custGeom>
              <a:avLst/>
              <a:gdLst/>
              <a:ahLst/>
              <a:cxnLst/>
              <a:rect l="l" t="t" r="r" b="b"/>
              <a:pathLst>
                <a:path w="2973724" h="1863832">
                  <a:moveTo>
                    <a:pt x="0" y="0"/>
                  </a:moveTo>
                  <a:lnTo>
                    <a:pt x="2973724" y="0"/>
                  </a:lnTo>
                  <a:lnTo>
                    <a:pt x="2973724" y="1863832"/>
                  </a:lnTo>
                  <a:lnTo>
                    <a:pt x="0" y="1863832"/>
                  </a:lnTo>
                  <a:close/>
                </a:path>
              </a:pathLst>
            </a:custGeom>
            <a:solidFill>
              <a:srgbClr val="F6F6E9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2888027" y="3125181"/>
            <a:ext cx="4306561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400"/>
              </a:lnSpc>
              <a:spcBef>
                <a:spcPct val="0"/>
              </a:spcBef>
            </a:pPr>
            <a:r>
              <a:rPr lang="en-US" sz="4500" u="none" dirty="0">
                <a:solidFill>
                  <a:srgbClr val="291B25"/>
                </a:solidFill>
                <a:latin typeface="Comic Sans MS" panose="030F0702030302020204" pitchFamily="66" charset="0"/>
              </a:rPr>
              <a:t>Questions?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750609">
            <a:off x="605110" y="1470457"/>
            <a:ext cx="865550" cy="325761"/>
          </a:xfrm>
          <a:prstGeom prst="rect">
            <a:avLst/>
          </a:prstGeom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6B038C58-92E4-4352-A528-A4F67E033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550" y="4220025"/>
            <a:ext cx="3011591" cy="300437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41bb7bb-b2d5-43c2-b4e4-c4370f21af6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ACC099B1954FF4190769E97332DCD07" ma:contentTypeVersion="18" ma:contentTypeDescription="Create a new document." ma:contentTypeScope="" ma:versionID="ec0e35dc117b8baae4c856c2bac2c0a5">
  <xsd:schema xmlns:xsd="http://www.w3.org/2001/XMLSchema" xmlns:xs="http://www.w3.org/2001/XMLSchema" xmlns:p="http://schemas.microsoft.com/office/2006/metadata/properties" xmlns:ns3="341bb7bb-b2d5-43c2-b4e4-c4370f21af6f" xmlns:ns4="3c73e7cc-800d-4b81-abf1-57628f6657ea" targetNamespace="http://schemas.microsoft.com/office/2006/metadata/properties" ma:root="true" ma:fieldsID="29c1902df65e339d8fcc280686fff2f2" ns3:_="" ns4:_="">
    <xsd:import namespace="341bb7bb-b2d5-43c2-b4e4-c4370f21af6f"/>
    <xsd:import namespace="3c73e7cc-800d-4b81-abf1-57628f6657e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1bb7bb-b2d5-43c2-b4e4-c4370f21af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73e7cc-800d-4b81-abf1-57628f6657ea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552281-D0A1-4F4B-9746-6F50DE35EE68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infopath/2007/PartnerControls"/>
    <ds:schemaRef ds:uri="3c73e7cc-800d-4b81-abf1-57628f6657ea"/>
    <ds:schemaRef ds:uri="341bb7bb-b2d5-43c2-b4e4-c4370f21af6f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E6DE3F9-3128-4757-8C97-17A620D346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89A959-915B-4472-ADED-D8EB343E68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41bb7bb-b2d5-43c2-b4e4-c4370f21af6f"/>
    <ds:schemaRef ds:uri="3c73e7cc-800d-4b81-abf1-57628f6657e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191</Words>
  <Application>Microsoft Office PowerPoint</Application>
  <PresentationFormat>Custom</PresentationFormat>
  <Paragraphs>43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Comic Sans MS</vt:lpstr>
      <vt:lpstr>Bubblebody Neue</vt:lpstr>
      <vt:lpstr>Arial</vt:lpstr>
      <vt:lpstr>Nunito Sans Regular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Yellow Playful Illustration English Book Report Education Presentation 4:3</dc:title>
  <dc:creator>E Kelly</dc:creator>
  <cp:lastModifiedBy>Rosalind Smith</cp:lastModifiedBy>
  <cp:revision>18</cp:revision>
  <dcterms:created xsi:type="dcterms:W3CDTF">2006-08-16T00:00:00Z</dcterms:created>
  <dcterms:modified xsi:type="dcterms:W3CDTF">2025-09-09T09:10:39Z</dcterms:modified>
  <dc:identifier>DAFJe0INeWc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0x0101002ACC099B1954FF4190769E97332DCD07</vt:lpwstr>
  </property>
</Properties>
</file>