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56" r:id="rId2"/>
    <p:sldId id="270" r:id="rId3"/>
    <p:sldId id="259" r:id="rId4"/>
    <p:sldId id="273" r:id="rId5"/>
    <p:sldId id="274" r:id="rId6"/>
    <p:sldId id="276" r:id="rId7"/>
    <p:sldId id="266" r:id="rId8"/>
    <p:sldId id="279" r:id="rId9"/>
    <p:sldId id="278" r:id="rId10"/>
  </p:sldIdLst>
  <p:sldSz cx="9753600" cy="7315200"/>
  <p:notesSz cx="6792913" cy="9925050"/>
  <p:embeddedFontLst>
    <p:embeddedFont>
      <p:font typeface="Bubblebody Neue" panose="020B0604020202020204" charset="0"/>
      <p:regular r:id="rId12"/>
    </p:embeddedFont>
    <p:embeddedFont>
      <p:font typeface="Comic Sans MS" panose="030F0702030302020204" pitchFamily="66" charset="0"/>
      <p:regular r:id="rId13"/>
      <p:bold r:id="rId14"/>
      <p:italic r:id="rId15"/>
      <p:boldItalic r:id="rId16"/>
    </p:embeddedFont>
    <p:embeddedFont>
      <p:font typeface="More Sugar Thin" panose="020B0604020202020204" charset="0"/>
      <p:regular r:id="rId17"/>
    </p:embeddedFont>
    <p:embeddedFont>
      <p:font typeface="Nunito Sans Regular Bold" panose="020B0604020202020204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85574" autoAdjust="0"/>
  </p:normalViewPr>
  <p:slideViewPr>
    <p:cSldViewPr>
      <p:cViewPr varScale="1">
        <p:scale>
          <a:sx n="51" d="100"/>
          <a:sy n="51" d="100"/>
        </p:scale>
        <p:origin x="162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24794" cy="372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30852" y="0"/>
            <a:ext cx="3924794" cy="372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03.09.2025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71763" y="557213"/>
            <a:ext cx="3711575" cy="2784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05722" y="3528906"/>
            <a:ext cx="7245774" cy="334453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057816"/>
            <a:ext cx="3924794" cy="3704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30852" y="7057816"/>
            <a:ext cx="3924794" cy="3704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8624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8199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4139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71763" y="557213"/>
            <a:ext cx="3711575" cy="2784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211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71763" y="557213"/>
            <a:ext cx="3711575" cy="2784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6062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24794" cy="372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30852" y="0"/>
            <a:ext cx="3924794" cy="372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03.09.2025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71763" y="557213"/>
            <a:ext cx="3711575" cy="2784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05722" y="3528906"/>
            <a:ext cx="7245774" cy="334453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057816"/>
            <a:ext cx="3924794" cy="3704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30852" y="7057816"/>
            <a:ext cx="3924794" cy="3704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7010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24794" cy="372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30852" y="0"/>
            <a:ext cx="3924794" cy="372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03.09.2025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71763" y="557213"/>
            <a:ext cx="3711575" cy="2784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05722" y="3528906"/>
            <a:ext cx="7245774" cy="334453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057816"/>
            <a:ext cx="3924794" cy="3704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30852" y="7057816"/>
            <a:ext cx="3924794" cy="3704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9386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24794" cy="372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30852" y="0"/>
            <a:ext cx="3924794" cy="372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03.09.2025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71763" y="557213"/>
            <a:ext cx="3711575" cy="2784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05722" y="3528906"/>
            <a:ext cx="7245774" cy="334453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057816"/>
            <a:ext cx="3924794" cy="3704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30852" y="7057816"/>
            <a:ext cx="3924794" cy="3704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299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8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sv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5" Type="http://schemas.openxmlformats.org/officeDocument/2006/relationships/image" Target="../media/image13.sv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 l="4699" t="22798" r="5082" b="25382"/>
          <a:stretch>
            <a:fillRect/>
          </a:stretch>
        </p:blipFill>
        <p:spPr>
          <a:xfrm>
            <a:off x="0" y="0"/>
            <a:ext cx="9753600" cy="7315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0306295">
            <a:off x="-1559112" y="-2442730"/>
            <a:ext cx="4959125" cy="4084516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 rot="5400000">
            <a:off x="2369159" y="345120"/>
            <a:ext cx="4885495" cy="6749695"/>
            <a:chOff x="0" y="0"/>
            <a:chExt cx="5180262" cy="7156940"/>
          </a:xfrm>
        </p:grpSpPr>
        <p:sp>
          <p:nvSpPr>
            <p:cNvPr id="5" name="Freeform 5"/>
            <p:cNvSpPr/>
            <p:nvPr/>
          </p:nvSpPr>
          <p:spPr>
            <a:xfrm>
              <a:off x="-9098" y="-6509"/>
              <a:ext cx="5194593" cy="7188994"/>
            </a:xfrm>
            <a:custGeom>
              <a:avLst/>
              <a:gdLst/>
              <a:ahLst/>
              <a:cxnLst/>
              <a:rect l="l" t="t" r="r" b="b"/>
              <a:pathLst>
                <a:path w="5194593" h="7188994">
                  <a:moveTo>
                    <a:pt x="63030" y="6595440"/>
                  </a:moveTo>
                  <a:cubicBezTo>
                    <a:pt x="63030" y="6595440"/>
                    <a:pt x="0" y="6348876"/>
                    <a:pt x="10218" y="1214762"/>
                  </a:cubicBezTo>
                  <a:cubicBezTo>
                    <a:pt x="18651" y="990971"/>
                    <a:pt x="65033" y="645332"/>
                    <a:pt x="65033" y="645332"/>
                  </a:cubicBezTo>
                  <a:cubicBezTo>
                    <a:pt x="82233" y="502466"/>
                    <a:pt x="56685" y="337866"/>
                    <a:pt x="181385" y="223925"/>
                  </a:cubicBezTo>
                  <a:cubicBezTo>
                    <a:pt x="346794" y="72788"/>
                    <a:pt x="621643" y="0"/>
                    <a:pt x="4301520" y="6965"/>
                  </a:cubicBezTo>
                  <a:lnTo>
                    <a:pt x="4301521" y="6965"/>
                  </a:lnTo>
                  <a:cubicBezTo>
                    <a:pt x="4518268" y="16819"/>
                    <a:pt x="4722583" y="36481"/>
                    <a:pt x="4856771" y="101690"/>
                  </a:cubicBezTo>
                  <a:cubicBezTo>
                    <a:pt x="5112817" y="226120"/>
                    <a:pt x="5194593" y="459160"/>
                    <a:pt x="5189105" y="704684"/>
                  </a:cubicBezTo>
                  <a:cubicBezTo>
                    <a:pt x="5189105" y="704684"/>
                    <a:pt x="5145817" y="1013073"/>
                    <a:pt x="5153250" y="1248607"/>
                  </a:cubicBezTo>
                  <a:cubicBezTo>
                    <a:pt x="5160374" y="6337241"/>
                    <a:pt x="5167530" y="6532844"/>
                    <a:pt x="5167530" y="6532844"/>
                  </a:cubicBezTo>
                  <a:cubicBezTo>
                    <a:pt x="5150849" y="6748577"/>
                    <a:pt x="5036205" y="6959188"/>
                    <a:pt x="4839336" y="7070813"/>
                  </a:cubicBezTo>
                  <a:cubicBezTo>
                    <a:pt x="4688984" y="7156061"/>
                    <a:pt x="4490953" y="7171159"/>
                    <a:pt x="3564545" y="7160417"/>
                  </a:cubicBezTo>
                  <a:lnTo>
                    <a:pt x="3564500" y="7160417"/>
                  </a:lnTo>
                  <a:cubicBezTo>
                    <a:pt x="645952" y="7155140"/>
                    <a:pt x="384604" y="7188994"/>
                    <a:pt x="254278" y="7079835"/>
                  </a:cubicBezTo>
                  <a:cubicBezTo>
                    <a:pt x="145767" y="6988951"/>
                    <a:pt x="81795" y="6795639"/>
                    <a:pt x="63030" y="6595440"/>
                  </a:cubicBezTo>
                  <a:close/>
                </a:path>
              </a:pathLst>
            </a:custGeom>
            <a:solidFill>
              <a:srgbClr val="E4C7A9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 rot="5400000">
            <a:off x="2474918" y="526189"/>
            <a:ext cx="4673976" cy="6387557"/>
            <a:chOff x="0" y="0"/>
            <a:chExt cx="5097098" cy="6965804"/>
          </a:xfrm>
        </p:grpSpPr>
        <p:sp>
          <p:nvSpPr>
            <p:cNvPr id="7" name="Freeform 7"/>
            <p:cNvSpPr/>
            <p:nvPr/>
          </p:nvSpPr>
          <p:spPr>
            <a:xfrm>
              <a:off x="-9098" y="-6509"/>
              <a:ext cx="5111428" cy="6997857"/>
            </a:xfrm>
            <a:custGeom>
              <a:avLst/>
              <a:gdLst/>
              <a:ahLst/>
              <a:cxnLst/>
              <a:rect l="l" t="t" r="r" b="b"/>
              <a:pathLst>
                <a:path w="5111428" h="6997857">
                  <a:moveTo>
                    <a:pt x="63030" y="6404304"/>
                  </a:moveTo>
                  <a:cubicBezTo>
                    <a:pt x="63030" y="6404304"/>
                    <a:pt x="0" y="6157740"/>
                    <a:pt x="10218" y="1214762"/>
                  </a:cubicBezTo>
                  <a:cubicBezTo>
                    <a:pt x="18651" y="990971"/>
                    <a:pt x="65033" y="645332"/>
                    <a:pt x="65033" y="645332"/>
                  </a:cubicBezTo>
                  <a:cubicBezTo>
                    <a:pt x="82233" y="502466"/>
                    <a:pt x="56685" y="337866"/>
                    <a:pt x="181385" y="223925"/>
                  </a:cubicBezTo>
                  <a:cubicBezTo>
                    <a:pt x="346794" y="72788"/>
                    <a:pt x="621643" y="0"/>
                    <a:pt x="4218355" y="6965"/>
                  </a:cubicBezTo>
                  <a:lnTo>
                    <a:pt x="4218357" y="6965"/>
                  </a:lnTo>
                  <a:cubicBezTo>
                    <a:pt x="4435103" y="16819"/>
                    <a:pt x="4639418" y="36481"/>
                    <a:pt x="4773607" y="101690"/>
                  </a:cubicBezTo>
                  <a:cubicBezTo>
                    <a:pt x="5029653" y="226120"/>
                    <a:pt x="5111428" y="459160"/>
                    <a:pt x="5105940" y="704684"/>
                  </a:cubicBezTo>
                  <a:cubicBezTo>
                    <a:pt x="5105940" y="704684"/>
                    <a:pt x="5062652" y="1013073"/>
                    <a:pt x="5070086" y="1248607"/>
                  </a:cubicBezTo>
                  <a:cubicBezTo>
                    <a:pt x="5077209" y="6146105"/>
                    <a:pt x="5084366" y="6341708"/>
                    <a:pt x="5084366" y="6341708"/>
                  </a:cubicBezTo>
                  <a:cubicBezTo>
                    <a:pt x="5067684" y="6557440"/>
                    <a:pt x="4953040" y="6768052"/>
                    <a:pt x="4756171" y="6879676"/>
                  </a:cubicBezTo>
                  <a:cubicBezTo>
                    <a:pt x="4605819" y="6964925"/>
                    <a:pt x="4407788" y="6980023"/>
                    <a:pt x="3498313" y="6969281"/>
                  </a:cubicBezTo>
                  <a:lnTo>
                    <a:pt x="3498269" y="6969281"/>
                  </a:lnTo>
                  <a:cubicBezTo>
                    <a:pt x="645952" y="6964004"/>
                    <a:pt x="384604" y="6997857"/>
                    <a:pt x="254278" y="6888700"/>
                  </a:cubicBezTo>
                  <a:cubicBezTo>
                    <a:pt x="145767" y="6797815"/>
                    <a:pt x="81795" y="6604503"/>
                    <a:pt x="63030" y="6404304"/>
                  </a:cubicBezTo>
                  <a:close/>
                </a:path>
              </a:pathLst>
            </a:custGeom>
            <a:solidFill>
              <a:srgbClr val="FFFAEB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33272" t="32416"/>
          <a:stretch>
            <a:fillRect/>
          </a:stretch>
        </p:blipFill>
        <p:spPr>
          <a:xfrm rot="-4039864">
            <a:off x="8190561" y="1520685"/>
            <a:ext cx="547008" cy="531865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218555">
            <a:off x="1150416" y="4053813"/>
            <a:ext cx="954804" cy="1496132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094642">
            <a:off x="2336891" y="5257873"/>
            <a:ext cx="873741" cy="269767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344091">
            <a:off x="154467" y="997980"/>
            <a:ext cx="1915014" cy="1577275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300383">
            <a:off x="2337056" y="1690427"/>
            <a:ext cx="282585" cy="354845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446010" flipH="1">
            <a:off x="2159159" y="818660"/>
            <a:ext cx="203386" cy="255393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33272" t="32416"/>
          <a:stretch>
            <a:fillRect/>
          </a:stretch>
        </p:blipFill>
        <p:spPr>
          <a:xfrm rot="6630028">
            <a:off x="783372" y="4879599"/>
            <a:ext cx="547008" cy="531865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2478349" y="613308"/>
            <a:ext cx="5862191" cy="4728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8"/>
              </a:lnSpc>
            </a:pPr>
            <a:r>
              <a:rPr lang="en-US" sz="3608" dirty="0">
                <a:solidFill>
                  <a:srgbClr val="1D1D1B"/>
                </a:solidFill>
                <a:latin typeface="More Sugar Thin"/>
              </a:rPr>
              <a:t>Jupiter Class 2025-2026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28600" y="6229390"/>
            <a:ext cx="9525000" cy="9233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608"/>
              </a:lnSpc>
            </a:pPr>
            <a:r>
              <a:rPr lang="en-US" sz="3608" dirty="0">
                <a:solidFill>
                  <a:srgbClr val="1D1D1B"/>
                </a:solidFill>
                <a:latin typeface="More Sugar Thin"/>
              </a:rPr>
              <a:t>Class Teacher: Miss Smith </a:t>
            </a:r>
          </a:p>
          <a:p>
            <a:pPr algn="ctr">
              <a:lnSpc>
                <a:spcPts val="3608"/>
              </a:lnSpc>
              <a:spcBef>
                <a:spcPct val="0"/>
              </a:spcBef>
            </a:pPr>
            <a:r>
              <a:rPr lang="en-US" sz="3608" dirty="0">
                <a:solidFill>
                  <a:srgbClr val="1D1D1B"/>
                </a:solidFill>
                <a:latin typeface="More Sugar Thin"/>
              </a:rPr>
              <a:t>Teaching Assistant: </a:t>
            </a:r>
            <a:r>
              <a:rPr lang="en-US" sz="3608" dirty="0" err="1">
                <a:solidFill>
                  <a:srgbClr val="1D1D1B"/>
                </a:solidFill>
                <a:latin typeface="More Sugar Thin"/>
              </a:rPr>
              <a:t>Mrs</a:t>
            </a:r>
            <a:r>
              <a:rPr lang="en-US" sz="3608" dirty="0">
                <a:solidFill>
                  <a:srgbClr val="1D1D1B"/>
                </a:solidFill>
                <a:latin typeface="More Sugar Thin"/>
              </a:rPr>
              <a:t> Bendon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E01DFD4-10FC-377D-AECA-ACF95B74852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899" y="1975637"/>
            <a:ext cx="4580257" cy="34210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71122" y="517063"/>
            <a:ext cx="7163301" cy="6062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400"/>
              </a:lnSpc>
            </a:pPr>
            <a:r>
              <a:rPr lang="en-US" sz="4000" u="none" dirty="0">
                <a:solidFill>
                  <a:srgbClr val="291B25"/>
                </a:solidFill>
                <a:latin typeface="Bubblebody Neue"/>
              </a:rPr>
              <a:t>Key info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EE82070-4E4F-48E0-AA63-080A28675871}"/>
              </a:ext>
            </a:extLst>
          </p:cNvPr>
          <p:cNvGrpSpPr/>
          <p:nvPr/>
        </p:nvGrpSpPr>
        <p:grpSpPr>
          <a:xfrm>
            <a:off x="496273" y="1179613"/>
            <a:ext cx="2455160" cy="2742791"/>
            <a:chOff x="391893" y="2976931"/>
            <a:chExt cx="2455160" cy="2742791"/>
          </a:xfrm>
        </p:grpSpPr>
        <p:sp>
          <p:nvSpPr>
            <p:cNvPr id="4" name="AutoShape 4"/>
            <p:cNvSpPr/>
            <p:nvPr/>
          </p:nvSpPr>
          <p:spPr>
            <a:xfrm rot="101125">
              <a:off x="391893" y="3148814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193524">
              <a:off x="1109705" y="2976931"/>
              <a:ext cx="1178278" cy="281212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48F7C27-0FC0-45E1-B64D-F62B8E92008F}"/>
              </a:ext>
            </a:extLst>
          </p:cNvPr>
          <p:cNvGrpSpPr/>
          <p:nvPr/>
        </p:nvGrpSpPr>
        <p:grpSpPr>
          <a:xfrm>
            <a:off x="3003438" y="-14389"/>
            <a:ext cx="2455160" cy="2720391"/>
            <a:chOff x="3400725" y="2967713"/>
            <a:chExt cx="2455160" cy="2720391"/>
          </a:xfrm>
        </p:grpSpPr>
        <p:sp>
          <p:nvSpPr>
            <p:cNvPr id="6" name="AutoShape 6"/>
            <p:cNvSpPr/>
            <p:nvPr/>
          </p:nvSpPr>
          <p:spPr>
            <a:xfrm rot="-98493">
              <a:off x="3400725" y="3117196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191288">
              <a:off x="4090643" y="2967713"/>
              <a:ext cx="1030037" cy="299647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EAC16B1-7128-4173-ADEA-02C0147C5980}"/>
              </a:ext>
            </a:extLst>
          </p:cNvPr>
          <p:cNvGrpSpPr/>
          <p:nvPr/>
        </p:nvGrpSpPr>
        <p:grpSpPr>
          <a:xfrm>
            <a:off x="7127318" y="92814"/>
            <a:ext cx="2455160" cy="2715445"/>
            <a:chOff x="6330186" y="2972659"/>
            <a:chExt cx="2455160" cy="2715445"/>
          </a:xfrm>
        </p:grpSpPr>
        <p:sp>
          <p:nvSpPr>
            <p:cNvPr id="8" name="AutoShape 8"/>
            <p:cNvSpPr/>
            <p:nvPr/>
          </p:nvSpPr>
          <p:spPr>
            <a:xfrm rot="148990">
              <a:off x="6330186" y="3117196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266755">
              <a:off x="6968627" y="2972659"/>
              <a:ext cx="1178278" cy="281212"/>
            </a:xfrm>
            <a:prstGeom prst="rect">
              <a:avLst/>
            </a:prstGeom>
          </p:spPr>
        </p:pic>
      </p:grpSp>
      <p:sp>
        <p:nvSpPr>
          <p:cNvPr id="13" name="TextBox 13"/>
          <p:cNvSpPr txBox="1"/>
          <p:nvPr/>
        </p:nvSpPr>
        <p:spPr>
          <a:xfrm>
            <a:off x="482825" y="1823114"/>
            <a:ext cx="2206599" cy="11498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3200" dirty="0">
                <a:solidFill>
                  <a:srgbClr val="291B25"/>
                </a:solidFill>
                <a:latin typeface="More Sugar Thin" panose="020B0604020202020204" charset="0"/>
              </a:rPr>
              <a:t>Mrs </a:t>
            </a:r>
            <a:r>
              <a:rPr lang="en-US" sz="3200" dirty="0" err="1">
                <a:solidFill>
                  <a:srgbClr val="291B25"/>
                </a:solidFill>
                <a:latin typeface="More Sugar Thin" panose="020B0604020202020204" charset="0"/>
              </a:rPr>
              <a:t>Passan</a:t>
            </a:r>
            <a:r>
              <a:rPr lang="en-US" sz="3200" dirty="0">
                <a:solidFill>
                  <a:srgbClr val="291B25"/>
                </a:solidFill>
                <a:latin typeface="More Sugar Thin" panose="020B0604020202020204" charset="0"/>
              </a:rPr>
              <a:t> teaches all day Wednesday.  </a:t>
            </a:r>
            <a:endParaRPr lang="en-US" sz="3200" u="none" dirty="0">
              <a:solidFill>
                <a:srgbClr val="291B25"/>
              </a:solidFill>
              <a:latin typeface="More Sugar Thin" panose="020B0604020202020204" charset="0"/>
            </a:endParaRPr>
          </a:p>
        </p:txBody>
      </p:sp>
      <p:sp>
        <p:nvSpPr>
          <p:cNvPr id="15" name="TextBox 15"/>
          <p:cNvSpPr txBox="1"/>
          <p:nvPr/>
        </p:nvSpPr>
        <p:spPr>
          <a:xfrm rot="203782">
            <a:off x="7207765" y="902522"/>
            <a:ext cx="2263593" cy="1161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3600" u="none" dirty="0">
                <a:solidFill>
                  <a:srgbClr val="291B25"/>
                </a:solidFill>
                <a:latin typeface="More Sugar Thin" panose="020B0604020202020204" charset="0"/>
              </a:rPr>
              <a:t>Outdoor learning is on a Thursday.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C429849-61D3-4348-8818-92D081F12C70}"/>
              </a:ext>
            </a:extLst>
          </p:cNvPr>
          <p:cNvGrpSpPr/>
          <p:nvPr/>
        </p:nvGrpSpPr>
        <p:grpSpPr>
          <a:xfrm rot="21197252">
            <a:off x="3177452" y="4253911"/>
            <a:ext cx="2455160" cy="2742791"/>
            <a:chOff x="391893" y="2976931"/>
            <a:chExt cx="2455160" cy="2742791"/>
          </a:xfrm>
        </p:grpSpPr>
        <p:sp>
          <p:nvSpPr>
            <p:cNvPr id="20" name="AutoShape 4">
              <a:extLst>
                <a:ext uri="{FF2B5EF4-FFF2-40B4-BE49-F238E27FC236}">
                  <a16:creationId xmlns:a16="http://schemas.microsoft.com/office/drawing/2014/main" id="{3E0E96D4-0A9B-447A-94EA-1C405C108FF4}"/>
                </a:ext>
              </a:extLst>
            </p:cNvPr>
            <p:cNvSpPr/>
            <p:nvPr/>
          </p:nvSpPr>
          <p:spPr>
            <a:xfrm rot="101125">
              <a:off x="391893" y="3148814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21" name="Picture 5">
              <a:extLst>
                <a:ext uri="{FF2B5EF4-FFF2-40B4-BE49-F238E27FC236}">
                  <a16:creationId xmlns:a16="http://schemas.microsoft.com/office/drawing/2014/main" id="{B4240BAE-6E10-4818-9E2C-9353C08C9D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193524">
              <a:off x="1109705" y="2976931"/>
              <a:ext cx="1178278" cy="281212"/>
            </a:xfrm>
            <a:prstGeom prst="rect">
              <a:avLst/>
            </a:prstGeom>
          </p:spPr>
        </p:pic>
      </p:grpSp>
      <p:sp>
        <p:nvSpPr>
          <p:cNvPr id="22" name="TextBox 13">
            <a:extLst>
              <a:ext uri="{FF2B5EF4-FFF2-40B4-BE49-F238E27FC236}">
                <a16:creationId xmlns:a16="http://schemas.microsoft.com/office/drawing/2014/main" id="{33170970-CB11-4F16-B1FE-F05AD4D548C2}"/>
              </a:ext>
            </a:extLst>
          </p:cNvPr>
          <p:cNvSpPr txBox="1"/>
          <p:nvPr/>
        </p:nvSpPr>
        <p:spPr>
          <a:xfrm rot="21246807">
            <a:off x="3342112" y="4604306"/>
            <a:ext cx="2263764" cy="22570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u="none" dirty="0">
                <a:solidFill>
                  <a:srgbClr val="291B25"/>
                </a:solidFill>
                <a:latin typeface="More Sugar Thin" panose="020B0604020202020204" charset="0"/>
              </a:rPr>
              <a:t>PE is every </a:t>
            </a:r>
            <a:r>
              <a:rPr lang="en-US" sz="2400" b="1" u="none" dirty="0">
                <a:solidFill>
                  <a:srgbClr val="291B25"/>
                </a:solidFill>
                <a:latin typeface="More Sugar Thin" panose="020B0604020202020204" charset="0"/>
              </a:rPr>
              <a:t>Friday this half term</a:t>
            </a:r>
            <a:r>
              <a:rPr lang="en-US" sz="2400" u="none" dirty="0">
                <a:solidFill>
                  <a:srgbClr val="291B25"/>
                </a:solidFill>
                <a:latin typeface="More Sugar Thin" panose="020B0604020202020204" charset="0"/>
              </a:rPr>
              <a:t>. Next half term it will be Wednesday.</a:t>
            </a: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endParaRPr lang="en-US" sz="2400" dirty="0">
              <a:solidFill>
                <a:srgbClr val="291B25"/>
              </a:solidFill>
              <a:latin typeface="More Sugar Thin" panose="020B0604020202020204" charset="0"/>
            </a:endParaRP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dirty="0">
                <a:solidFill>
                  <a:srgbClr val="291B25"/>
                </a:solidFill>
                <a:latin typeface="More Sugar Thin" panose="020B0604020202020204" charset="0"/>
              </a:rPr>
              <a:t>Name </a:t>
            </a:r>
            <a:r>
              <a:rPr lang="en-US" sz="2400" b="1" dirty="0">
                <a:solidFill>
                  <a:srgbClr val="291B25"/>
                </a:solidFill>
                <a:latin typeface="More Sugar Thin" panose="020B0604020202020204" charset="0"/>
              </a:rPr>
              <a:t>everything</a:t>
            </a:r>
            <a:r>
              <a:rPr lang="en-US" sz="2400" dirty="0">
                <a:solidFill>
                  <a:srgbClr val="291B25"/>
                </a:solidFill>
                <a:latin typeface="More Sugar Thin" panose="020B0604020202020204" charset="0"/>
              </a:rPr>
              <a:t>!</a:t>
            </a:r>
            <a:endParaRPr lang="en-US" sz="2400" u="none" dirty="0">
              <a:solidFill>
                <a:srgbClr val="291B25"/>
              </a:solidFill>
              <a:latin typeface="More Sugar Thin" panose="020B060402020202020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71416EA-994A-4408-86D0-3EC557C6A7F9}"/>
              </a:ext>
            </a:extLst>
          </p:cNvPr>
          <p:cNvGrpSpPr/>
          <p:nvPr/>
        </p:nvGrpSpPr>
        <p:grpSpPr>
          <a:xfrm>
            <a:off x="398717" y="4333506"/>
            <a:ext cx="2455160" cy="2720391"/>
            <a:chOff x="3400725" y="2967713"/>
            <a:chExt cx="2455160" cy="2720391"/>
          </a:xfrm>
        </p:grpSpPr>
        <p:sp>
          <p:nvSpPr>
            <p:cNvPr id="24" name="AutoShape 6">
              <a:extLst>
                <a:ext uri="{FF2B5EF4-FFF2-40B4-BE49-F238E27FC236}">
                  <a16:creationId xmlns:a16="http://schemas.microsoft.com/office/drawing/2014/main" id="{638A0C83-7C22-47CC-8B36-587E40EA7AEC}"/>
                </a:ext>
              </a:extLst>
            </p:cNvPr>
            <p:cNvSpPr/>
            <p:nvPr/>
          </p:nvSpPr>
          <p:spPr>
            <a:xfrm rot="-98493">
              <a:off x="3400725" y="3117196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25" name="Picture 7">
              <a:extLst>
                <a:ext uri="{FF2B5EF4-FFF2-40B4-BE49-F238E27FC236}">
                  <a16:creationId xmlns:a16="http://schemas.microsoft.com/office/drawing/2014/main" id="{10DB4115-BC8A-40EA-B450-5DAA8791B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191288">
              <a:off x="4090643" y="2967713"/>
              <a:ext cx="1030037" cy="299647"/>
            </a:xfrm>
            <a:prstGeom prst="rect">
              <a:avLst/>
            </a:prstGeom>
          </p:spPr>
        </p:pic>
      </p:grpSp>
      <p:sp>
        <p:nvSpPr>
          <p:cNvPr id="26" name="TextBox 14">
            <a:extLst>
              <a:ext uri="{FF2B5EF4-FFF2-40B4-BE49-F238E27FC236}">
                <a16:creationId xmlns:a16="http://schemas.microsoft.com/office/drawing/2014/main" id="{7A73038B-66FA-47FD-BE06-00592535E713}"/>
              </a:ext>
            </a:extLst>
          </p:cNvPr>
          <p:cNvSpPr txBox="1"/>
          <p:nvPr/>
        </p:nvSpPr>
        <p:spPr>
          <a:xfrm rot="188810">
            <a:off x="512082" y="5223660"/>
            <a:ext cx="2279468" cy="11285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3200" u="none" dirty="0">
                <a:solidFill>
                  <a:srgbClr val="291B25"/>
                </a:solidFill>
                <a:latin typeface="More Sugar Thin" panose="020B0604020202020204" charset="0"/>
              </a:rPr>
              <a:t>We visit the library every </a:t>
            </a:r>
            <a:r>
              <a:rPr lang="en-US" sz="3200" b="1" dirty="0">
                <a:solidFill>
                  <a:srgbClr val="291B25"/>
                </a:solidFill>
                <a:latin typeface="More Sugar Thin" panose="020B0604020202020204" charset="0"/>
              </a:rPr>
              <a:t>Friday. </a:t>
            </a: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endParaRPr lang="en-US" sz="2400" b="1" u="none" dirty="0">
              <a:solidFill>
                <a:srgbClr val="291B25"/>
              </a:solidFill>
              <a:latin typeface="Nunito Sans Regular Bold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5C83C7B-9D86-4A0E-9494-40732B302B37}"/>
              </a:ext>
            </a:extLst>
          </p:cNvPr>
          <p:cNvGrpSpPr/>
          <p:nvPr/>
        </p:nvGrpSpPr>
        <p:grpSpPr>
          <a:xfrm rot="571497">
            <a:off x="7071562" y="4264666"/>
            <a:ext cx="2455160" cy="2720391"/>
            <a:chOff x="3400725" y="2967713"/>
            <a:chExt cx="2455160" cy="2720391"/>
          </a:xfrm>
        </p:grpSpPr>
        <p:sp>
          <p:nvSpPr>
            <p:cNvPr id="28" name="AutoShape 6">
              <a:extLst>
                <a:ext uri="{FF2B5EF4-FFF2-40B4-BE49-F238E27FC236}">
                  <a16:creationId xmlns:a16="http://schemas.microsoft.com/office/drawing/2014/main" id="{300620EF-DEB0-4281-BAE5-10D118869843}"/>
                </a:ext>
              </a:extLst>
            </p:cNvPr>
            <p:cNvSpPr/>
            <p:nvPr/>
          </p:nvSpPr>
          <p:spPr>
            <a:xfrm rot="-98493">
              <a:off x="3400725" y="3117196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29" name="Picture 7">
              <a:extLst>
                <a:ext uri="{FF2B5EF4-FFF2-40B4-BE49-F238E27FC236}">
                  <a16:creationId xmlns:a16="http://schemas.microsoft.com/office/drawing/2014/main" id="{6BA4B787-C286-49D9-A715-2056491F26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 rot="191288">
              <a:off x="4090643" y="2967713"/>
              <a:ext cx="1030037" cy="299647"/>
            </a:xfrm>
            <a:prstGeom prst="rect">
              <a:avLst/>
            </a:prstGeom>
          </p:spPr>
        </p:pic>
      </p:grpSp>
      <p:sp>
        <p:nvSpPr>
          <p:cNvPr id="30" name="TextBox 14">
            <a:extLst>
              <a:ext uri="{FF2B5EF4-FFF2-40B4-BE49-F238E27FC236}">
                <a16:creationId xmlns:a16="http://schemas.microsoft.com/office/drawing/2014/main" id="{FF57824B-2806-47BB-8C56-365BB34A1746}"/>
              </a:ext>
            </a:extLst>
          </p:cNvPr>
          <p:cNvSpPr txBox="1"/>
          <p:nvPr/>
        </p:nvSpPr>
        <p:spPr>
          <a:xfrm rot="375460">
            <a:off x="7199826" y="4847817"/>
            <a:ext cx="2279468" cy="17140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3200" u="none" dirty="0">
                <a:solidFill>
                  <a:srgbClr val="291B25"/>
                </a:solidFill>
                <a:latin typeface="More Sugar Thin" panose="020B0604020202020204" charset="0"/>
              </a:rPr>
              <a:t>All login details are in your child's reading record.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C153685-C7D8-75DF-FD1B-716D5EF4D70D}"/>
              </a:ext>
            </a:extLst>
          </p:cNvPr>
          <p:cNvGrpSpPr/>
          <p:nvPr/>
        </p:nvGrpSpPr>
        <p:grpSpPr>
          <a:xfrm>
            <a:off x="5230202" y="1953766"/>
            <a:ext cx="2455160" cy="2775448"/>
            <a:chOff x="391893" y="2976931"/>
            <a:chExt cx="2455160" cy="2742791"/>
          </a:xfrm>
        </p:grpSpPr>
        <p:sp>
          <p:nvSpPr>
            <p:cNvPr id="10" name="AutoShape 4">
              <a:extLst>
                <a:ext uri="{FF2B5EF4-FFF2-40B4-BE49-F238E27FC236}">
                  <a16:creationId xmlns:a16="http://schemas.microsoft.com/office/drawing/2014/main" id="{2374E2E0-DFA7-1A07-09E4-E15C6D9B9E39}"/>
                </a:ext>
              </a:extLst>
            </p:cNvPr>
            <p:cNvSpPr/>
            <p:nvPr/>
          </p:nvSpPr>
          <p:spPr>
            <a:xfrm rot="101125">
              <a:off x="391893" y="3148814"/>
              <a:ext cx="2455160" cy="2570908"/>
            </a:xfrm>
            <a:prstGeom prst="rect">
              <a:avLst/>
            </a:prstGeom>
            <a:solidFill>
              <a:srgbClr val="FFCE6D"/>
            </a:solidFill>
          </p:spPr>
          <p:txBody>
            <a:bodyPr/>
            <a:lstStyle/>
            <a:p>
              <a:endParaRPr lang="en-GB"/>
            </a:p>
          </p:txBody>
        </p:sp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7698D784-17FB-45D3-2782-C0683A1239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 rot="-193524">
              <a:off x="1109705" y="2976931"/>
              <a:ext cx="1178278" cy="281212"/>
            </a:xfrm>
            <a:prstGeom prst="rect">
              <a:avLst/>
            </a:prstGeom>
          </p:spPr>
        </p:pic>
      </p:grpSp>
      <p:sp>
        <p:nvSpPr>
          <p:cNvPr id="12" name="TextBox 14">
            <a:extLst>
              <a:ext uri="{FF2B5EF4-FFF2-40B4-BE49-F238E27FC236}">
                <a16:creationId xmlns:a16="http://schemas.microsoft.com/office/drawing/2014/main" id="{B4CB0797-4462-9445-68E8-2CE33B8C0434}"/>
              </a:ext>
            </a:extLst>
          </p:cNvPr>
          <p:cNvSpPr txBox="1"/>
          <p:nvPr/>
        </p:nvSpPr>
        <p:spPr>
          <a:xfrm>
            <a:off x="5296385" y="2925850"/>
            <a:ext cx="2279468" cy="17145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u="none" dirty="0">
                <a:solidFill>
                  <a:srgbClr val="291B25"/>
                </a:solidFill>
                <a:latin typeface="More Sugar Thin" panose="020B0604020202020204" charset="0"/>
              </a:rPr>
              <a:t>- Private </a:t>
            </a:r>
            <a:r>
              <a:rPr lang="en-US" sz="2400" u="none" dirty="0" err="1">
                <a:solidFill>
                  <a:srgbClr val="291B25"/>
                </a:solidFill>
                <a:latin typeface="More Sugar Thin" panose="020B0604020202020204" charset="0"/>
              </a:rPr>
              <a:t>facebook</a:t>
            </a:r>
            <a:r>
              <a:rPr lang="en-US" sz="2400" u="none" dirty="0">
                <a:solidFill>
                  <a:srgbClr val="291B25"/>
                </a:solidFill>
                <a:latin typeface="More Sugar Thin" panose="020B0604020202020204" charset="0"/>
              </a:rPr>
              <a:t> group</a:t>
            </a: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dirty="0">
                <a:solidFill>
                  <a:srgbClr val="291B25"/>
                </a:solidFill>
                <a:latin typeface="More Sugar Thin" panose="020B0604020202020204" charset="0"/>
              </a:rPr>
              <a:t>- letters/ emails</a:t>
            </a: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u="none" dirty="0">
                <a:solidFill>
                  <a:srgbClr val="291B25"/>
                </a:solidFill>
                <a:latin typeface="More Sugar Thin" panose="020B0604020202020204" charset="0"/>
              </a:rPr>
              <a:t>- reading diary</a:t>
            </a: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2400" dirty="0">
                <a:solidFill>
                  <a:srgbClr val="291B25"/>
                </a:solidFill>
                <a:latin typeface="More Sugar Thin" panose="020B0604020202020204" charset="0"/>
              </a:rPr>
              <a:t>- face to face</a:t>
            </a:r>
            <a:endParaRPr lang="en-US" sz="2400" u="none" dirty="0">
              <a:solidFill>
                <a:srgbClr val="291B25"/>
              </a:solidFill>
              <a:latin typeface="More Sugar Thin" panose="020B0604020202020204" charset="0"/>
            </a:endParaRPr>
          </a:p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endParaRPr lang="en-US" sz="2400" u="none" dirty="0">
              <a:solidFill>
                <a:srgbClr val="291B25"/>
              </a:solidFill>
              <a:latin typeface="Nunito Sans Regular Bold"/>
            </a:endParaRPr>
          </a:p>
        </p:txBody>
      </p:sp>
      <p:sp>
        <p:nvSpPr>
          <p:cNvPr id="31" name="TextBox 2">
            <a:extLst>
              <a:ext uri="{FF2B5EF4-FFF2-40B4-BE49-F238E27FC236}">
                <a16:creationId xmlns:a16="http://schemas.microsoft.com/office/drawing/2014/main" id="{69737406-13B5-7F04-CCB0-FD7A978DC6ED}"/>
              </a:ext>
            </a:extLst>
          </p:cNvPr>
          <p:cNvSpPr txBox="1"/>
          <p:nvPr/>
        </p:nvSpPr>
        <p:spPr>
          <a:xfrm>
            <a:off x="5197545" y="2143504"/>
            <a:ext cx="7163301" cy="6111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5400"/>
              </a:lnSpc>
            </a:pPr>
            <a:r>
              <a:rPr lang="en-US" sz="3200" dirty="0">
                <a:solidFill>
                  <a:srgbClr val="291B25"/>
                </a:solidFill>
                <a:latin typeface="More Sugar Thin" panose="020B0604020202020204" charset="0"/>
              </a:rPr>
              <a:t>Communicate</a:t>
            </a:r>
            <a:endParaRPr lang="en-US" sz="3200" u="none" dirty="0">
              <a:solidFill>
                <a:srgbClr val="291B25"/>
              </a:solidFill>
              <a:latin typeface="More Sugar Thin" panose="020B0604020202020204" charset="0"/>
            </a:endParaRPr>
          </a:p>
        </p:txBody>
      </p:sp>
      <p:sp>
        <p:nvSpPr>
          <p:cNvPr id="32" name="TextBox 13">
            <a:extLst>
              <a:ext uri="{FF2B5EF4-FFF2-40B4-BE49-F238E27FC236}">
                <a16:creationId xmlns:a16="http://schemas.microsoft.com/office/drawing/2014/main" id="{A5B1573B-E68E-905F-A840-95A22E5CC43C}"/>
              </a:ext>
            </a:extLst>
          </p:cNvPr>
          <p:cNvSpPr txBox="1"/>
          <p:nvPr/>
        </p:nvSpPr>
        <p:spPr>
          <a:xfrm>
            <a:off x="3101956" y="845647"/>
            <a:ext cx="2206599" cy="8969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239"/>
              </a:lnSpc>
              <a:spcBef>
                <a:spcPct val="0"/>
              </a:spcBef>
            </a:pPr>
            <a:r>
              <a:rPr lang="en-US" sz="3200" dirty="0">
                <a:solidFill>
                  <a:srgbClr val="291B25"/>
                </a:solidFill>
                <a:latin typeface="More Sugar Thin" panose="020B0604020202020204" charset="0"/>
              </a:rPr>
              <a:t>Our spelling tests are on Monday. </a:t>
            </a:r>
            <a:endParaRPr lang="en-US" sz="3200" u="none" dirty="0">
              <a:solidFill>
                <a:srgbClr val="291B25"/>
              </a:solidFill>
              <a:latin typeface="More Sugar Thin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72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22400" y="321514"/>
            <a:ext cx="7308800" cy="9533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58"/>
              </a:lnSpc>
              <a:spcBef>
                <a:spcPct val="0"/>
              </a:spcBef>
            </a:pPr>
            <a:r>
              <a:rPr lang="en-US" sz="6000" u="sng" dirty="0">
                <a:solidFill>
                  <a:srgbClr val="000000"/>
                </a:solidFill>
                <a:latin typeface="More Sugar Thin"/>
              </a:rPr>
              <a:t>Uniform reminders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04800" y="1691748"/>
            <a:ext cx="3943896" cy="56234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26"/>
              </a:lnSpc>
            </a:pPr>
            <a:r>
              <a:rPr lang="en-US" sz="2626" dirty="0">
                <a:solidFill>
                  <a:srgbClr val="000000"/>
                </a:solidFill>
                <a:latin typeface="More Sugar Thin"/>
              </a:rPr>
              <a:t>•Collared shirt or polo shirt- white (foundation-Y5) and blue (Y6)</a:t>
            </a:r>
          </a:p>
          <a:p>
            <a:pPr algn="ctr">
              <a:lnSpc>
                <a:spcPts val="2626"/>
              </a:lnSpc>
            </a:pPr>
            <a:r>
              <a:rPr lang="en-US" sz="2626" dirty="0">
                <a:solidFill>
                  <a:srgbClr val="000000"/>
                </a:solidFill>
                <a:latin typeface="More Sugar Thin"/>
              </a:rPr>
              <a:t>•Sweatshirt or cardigan– burgundy (foundation-Y5) and blue (Y6)</a:t>
            </a:r>
          </a:p>
          <a:p>
            <a:pPr algn="ctr">
              <a:lnSpc>
                <a:spcPts val="2626"/>
              </a:lnSpc>
            </a:pPr>
            <a:r>
              <a:rPr lang="en-US" sz="2626" dirty="0">
                <a:solidFill>
                  <a:srgbClr val="000000"/>
                </a:solidFill>
                <a:latin typeface="More Sugar Thin"/>
              </a:rPr>
              <a:t>•Grey long trousers, tailored shorts, skirt or pinafore dress</a:t>
            </a:r>
          </a:p>
          <a:p>
            <a:pPr algn="ctr">
              <a:lnSpc>
                <a:spcPts val="2626"/>
              </a:lnSpc>
            </a:pPr>
            <a:r>
              <a:rPr lang="en-US" sz="2626" dirty="0">
                <a:solidFill>
                  <a:srgbClr val="000000"/>
                </a:solidFill>
                <a:latin typeface="More Sugar Thin"/>
              </a:rPr>
              <a:t>•Red checked dress (foundation- Y5) and blue (Y6)</a:t>
            </a:r>
          </a:p>
          <a:p>
            <a:pPr algn="ctr">
              <a:lnSpc>
                <a:spcPts val="2626"/>
              </a:lnSpc>
            </a:pPr>
            <a:r>
              <a:rPr lang="en-US" sz="2626" dirty="0">
                <a:solidFill>
                  <a:srgbClr val="000000"/>
                </a:solidFill>
                <a:latin typeface="More Sugar Thin"/>
              </a:rPr>
              <a:t>•White or grey socks and grey tights.</a:t>
            </a:r>
          </a:p>
          <a:p>
            <a:pPr algn="ctr">
              <a:lnSpc>
                <a:spcPts val="2626"/>
              </a:lnSpc>
            </a:pPr>
            <a:r>
              <a:rPr lang="en-US" sz="2626" dirty="0">
                <a:solidFill>
                  <a:srgbClr val="000000"/>
                </a:solidFill>
                <a:latin typeface="More Sugar Thin"/>
              </a:rPr>
              <a:t>•Black shoes, no trainers</a:t>
            </a:r>
          </a:p>
          <a:p>
            <a:pPr algn="ctr">
              <a:lnSpc>
                <a:spcPts val="4633"/>
              </a:lnSpc>
              <a:spcBef>
                <a:spcPct val="0"/>
              </a:spcBef>
            </a:pPr>
            <a:endParaRPr lang="en-US" sz="2626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CBB06F-BB7D-4F52-A62C-C7423882CEB1}"/>
              </a:ext>
            </a:extLst>
          </p:cNvPr>
          <p:cNvSpPr/>
          <p:nvPr/>
        </p:nvSpPr>
        <p:spPr>
          <a:xfrm>
            <a:off x="4572000" y="1626275"/>
            <a:ext cx="48768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More Sugar Thin" panose="020B0604020202020204" charset="0"/>
              </a:rPr>
              <a:t>PE uniform: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More Sugar Thin" panose="020B0604020202020204" charset="0"/>
              </a:rPr>
              <a:t>Indoor PE- navy shorts/white logo t-shirt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More Sugar Thin" panose="020B0604020202020204" charset="0"/>
              </a:rPr>
              <a:t>Outdoor PE- navy shorts/white logo t-shirt/navy sweatshirt/navy jogging bottoms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More Sugar Thin" panose="020B0604020202020204" charset="0"/>
              </a:rPr>
              <a:t>White trainers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22400" y="321514"/>
            <a:ext cx="7308800" cy="9533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58"/>
              </a:lnSpc>
              <a:spcBef>
                <a:spcPct val="0"/>
              </a:spcBef>
            </a:pPr>
            <a:r>
              <a:rPr lang="en-US" sz="6000" u="sng" dirty="0">
                <a:solidFill>
                  <a:srgbClr val="000000"/>
                </a:solidFill>
                <a:latin typeface="More Sugar Thin"/>
              </a:rPr>
              <a:t>Typical Timetable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551AF8-54A5-8DA7-96A5-5B408BBFA1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274876"/>
            <a:ext cx="8954750" cy="533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550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22400" y="0"/>
            <a:ext cx="7308800" cy="847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58"/>
              </a:lnSpc>
              <a:spcBef>
                <a:spcPct val="0"/>
              </a:spcBef>
            </a:pPr>
            <a:r>
              <a:rPr lang="en-US" sz="4800" u="sng" dirty="0">
                <a:solidFill>
                  <a:srgbClr val="000000"/>
                </a:solidFill>
                <a:latin typeface="More Sugar Thin"/>
              </a:rPr>
              <a:t>Daily/Weekly routines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33350" y="1143000"/>
            <a:ext cx="9486900" cy="60446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latin typeface="More Sugar Thin"/>
              </a:rPr>
              <a:t>Accelerated Reading- children complete quizzes when needed at school.</a:t>
            </a: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0000"/>
              </a:solidFill>
              <a:latin typeface="More Sugar Thin"/>
            </a:endParaRP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0000"/>
              </a:solidFill>
              <a:latin typeface="More Sugar Thin"/>
            </a:endParaRP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latin typeface="More Sugar Thin"/>
              </a:rPr>
              <a:t>Maths Whizz- </a:t>
            </a:r>
            <a:r>
              <a:rPr lang="en-GB" sz="2800" dirty="0">
                <a:solidFill>
                  <a:srgbClr val="000000"/>
                </a:solidFill>
                <a:latin typeface="More Sugar Thin"/>
              </a:rPr>
              <a:t>60</a:t>
            </a:r>
            <a:r>
              <a:rPr lang="en-GB" sz="3200" dirty="0">
                <a:solidFill>
                  <a:srgbClr val="000000"/>
                </a:solidFill>
                <a:latin typeface="More Sugar Thin"/>
              </a:rPr>
              <a:t> minutes a week running from Monday-Sunday</a:t>
            </a: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0000"/>
              </a:solidFill>
              <a:latin typeface="More Sugar Thin"/>
            </a:endParaRP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latin typeface="More Sugar Thin"/>
              </a:rPr>
              <a:t>TTRockstars- We encourage children to practice times tables when they can. </a:t>
            </a: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0000"/>
              </a:solidFill>
              <a:latin typeface="More Sugar Thin"/>
            </a:endParaRP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0000"/>
              </a:solidFill>
              <a:latin typeface="More Sugar Thin"/>
            </a:endParaRP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latin typeface="More Sugar Thin"/>
              </a:rPr>
              <a:t>Outdoor Learning (every Thursday).</a:t>
            </a: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0000"/>
              </a:solidFill>
              <a:latin typeface="More Sugar Thin"/>
            </a:endParaRP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More Sugar Thin" panose="020B0604020202020204" charset="0"/>
              </a:rPr>
              <a:t>Homework- </a:t>
            </a:r>
            <a:r>
              <a:rPr lang="en-US" sz="3200" b="0" i="0" dirty="0">
                <a:effectLst/>
                <a:latin typeface="More Sugar Thin" panose="020B0604020202020204" charset="0"/>
              </a:rPr>
              <a:t>this could be flip learning, research or consolidation of any foundation subject and will usually be set each fortnight.</a:t>
            </a:r>
            <a:endParaRPr lang="en-GB" sz="3200" dirty="0">
              <a:latin typeface="More Sugar Thin" panose="020B0604020202020204" charset="0"/>
            </a:endParaRP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endParaRPr lang="en-GB" sz="3600" dirty="0">
              <a:solidFill>
                <a:srgbClr val="000000"/>
              </a:solidFill>
              <a:latin typeface="More Sugar Thin"/>
            </a:endParaRPr>
          </a:p>
          <a:p>
            <a:pPr marL="457200" indent="-457200" algn="ctr">
              <a:lnSpc>
                <a:spcPts val="2626"/>
              </a:lnSpc>
              <a:buFont typeface="Arial" panose="020B0604020202020204" pitchFamily="34" charset="0"/>
              <a:buChar char="•"/>
            </a:pPr>
            <a:endParaRPr lang="en-GB" sz="4400" dirty="0">
              <a:solidFill>
                <a:srgbClr val="000000"/>
              </a:solidFill>
              <a:latin typeface="More Sugar Thin"/>
            </a:endParaRPr>
          </a:p>
        </p:txBody>
      </p:sp>
    </p:spTree>
    <p:extLst>
      <p:ext uri="{BB962C8B-B14F-4D97-AF65-F5344CB8AC3E}">
        <p14:creationId xmlns:p14="http://schemas.microsoft.com/office/powerpoint/2010/main" val="2138490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707043" y="0"/>
            <a:ext cx="4339513" cy="1037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41"/>
              </a:lnSpc>
              <a:spcBef>
                <a:spcPct val="0"/>
              </a:spcBef>
            </a:pPr>
            <a:r>
              <a:rPr lang="en-US" sz="6000" u="sng" dirty="0">
                <a:solidFill>
                  <a:srgbClr val="000000"/>
                </a:solidFill>
                <a:latin typeface="More Sugar Thin"/>
              </a:rPr>
              <a:t>Expectations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2A950E-592F-458E-9396-2F0EF9AE6B39}"/>
              </a:ext>
            </a:extLst>
          </p:cNvPr>
          <p:cNvSpPr txBox="1"/>
          <p:nvPr/>
        </p:nvSpPr>
        <p:spPr>
          <a:xfrm>
            <a:off x="228600" y="663154"/>
            <a:ext cx="967740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Arrive to school on time each day prepared to learn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Follow agreed classroom rules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Follow school behaviour system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Work towards house point certificates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Apply independent learning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Implementing Growth Mindset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What to do if I’m stuck..... (strategies)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5194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400833" y="1670596"/>
            <a:ext cx="4026879" cy="1488952"/>
          </a:xfrm>
          <a:prstGeom prst="rect">
            <a:avLst/>
          </a:prstGeom>
          <a:solidFill>
            <a:srgbClr val="FFCE6D"/>
          </a:solidFill>
        </p:spPr>
        <p:txBody>
          <a:bodyPr/>
          <a:lstStyle/>
          <a:p>
            <a:endParaRPr lang="en-GB"/>
          </a:p>
        </p:txBody>
      </p:sp>
      <p:sp>
        <p:nvSpPr>
          <p:cNvPr id="3" name="AutoShape 3"/>
          <p:cNvSpPr/>
          <p:nvPr/>
        </p:nvSpPr>
        <p:spPr>
          <a:xfrm>
            <a:off x="5402608" y="2970566"/>
            <a:ext cx="4026879" cy="2001483"/>
          </a:xfrm>
          <a:prstGeom prst="rect">
            <a:avLst/>
          </a:prstGeom>
          <a:solidFill>
            <a:srgbClr val="FFCE6D"/>
          </a:solidFill>
        </p:spPr>
        <p:txBody>
          <a:bodyPr/>
          <a:lstStyle/>
          <a:p>
            <a:endParaRPr lang="en-GB"/>
          </a:p>
        </p:txBody>
      </p:sp>
      <p:sp>
        <p:nvSpPr>
          <p:cNvPr id="4" name="AutoShape 4"/>
          <p:cNvSpPr/>
          <p:nvPr/>
        </p:nvSpPr>
        <p:spPr>
          <a:xfrm>
            <a:off x="5400835" y="4885811"/>
            <a:ext cx="4026879" cy="1488952"/>
          </a:xfrm>
          <a:prstGeom prst="rect">
            <a:avLst/>
          </a:prstGeom>
          <a:solidFill>
            <a:srgbClr val="FFCE6D"/>
          </a:solid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1066800" y="503774"/>
            <a:ext cx="7751976" cy="1191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799"/>
              </a:lnSpc>
              <a:spcBef>
                <a:spcPct val="0"/>
              </a:spcBef>
            </a:pPr>
            <a:r>
              <a:rPr lang="en-US" sz="3999" u="none" dirty="0">
                <a:solidFill>
                  <a:srgbClr val="291B25"/>
                </a:solidFill>
                <a:latin typeface="More Sugar Thin" panose="020B0604020202020204" charset="0"/>
              </a:rPr>
              <a:t>What to expect from me and our team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430958" y="1898314"/>
            <a:ext cx="3885360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lvl="0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91B25"/>
                </a:solidFill>
                <a:latin typeface="More Sugar Thin" panose="020B0604020202020204" charset="0"/>
              </a:rPr>
              <a:t>Work is shared across a 2/3 year cycle.</a:t>
            </a:r>
          </a:p>
          <a:p>
            <a:pPr marL="457200" lvl="0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dirty="0">
                <a:solidFill>
                  <a:srgbClr val="291B25"/>
                </a:solidFill>
                <a:latin typeface="More Sugar Thin" panose="020B0604020202020204" charset="0"/>
              </a:rPr>
              <a:t>Teachers work with colleagues across trust</a:t>
            </a:r>
            <a:r>
              <a:rPr lang="en-US" sz="2400" u="none" dirty="0">
                <a:solidFill>
                  <a:srgbClr val="291B25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36" r="60999"/>
          <a:stretch>
            <a:fillRect/>
          </a:stretch>
        </p:blipFill>
        <p:spPr>
          <a:xfrm rot="143919" flipH="1">
            <a:off x="-1588888" y="695652"/>
            <a:ext cx="2699809" cy="7879874"/>
          </a:xfrm>
          <a:prstGeom prst="rect">
            <a:avLst/>
          </a:prstGeom>
        </p:spPr>
      </p:pic>
      <p:sp>
        <p:nvSpPr>
          <p:cNvPr id="17" name="TextBox 7">
            <a:extLst>
              <a:ext uri="{FF2B5EF4-FFF2-40B4-BE49-F238E27FC236}">
                <a16:creationId xmlns:a16="http://schemas.microsoft.com/office/drawing/2014/main" id="{E80CB961-D046-4A71-A9B2-3B8195E00BFB}"/>
              </a:ext>
            </a:extLst>
          </p:cNvPr>
          <p:cNvSpPr txBox="1"/>
          <p:nvPr/>
        </p:nvSpPr>
        <p:spPr>
          <a:xfrm>
            <a:off x="5471593" y="3373171"/>
            <a:ext cx="3885361" cy="25853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lvl="0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dirty="0">
                <a:solidFill>
                  <a:srgbClr val="291B25"/>
                </a:solidFill>
                <a:latin typeface="More Sugar Thin" panose="020B0604020202020204" charset="0"/>
              </a:rPr>
              <a:t>Core </a:t>
            </a:r>
            <a:r>
              <a:rPr lang="en-US" sz="2400" dirty="0">
                <a:solidFill>
                  <a:srgbClr val="291B25"/>
                </a:solidFill>
                <a:latin typeface="More Sugar Thin" panose="020B0604020202020204" charset="0"/>
              </a:rPr>
              <a:t>subjects taught throughout the week.</a:t>
            </a:r>
          </a:p>
          <a:p>
            <a:pPr marL="457200" lvl="0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dirty="0">
                <a:solidFill>
                  <a:srgbClr val="291B25"/>
                </a:solidFill>
                <a:latin typeface="More Sugar Thin" panose="020B0604020202020204" charset="0"/>
              </a:rPr>
              <a:t>Implementation of skills and foundation subjects through week/term.</a:t>
            </a:r>
          </a:p>
          <a:p>
            <a:pPr marL="457200" lvl="0" indent="-4572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dirty="0">
                <a:solidFill>
                  <a:srgbClr val="291B25"/>
                </a:solidFill>
                <a:latin typeface="More Sugar Thin" panose="020B0604020202020204" charset="0"/>
              </a:rPr>
              <a:t>Spe</a:t>
            </a:r>
            <a:r>
              <a:rPr lang="en-US" sz="2400" dirty="0">
                <a:solidFill>
                  <a:srgbClr val="291B25"/>
                </a:solidFill>
                <a:latin typeface="More Sugar Thin" panose="020B0604020202020204" charset="0"/>
              </a:rPr>
              <a:t>cialist teachers for some subjects.</a:t>
            </a:r>
            <a:endParaRPr lang="en-US" sz="2400" u="none" dirty="0">
              <a:solidFill>
                <a:srgbClr val="291B25"/>
              </a:solidFill>
              <a:latin typeface="More Sugar Thin" panose="020B0604020202020204" charset="0"/>
            </a:endParaRPr>
          </a:p>
        </p:txBody>
      </p:sp>
      <p:sp>
        <p:nvSpPr>
          <p:cNvPr id="12" name="AutoShape 2">
            <a:extLst>
              <a:ext uri="{FF2B5EF4-FFF2-40B4-BE49-F238E27FC236}">
                <a16:creationId xmlns:a16="http://schemas.microsoft.com/office/drawing/2014/main" id="{ED249420-E2D7-4E94-853B-BB08C27DA7D0}"/>
              </a:ext>
            </a:extLst>
          </p:cNvPr>
          <p:cNvSpPr/>
          <p:nvPr/>
        </p:nvSpPr>
        <p:spPr>
          <a:xfrm>
            <a:off x="1019825" y="1659149"/>
            <a:ext cx="4026879" cy="47041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More Sugar Thin" panose="020B0604020202020204" charset="0"/>
              </a:rPr>
              <a:t>Child-centred teaching. High quality and engaging lessons tailored to the children’s needs.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More Sugar Thin" panose="020B0604020202020204" charset="0"/>
              </a:rPr>
              <a:t>Extra support when necessary.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More Sugar Thin" panose="020B0604020202020204" charset="0"/>
              </a:rPr>
              <a:t>Guidance on things you can do at home to support your child.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More Sugar Thin" panose="020B0604020202020204" charset="0"/>
              </a:rPr>
              <a:t>Regular updates e.g. </a:t>
            </a:r>
            <a:r>
              <a:rPr lang="en-GB" sz="2400" dirty="0" err="1">
                <a:latin typeface="More Sugar Thin" panose="020B0604020202020204" charset="0"/>
              </a:rPr>
              <a:t>facebook</a:t>
            </a:r>
            <a:r>
              <a:rPr lang="en-GB" sz="2400" dirty="0">
                <a:latin typeface="More Sugar Thin" panose="020B0604020202020204" charset="0"/>
              </a:rPr>
              <a:t> and website.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58322" y="0"/>
            <a:ext cx="6817956" cy="10378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041"/>
              </a:lnSpc>
              <a:spcBef>
                <a:spcPct val="0"/>
              </a:spcBef>
            </a:pPr>
            <a:r>
              <a:rPr lang="en-US" sz="6000" u="sng" dirty="0">
                <a:solidFill>
                  <a:srgbClr val="000000"/>
                </a:solidFill>
                <a:latin typeface="More Sugar Thin"/>
              </a:rPr>
              <a:t>Support from home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2A950E-592F-458E-9396-2F0EF9AE6B39}"/>
              </a:ext>
            </a:extLst>
          </p:cNvPr>
          <p:cNvSpPr txBox="1"/>
          <p:nvPr/>
        </p:nvSpPr>
        <p:spPr>
          <a:xfrm>
            <a:off x="228600" y="762000"/>
            <a:ext cx="967740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Regular reading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Promoting independence at home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Assistance with homework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 Maths Whizz and English based tasks 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Regular times table practice (especially YR4)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Communication with teachers and staff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Any additional knowledge or expertise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551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28601" y="0"/>
            <a:ext cx="8991600" cy="10378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041"/>
              </a:lnSpc>
              <a:spcBef>
                <a:spcPct val="0"/>
              </a:spcBef>
            </a:pPr>
            <a:r>
              <a:rPr lang="en-US" sz="6000" u="sng" dirty="0">
                <a:solidFill>
                  <a:srgbClr val="000000"/>
                </a:solidFill>
                <a:latin typeface="More Sugar Thin"/>
              </a:rPr>
              <a:t>How to contact us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2A950E-592F-458E-9396-2F0EF9AE6B39}"/>
              </a:ext>
            </a:extLst>
          </p:cNvPr>
          <p:cNvSpPr txBox="1"/>
          <p:nvPr/>
        </p:nvSpPr>
        <p:spPr>
          <a:xfrm>
            <a:off x="228601" y="1524000"/>
            <a:ext cx="96774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On the playground for a quick chat or message (quickest for small queries)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In written messages through the Reading Record</a:t>
            </a:r>
          </a:p>
          <a:p>
            <a:pPr lvl="1" indent="-457200" algn="ctr">
              <a:lnSpc>
                <a:spcPts val="7158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Email via the office: office@greatstaughton.cambs.sch.uk</a:t>
            </a:r>
          </a:p>
          <a:p>
            <a:pPr marL="0" lvl="1" algn="ctr">
              <a:lnSpc>
                <a:spcPts val="7158"/>
              </a:lnSpc>
            </a:pPr>
            <a:r>
              <a:rPr lang="en-GB" sz="2800" dirty="0">
                <a:solidFill>
                  <a:srgbClr val="000000"/>
                </a:solidFill>
                <a:latin typeface="More Sugar Thin"/>
              </a:rPr>
              <a:t>(quickest for longer queries/messages)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674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478</Words>
  <Application>Microsoft Office PowerPoint</Application>
  <PresentationFormat>Custom</PresentationFormat>
  <Paragraphs>83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Bubblebody Neue</vt:lpstr>
      <vt:lpstr>Comic Sans MS</vt:lpstr>
      <vt:lpstr>Nunito Sans Regular Bold</vt:lpstr>
      <vt:lpstr>More Sugar Thin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Beige Playful Illustration English Class Presentation 4:3</dc:title>
  <dc:creator>M Smith</dc:creator>
  <cp:lastModifiedBy>M Smith</cp:lastModifiedBy>
  <cp:revision>12</cp:revision>
  <cp:lastPrinted>2023-09-04T12:22:19Z</cp:lastPrinted>
  <dcterms:created xsi:type="dcterms:W3CDTF">2006-08-16T00:00:00Z</dcterms:created>
  <dcterms:modified xsi:type="dcterms:W3CDTF">2025-09-03T10:43:56Z</dcterms:modified>
  <dc:identifier>DAFLbnoHC-c</dc:identifier>
</cp:coreProperties>
</file>