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2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notesSlides/notesSlide17.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22.xml" ContentType="application/vnd.openxmlformats-officedocument.presentationml.notesSlide+xml"/>
  <Override PartName="/ppt/notesSlides/notesSlide15.xml" ContentType="application/vnd.openxmlformats-officedocument.presentationml.notesSlide+xml"/>
  <Override PartName="/ppt/notesSlides/notesSlide21.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diagrams/colors1.xml" ContentType="application/vnd.openxmlformats-officedocument.drawingml.diagramColors+xml"/>
  <Override PartName="/ppt/theme/theme2.xml" ContentType="application/vnd.openxmlformats-officedocument.theme+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revisionInfo.xml" ContentType="application/vnd.ms-powerpoint.revisioninfo+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256" r:id="rId2"/>
    <p:sldId id="257" r:id="rId3"/>
    <p:sldId id="258" r:id="rId4"/>
    <p:sldId id="287" r:id="rId5"/>
    <p:sldId id="297" r:id="rId6"/>
    <p:sldId id="298" r:id="rId7"/>
    <p:sldId id="299" r:id="rId8"/>
    <p:sldId id="300" r:id="rId9"/>
    <p:sldId id="259" r:id="rId10"/>
    <p:sldId id="260" r:id="rId11"/>
    <p:sldId id="292" r:id="rId12"/>
    <p:sldId id="293" r:id="rId13"/>
    <p:sldId id="294" r:id="rId14"/>
    <p:sldId id="295" r:id="rId15"/>
    <p:sldId id="282" r:id="rId16"/>
    <p:sldId id="261" r:id="rId17"/>
    <p:sldId id="262" r:id="rId18"/>
    <p:sldId id="263" r:id="rId19"/>
    <p:sldId id="281" r:id="rId20"/>
    <p:sldId id="266" r:id="rId21"/>
    <p:sldId id="284" r:id="rId22"/>
    <p:sldId id="265" r:id="rId23"/>
    <p:sldId id="285" r:id="rId24"/>
    <p:sldId id="267" r:id="rId25"/>
    <p:sldId id="286" r:id="rId26"/>
    <p:sldId id="268" r:id="rId27"/>
    <p:sldId id="270" r:id="rId28"/>
    <p:sldId id="271" r:id="rId29"/>
    <p:sldId id="279"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472DD3-EF2D-471A-A6E4-BC0370AE3FE6}" v="152" dt="2025-09-20T16:40:46.2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6" autoAdjust="0"/>
    <p:restoredTop sz="62903" autoAdjust="0"/>
  </p:normalViewPr>
  <p:slideViewPr>
    <p:cSldViewPr>
      <p:cViewPr>
        <p:scale>
          <a:sx n="50" d="100"/>
          <a:sy n="50" d="100"/>
        </p:scale>
        <p:origin x="1728" y="3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5/10/relationships/revisionInfo" Target="revisionInfo.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3.xml.rels><?xml version="1.0" encoding="UTF-8" standalone="yes"?>
<Relationships xmlns="http://schemas.openxmlformats.org/package/2006/relationships"><Relationship Id="rId2" Type="http://schemas.openxmlformats.org/officeDocument/2006/relationships/hyperlink" Target="http://www.letters-and-sounds.com/" TargetMode="External"/><Relationship Id="rId1" Type="http://schemas.openxmlformats.org/officeDocument/2006/relationships/hyperlink" Target="http://www.phonicsplay.co.uk/"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3.xml.rels><?xml version="1.0" encoding="UTF-8" standalone="yes"?>
<Relationships xmlns="http://schemas.openxmlformats.org/package/2006/relationships"><Relationship Id="rId2" Type="http://schemas.openxmlformats.org/officeDocument/2006/relationships/hyperlink" Target="http://www.letters-and-sounds.com/" TargetMode="External"/><Relationship Id="rId1" Type="http://schemas.openxmlformats.org/officeDocument/2006/relationships/hyperlink" Target="http://www.phonicsplay.co.uk/"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79B06B-0BBC-43A0-8CF5-DAFD04347FA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7988D2C9-AD69-44CC-BC71-7CE34E416789}">
      <dgm:prSet/>
      <dgm:spPr/>
      <dgm:t>
        <a:bodyPr/>
        <a:lstStyle/>
        <a:p>
          <a:pPr>
            <a:lnSpc>
              <a:spcPct val="100000"/>
            </a:lnSpc>
          </a:pPr>
          <a:r>
            <a:rPr lang="en-GB"/>
            <a:t>Comprehension: the understanding of the text by connecting ideas within and between sentences.</a:t>
          </a:r>
          <a:endParaRPr lang="en-US"/>
        </a:p>
      </dgm:t>
    </dgm:pt>
    <dgm:pt modelId="{75BFDF59-442D-465A-A596-39EC42AE3E7B}" type="parTrans" cxnId="{55D2DFB8-618B-427E-8468-33FCA8CC76D4}">
      <dgm:prSet/>
      <dgm:spPr/>
      <dgm:t>
        <a:bodyPr/>
        <a:lstStyle/>
        <a:p>
          <a:endParaRPr lang="en-US"/>
        </a:p>
      </dgm:t>
    </dgm:pt>
    <dgm:pt modelId="{FD03A03D-D61D-49EE-9D07-17F3905E9548}" type="sibTrans" cxnId="{55D2DFB8-618B-427E-8468-33FCA8CC76D4}">
      <dgm:prSet/>
      <dgm:spPr/>
      <dgm:t>
        <a:bodyPr/>
        <a:lstStyle/>
        <a:p>
          <a:endParaRPr lang="en-US"/>
        </a:p>
      </dgm:t>
    </dgm:pt>
    <dgm:pt modelId="{64A04133-49EC-4A70-9469-8FD2D585603F}">
      <dgm:prSet/>
      <dgm:spPr/>
      <dgm:t>
        <a:bodyPr/>
        <a:lstStyle/>
        <a:p>
          <a:pPr>
            <a:lnSpc>
              <a:spcPct val="100000"/>
            </a:lnSpc>
          </a:pPr>
          <a:r>
            <a:rPr lang="en-GB"/>
            <a:t>Decoding: applying phonics knowledge to correctly read written words.</a:t>
          </a:r>
          <a:endParaRPr lang="en-US"/>
        </a:p>
      </dgm:t>
    </dgm:pt>
    <dgm:pt modelId="{4D387FA2-D944-492D-BAD7-1F86B3B593B8}" type="parTrans" cxnId="{4D6BC30A-8460-44FB-80F0-F6684E950A21}">
      <dgm:prSet/>
      <dgm:spPr/>
      <dgm:t>
        <a:bodyPr/>
        <a:lstStyle/>
        <a:p>
          <a:endParaRPr lang="en-US"/>
        </a:p>
      </dgm:t>
    </dgm:pt>
    <dgm:pt modelId="{F7715220-7B33-435F-8475-1240F8179EBD}" type="sibTrans" cxnId="{4D6BC30A-8460-44FB-80F0-F6684E950A21}">
      <dgm:prSet/>
      <dgm:spPr/>
      <dgm:t>
        <a:bodyPr/>
        <a:lstStyle/>
        <a:p>
          <a:endParaRPr lang="en-US"/>
        </a:p>
      </dgm:t>
    </dgm:pt>
    <dgm:pt modelId="{F12979F7-4FA4-4D87-84F0-496662992945}">
      <dgm:prSet/>
      <dgm:spPr/>
      <dgm:t>
        <a:bodyPr/>
        <a:lstStyle/>
        <a:p>
          <a:pPr>
            <a:lnSpc>
              <a:spcPct val="100000"/>
            </a:lnSpc>
          </a:pPr>
          <a:r>
            <a:rPr lang="en-GB"/>
            <a:t>Developing secure decoding skills, and in turn fluency and comprehension, opens a world of opportunities.</a:t>
          </a:r>
          <a:endParaRPr lang="en-US"/>
        </a:p>
      </dgm:t>
    </dgm:pt>
    <dgm:pt modelId="{2A1D561A-AF27-4E37-8D31-27578EB3EA34}" type="parTrans" cxnId="{CDD655B1-59F0-4568-8585-B645B9DF983C}">
      <dgm:prSet/>
      <dgm:spPr/>
      <dgm:t>
        <a:bodyPr/>
        <a:lstStyle/>
        <a:p>
          <a:endParaRPr lang="en-US"/>
        </a:p>
      </dgm:t>
    </dgm:pt>
    <dgm:pt modelId="{8CAD2ECF-EBF0-4B72-8E18-10A5B33DEE29}" type="sibTrans" cxnId="{CDD655B1-59F0-4568-8585-B645B9DF983C}">
      <dgm:prSet/>
      <dgm:spPr/>
      <dgm:t>
        <a:bodyPr/>
        <a:lstStyle/>
        <a:p>
          <a:endParaRPr lang="en-US"/>
        </a:p>
      </dgm:t>
    </dgm:pt>
    <dgm:pt modelId="{815230F1-3F94-425C-8AC0-1CDBB6C8A2A8}" type="pres">
      <dgm:prSet presAssocID="{C479B06B-0BBC-43A0-8CF5-DAFD04347FA8}" presName="root" presStyleCnt="0">
        <dgm:presLayoutVars>
          <dgm:dir/>
          <dgm:resizeHandles val="exact"/>
        </dgm:presLayoutVars>
      </dgm:prSet>
      <dgm:spPr/>
    </dgm:pt>
    <dgm:pt modelId="{E34FB726-2855-4BF4-8DFD-7B64D1A405F1}" type="pres">
      <dgm:prSet presAssocID="{7988D2C9-AD69-44CC-BC71-7CE34E416789}" presName="compNode" presStyleCnt="0"/>
      <dgm:spPr/>
    </dgm:pt>
    <dgm:pt modelId="{748490E8-4350-45C0-8A98-7E7D656E04CF}" type="pres">
      <dgm:prSet presAssocID="{7988D2C9-AD69-44CC-BC71-7CE34E41678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Open Book"/>
        </a:ext>
      </dgm:extLst>
    </dgm:pt>
    <dgm:pt modelId="{95A4AC0A-F4A4-4CB2-81C0-3E932F286669}" type="pres">
      <dgm:prSet presAssocID="{7988D2C9-AD69-44CC-BC71-7CE34E416789}" presName="spaceRect" presStyleCnt="0"/>
      <dgm:spPr/>
    </dgm:pt>
    <dgm:pt modelId="{61EAF8D2-F499-41A7-9CE1-463FC2A855D6}" type="pres">
      <dgm:prSet presAssocID="{7988D2C9-AD69-44CC-BC71-7CE34E416789}" presName="textRect" presStyleLbl="revTx" presStyleIdx="0" presStyleCnt="3">
        <dgm:presLayoutVars>
          <dgm:chMax val="1"/>
          <dgm:chPref val="1"/>
        </dgm:presLayoutVars>
      </dgm:prSet>
      <dgm:spPr/>
    </dgm:pt>
    <dgm:pt modelId="{74352914-D11F-4C98-B48F-3B49EEEC698F}" type="pres">
      <dgm:prSet presAssocID="{FD03A03D-D61D-49EE-9D07-17F3905E9548}" presName="sibTrans" presStyleCnt="0"/>
      <dgm:spPr/>
    </dgm:pt>
    <dgm:pt modelId="{85C35D6C-4112-4AD1-AA04-E8BC433D004C}" type="pres">
      <dgm:prSet presAssocID="{64A04133-49EC-4A70-9469-8FD2D585603F}" presName="compNode" presStyleCnt="0"/>
      <dgm:spPr/>
    </dgm:pt>
    <dgm:pt modelId="{A559E6CD-D9E4-465C-92B7-E88F01D9A562}" type="pres">
      <dgm:prSet presAssocID="{64A04133-49EC-4A70-9469-8FD2D585603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F4FCEDC7-2788-4CDB-AFA1-139F996F08A7}" type="pres">
      <dgm:prSet presAssocID="{64A04133-49EC-4A70-9469-8FD2D585603F}" presName="spaceRect" presStyleCnt="0"/>
      <dgm:spPr/>
    </dgm:pt>
    <dgm:pt modelId="{82C06E54-70E8-4E7B-98DC-CE72B052CACE}" type="pres">
      <dgm:prSet presAssocID="{64A04133-49EC-4A70-9469-8FD2D585603F}" presName="textRect" presStyleLbl="revTx" presStyleIdx="1" presStyleCnt="3">
        <dgm:presLayoutVars>
          <dgm:chMax val="1"/>
          <dgm:chPref val="1"/>
        </dgm:presLayoutVars>
      </dgm:prSet>
      <dgm:spPr/>
    </dgm:pt>
    <dgm:pt modelId="{8AC4E543-A3AB-4847-9B83-1AC83091FB9B}" type="pres">
      <dgm:prSet presAssocID="{F7715220-7B33-435F-8475-1240F8179EBD}" presName="sibTrans" presStyleCnt="0"/>
      <dgm:spPr/>
    </dgm:pt>
    <dgm:pt modelId="{DB1AB04D-6F3C-4180-B5C0-6E161031B641}" type="pres">
      <dgm:prSet presAssocID="{F12979F7-4FA4-4D87-84F0-496662992945}" presName="compNode" presStyleCnt="0"/>
      <dgm:spPr/>
    </dgm:pt>
    <dgm:pt modelId="{C74A5D2B-FA26-4551-A70C-E30ECE7947A7}" type="pres">
      <dgm:prSet presAssocID="{F12979F7-4FA4-4D87-84F0-49666299294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DE6A3834-89F4-46FD-A716-F83A093BD0B7}" type="pres">
      <dgm:prSet presAssocID="{F12979F7-4FA4-4D87-84F0-496662992945}" presName="spaceRect" presStyleCnt="0"/>
      <dgm:spPr/>
    </dgm:pt>
    <dgm:pt modelId="{17564EAD-AEB0-40D5-825D-309D7D4F0BB2}" type="pres">
      <dgm:prSet presAssocID="{F12979F7-4FA4-4D87-84F0-496662992945}" presName="textRect" presStyleLbl="revTx" presStyleIdx="2" presStyleCnt="3">
        <dgm:presLayoutVars>
          <dgm:chMax val="1"/>
          <dgm:chPref val="1"/>
        </dgm:presLayoutVars>
      </dgm:prSet>
      <dgm:spPr/>
    </dgm:pt>
  </dgm:ptLst>
  <dgm:cxnLst>
    <dgm:cxn modelId="{4D6BC30A-8460-44FB-80F0-F6684E950A21}" srcId="{C479B06B-0BBC-43A0-8CF5-DAFD04347FA8}" destId="{64A04133-49EC-4A70-9469-8FD2D585603F}" srcOrd="1" destOrd="0" parTransId="{4D387FA2-D944-492D-BAD7-1F86B3B593B8}" sibTransId="{F7715220-7B33-435F-8475-1240F8179EBD}"/>
    <dgm:cxn modelId="{2EAC172F-C581-489F-9FE8-5232B23B3A04}" type="presOf" srcId="{7988D2C9-AD69-44CC-BC71-7CE34E416789}" destId="{61EAF8D2-F499-41A7-9CE1-463FC2A855D6}" srcOrd="0" destOrd="0" presId="urn:microsoft.com/office/officeart/2018/2/layout/IconLabelList"/>
    <dgm:cxn modelId="{A76A387E-2E6C-444B-AF10-89576CF0A67C}" type="presOf" srcId="{F12979F7-4FA4-4D87-84F0-496662992945}" destId="{17564EAD-AEB0-40D5-825D-309D7D4F0BB2}" srcOrd="0" destOrd="0" presId="urn:microsoft.com/office/officeart/2018/2/layout/IconLabelList"/>
    <dgm:cxn modelId="{CDD655B1-59F0-4568-8585-B645B9DF983C}" srcId="{C479B06B-0BBC-43A0-8CF5-DAFD04347FA8}" destId="{F12979F7-4FA4-4D87-84F0-496662992945}" srcOrd="2" destOrd="0" parTransId="{2A1D561A-AF27-4E37-8D31-27578EB3EA34}" sibTransId="{8CAD2ECF-EBF0-4B72-8E18-10A5B33DEE29}"/>
    <dgm:cxn modelId="{55D2DFB8-618B-427E-8468-33FCA8CC76D4}" srcId="{C479B06B-0BBC-43A0-8CF5-DAFD04347FA8}" destId="{7988D2C9-AD69-44CC-BC71-7CE34E416789}" srcOrd="0" destOrd="0" parTransId="{75BFDF59-442D-465A-A596-39EC42AE3E7B}" sibTransId="{FD03A03D-D61D-49EE-9D07-17F3905E9548}"/>
    <dgm:cxn modelId="{F86315EC-83BE-4AF9-9975-1F2837DA0254}" type="presOf" srcId="{64A04133-49EC-4A70-9469-8FD2D585603F}" destId="{82C06E54-70E8-4E7B-98DC-CE72B052CACE}" srcOrd="0" destOrd="0" presId="urn:microsoft.com/office/officeart/2018/2/layout/IconLabelList"/>
    <dgm:cxn modelId="{FCDD68F3-1EE3-4698-8083-53E00A474A6C}" type="presOf" srcId="{C479B06B-0BBC-43A0-8CF5-DAFD04347FA8}" destId="{815230F1-3F94-425C-8AC0-1CDBB6C8A2A8}" srcOrd="0" destOrd="0" presId="urn:microsoft.com/office/officeart/2018/2/layout/IconLabelList"/>
    <dgm:cxn modelId="{5CF79462-C43E-459F-BEED-4995DDC319C3}" type="presParOf" srcId="{815230F1-3F94-425C-8AC0-1CDBB6C8A2A8}" destId="{E34FB726-2855-4BF4-8DFD-7B64D1A405F1}" srcOrd="0" destOrd="0" presId="urn:microsoft.com/office/officeart/2018/2/layout/IconLabelList"/>
    <dgm:cxn modelId="{2C150076-0CFA-4FCF-A354-A2E489151FE7}" type="presParOf" srcId="{E34FB726-2855-4BF4-8DFD-7B64D1A405F1}" destId="{748490E8-4350-45C0-8A98-7E7D656E04CF}" srcOrd="0" destOrd="0" presId="urn:microsoft.com/office/officeart/2018/2/layout/IconLabelList"/>
    <dgm:cxn modelId="{A3D47E50-56A0-492A-9037-80A1CD10EF53}" type="presParOf" srcId="{E34FB726-2855-4BF4-8DFD-7B64D1A405F1}" destId="{95A4AC0A-F4A4-4CB2-81C0-3E932F286669}" srcOrd="1" destOrd="0" presId="urn:microsoft.com/office/officeart/2018/2/layout/IconLabelList"/>
    <dgm:cxn modelId="{BD85BB99-A473-49E8-A4CD-8D2A30D35086}" type="presParOf" srcId="{E34FB726-2855-4BF4-8DFD-7B64D1A405F1}" destId="{61EAF8D2-F499-41A7-9CE1-463FC2A855D6}" srcOrd="2" destOrd="0" presId="urn:microsoft.com/office/officeart/2018/2/layout/IconLabelList"/>
    <dgm:cxn modelId="{BC7CB3A5-7007-4428-A0D0-B3E20C3A8EEB}" type="presParOf" srcId="{815230F1-3F94-425C-8AC0-1CDBB6C8A2A8}" destId="{74352914-D11F-4C98-B48F-3B49EEEC698F}" srcOrd="1" destOrd="0" presId="urn:microsoft.com/office/officeart/2018/2/layout/IconLabelList"/>
    <dgm:cxn modelId="{5F57E729-1D1E-4BB5-98F9-903A2C291F6E}" type="presParOf" srcId="{815230F1-3F94-425C-8AC0-1CDBB6C8A2A8}" destId="{85C35D6C-4112-4AD1-AA04-E8BC433D004C}" srcOrd="2" destOrd="0" presId="urn:microsoft.com/office/officeart/2018/2/layout/IconLabelList"/>
    <dgm:cxn modelId="{0F33DA44-2FA1-4A94-8796-AA1CCB2303A1}" type="presParOf" srcId="{85C35D6C-4112-4AD1-AA04-E8BC433D004C}" destId="{A559E6CD-D9E4-465C-92B7-E88F01D9A562}" srcOrd="0" destOrd="0" presId="urn:microsoft.com/office/officeart/2018/2/layout/IconLabelList"/>
    <dgm:cxn modelId="{B1F193D4-1CE1-4733-9DC1-263B0F6F2B9B}" type="presParOf" srcId="{85C35D6C-4112-4AD1-AA04-E8BC433D004C}" destId="{F4FCEDC7-2788-4CDB-AFA1-139F996F08A7}" srcOrd="1" destOrd="0" presId="urn:microsoft.com/office/officeart/2018/2/layout/IconLabelList"/>
    <dgm:cxn modelId="{98EFC39C-7566-41D5-80E3-6E1037F90CCA}" type="presParOf" srcId="{85C35D6C-4112-4AD1-AA04-E8BC433D004C}" destId="{82C06E54-70E8-4E7B-98DC-CE72B052CACE}" srcOrd="2" destOrd="0" presId="urn:microsoft.com/office/officeart/2018/2/layout/IconLabelList"/>
    <dgm:cxn modelId="{5141D506-4FA1-413D-91E3-9595FA27BA01}" type="presParOf" srcId="{815230F1-3F94-425C-8AC0-1CDBB6C8A2A8}" destId="{8AC4E543-A3AB-4847-9B83-1AC83091FB9B}" srcOrd="3" destOrd="0" presId="urn:microsoft.com/office/officeart/2018/2/layout/IconLabelList"/>
    <dgm:cxn modelId="{0897BE7D-BFAE-4A9A-905F-00011EF30F10}" type="presParOf" srcId="{815230F1-3F94-425C-8AC0-1CDBB6C8A2A8}" destId="{DB1AB04D-6F3C-4180-B5C0-6E161031B641}" srcOrd="4" destOrd="0" presId="urn:microsoft.com/office/officeart/2018/2/layout/IconLabelList"/>
    <dgm:cxn modelId="{A8E43351-A946-419D-BCDC-4E64AE8D0452}" type="presParOf" srcId="{DB1AB04D-6F3C-4180-B5C0-6E161031B641}" destId="{C74A5D2B-FA26-4551-A70C-E30ECE7947A7}" srcOrd="0" destOrd="0" presId="urn:microsoft.com/office/officeart/2018/2/layout/IconLabelList"/>
    <dgm:cxn modelId="{0B539657-EC89-4A56-BEC8-DE9B5F042F14}" type="presParOf" srcId="{DB1AB04D-6F3C-4180-B5C0-6E161031B641}" destId="{DE6A3834-89F4-46FD-A716-F83A093BD0B7}" srcOrd="1" destOrd="0" presId="urn:microsoft.com/office/officeart/2018/2/layout/IconLabelList"/>
    <dgm:cxn modelId="{E26CC2F8-D6A8-45D0-9556-A2E9F8061ACC}" type="presParOf" srcId="{DB1AB04D-6F3C-4180-B5C0-6E161031B641}" destId="{17564EAD-AEB0-40D5-825D-309D7D4F0BB2}"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A76673-DDD8-4EB8-AFD1-291749B344BA}"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4ADFE1F-134F-47BB-A446-717F559699CA}">
      <dgm:prSet/>
      <dgm:spPr/>
      <dgm:t>
        <a:bodyPr/>
        <a:lstStyle/>
        <a:p>
          <a:r>
            <a:rPr lang="en-GB"/>
            <a:t>Practise little and often.</a:t>
          </a:r>
          <a:endParaRPr lang="en-US"/>
        </a:p>
      </dgm:t>
    </dgm:pt>
    <dgm:pt modelId="{60406EFF-2115-4089-A42D-D0CBC4E86966}" type="parTrans" cxnId="{AB6A1C72-ABD0-4B6A-A85A-C112DE4EC5F9}">
      <dgm:prSet/>
      <dgm:spPr/>
      <dgm:t>
        <a:bodyPr/>
        <a:lstStyle/>
        <a:p>
          <a:endParaRPr lang="en-US"/>
        </a:p>
      </dgm:t>
    </dgm:pt>
    <dgm:pt modelId="{E2C6DB75-C66E-4738-AC07-50B77A93BF38}" type="sibTrans" cxnId="{AB6A1C72-ABD0-4B6A-A85A-C112DE4EC5F9}">
      <dgm:prSet/>
      <dgm:spPr/>
      <dgm:t>
        <a:bodyPr/>
        <a:lstStyle/>
        <a:p>
          <a:endParaRPr lang="en-US"/>
        </a:p>
      </dgm:t>
    </dgm:pt>
    <dgm:pt modelId="{D16E151E-EB56-41DB-B46A-58C9EB3CEB4F}">
      <dgm:prSet/>
      <dgm:spPr/>
      <dgm:t>
        <a:bodyPr/>
        <a:lstStyle/>
        <a:p>
          <a:r>
            <a:rPr lang="en-GB"/>
            <a:t>Practise phonics flash cards and games.</a:t>
          </a:r>
          <a:endParaRPr lang="en-US"/>
        </a:p>
      </dgm:t>
    </dgm:pt>
    <dgm:pt modelId="{4C396532-A483-43F1-BDAC-09DFE1233EE2}" type="parTrans" cxnId="{512FFA12-CB3D-43CE-B504-72BAE4D2BE3D}">
      <dgm:prSet/>
      <dgm:spPr/>
      <dgm:t>
        <a:bodyPr/>
        <a:lstStyle/>
        <a:p>
          <a:endParaRPr lang="en-US"/>
        </a:p>
      </dgm:t>
    </dgm:pt>
    <dgm:pt modelId="{644625D2-E4E4-46F4-A77F-FB04E7125437}" type="sibTrans" cxnId="{512FFA12-CB3D-43CE-B504-72BAE4D2BE3D}">
      <dgm:prSet/>
      <dgm:spPr/>
      <dgm:t>
        <a:bodyPr/>
        <a:lstStyle/>
        <a:p>
          <a:endParaRPr lang="en-US"/>
        </a:p>
      </dgm:t>
    </dgm:pt>
    <dgm:pt modelId="{19C464CD-9F39-4B0E-802E-19CEE87FAE97}">
      <dgm:prSet/>
      <dgm:spPr/>
      <dgm:t>
        <a:bodyPr/>
        <a:lstStyle/>
        <a:p>
          <a:r>
            <a:rPr lang="en-GB"/>
            <a:t>Discuss the world and children’s experiences to gain new vocabulary. </a:t>
          </a:r>
          <a:endParaRPr lang="en-US"/>
        </a:p>
      </dgm:t>
    </dgm:pt>
    <dgm:pt modelId="{04569A13-CA6C-467F-A740-7A814B632199}" type="parTrans" cxnId="{9EDAA002-A34C-4B74-B997-EDBE556DF187}">
      <dgm:prSet/>
      <dgm:spPr/>
      <dgm:t>
        <a:bodyPr/>
        <a:lstStyle/>
        <a:p>
          <a:endParaRPr lang="en-US"/>
        </a:p>
      </dgm:t>
    </dgm:pt>
    <dgm:pt modelId="{5E3CB16D-5C0D-44B2-892D-26C36871D8C5}" type="sibTrans" cxnId="{9EDAA002-A34C-4B74-B997-EDBE556DF187}">
      <dgm:prSet/>
      <dgm:spPr/>
      <dgm:t>
        <a:bodyPr/>
        <a:lstStyle/>
        <a:p>
          <a:endParaRPr lang="en-US"/>
        </a:p>
      </dgm:t>
    </dgm:pt>
    <dgm:pt modelId="{86CB67F2-B9F1-4D59-A518-F239CD6033B7}">
      <dgm:prSet/>
      <dgm:spPr/>
      <dgm:t>
        <a:bodyPr/>
        <a:lstStyle/>
        <a:p>
          <a:r>
            <a:rPr lang="en-GB"/>
            <a:t>Sharing books with your child often. Look at the pictures and talk about the book. </a:t>
          </a:r>
          <a:endParaRPr lang="en-US"/>
        </a:p>
      </dgm:t>
    </dgm:pt>
    <dgm:pt modelId="{E4C5A770-9A5E-4B66-B635-290F19578393}" type="parTrans" cxnId="{4C305421-B001-40FE-8099-2B448AD4BAF8}">
      <dgm:prSet/>
      <dgm:spPr/>
      <dgm:t>
        <a:bodyPr/>
        <a:lstStyle/>
        <a:p>
          <a:endParaRPr lang="en-US"/>
        </a:p>
      </dgm:t>
    </dgm:pt>
    <dgm:pt modelId="{DD51D150-A00A-4A29-8AA0-ECB968163E6F}" type="sibTrans" cxnId="{4C305421-B001-40FE-8099-2B448AD4BAF8}">
      <dgm:prSet/>
      <dgm:spPr/>
      <dgm:t>
        <a:bodyPr/>
        <a:lstStyle/>
        <a:p>
          <a:endParaRPr lang="en-US"/>
        </a:p>
      </dgm:t>
    </dgm:pt>
    <dgm:pt modelId="{70E5733E-3B23-4200-B859-652341F45C4E}">
      <dgm:prSet/>
      <dgm:spPr/>
      <dgm:t>
        <a:bodyPr/>
        <a:lstStyle/>
        <a:p>
          <a:r>
            <a:rPr lang="en-GB"/>
            <a:t>Encouraging your child to form their letters correctly.</a:t>
          </a:r>
          <a:endParaRPr lang="en-US"/>
        </a:p>
      </dgm:t>
    </dgm:pt>
    <dgm:pt modelId="{CB46BF2F-2E89-4AC1-BFB2-E91F8415D1F1}" type="parTrans" cxnId="{61397778-ED14-44B3-9ED0-57B27510868F}">
      <dgm:prSet/>
      <dgm:spPr/>
      <dgm:t>
        <a:bodyPr/>
        <a:lstStyle/>
        <a:p>
          <a:endParaRPr lang="en-US"/>
        </a:p>
      </dgm:t>
    </dgm:pt>
    <dgm:pt modelId="{117D9EAA-9D8B-4BD8-AF99-A781E4225E9D}" type="sibTrans" cxnId="{61397778-ED14-44B3-9ED0-57B27510868F}">
      <dgm:prSet/>
      <dgm:spPr/>
      <dgm:t>
        <a:bodyPr/>
        <a:lstStyle/>
        <a:p>
          <a:endParaRPr lang="en-US"/>
        </a:p>
      </dgm:t>
    </dgm:pt>
    <dgm:pt modelId="{98A885C6-3777-46B7-84B7-CD514FBAAC88}">
      <dgm:prSet/>
      <dgm:spPr/>
      <dgm:t>
        <a:bodyPr/>
        <a:lstStyle/>
        <a:p>
          <a:r>
            <a:rPr lang="en-GB"/>
            <a:t>Model correct speech and correct your child’s speech if they say something incorrectly.</a:t>
          </a:r>
          <a:endParaRPr lang="en-US"/>
        </a:p>
      </dgm:t>
    </dgm:pt>
    <dgm:pt modelId="{4D663D31-4515-4A12-9555-1F25E045AD1D}" type="parTrans" cxnId="{81AFED17-D44B-40BF-AFE1-E2E2D1DBBFA6}">
      <dgm:prSet/>
      <dgm:spPr/>
      <dgm:t>
        <a:bodyPr/>
        <a:lstStyle/>
        <a:p>
          <a:endParaRPr lang="en-US"/>
        </a:p>
      </dgm:t>
    </dgm:pt>
    <dgm:pt modelId="{CCBBA582-14B5-482B-B4AF-91D7B62AD075}" type="sibTrans" cxnId="{81AFED17-D44B-40BF-AFE1-E2E2D1DBBFA6}">
      <dgm:prSet/>
      <dgm:spPr/>
      <dgm:t>
        <a:bodyPr/>
        <a:lstStyle/>
        <a:p>
          <a:endParaRPr lang="en-US"/>
        </a:p>
      </dgm:t>
    </dgm:pt>
    <dgm:pt modelId="{27517ABC-7FD7-421C-A34B-953F819B47C1}">
      <dgm:prSet/>
      <dgm:spPr/>
      <dgm:t>
        <a:bodyPr/>
        <a:lstStyle/>
        <a:p>
          <a:r>
            <a:rPr lang="en-GB"/>
            <a:t>Play reading and writing games.</a:t>
          </a:r>
          <a:endParaRPr lang="en-US"/>
        </a:p>
      </dgm:t>
    </dgm:pt>
    <dgm:pt modelId="{77ABD7A4-309F-4B4F-AB30-84CB330C3B41}" type="parTrans" cxnId="{578423E2-7CF8-4496-B2E0-7D9D5456E8FF}">
      <dgm:prSet/>
      <dgm:spPr/>
      <dgm:t>
        <a:bodyPr/>
        <a:lstStyle/>
        <a:p>
          <a:endParaRPr lang="en-US"/>
        </a:p>
      </dgm:t>
    </dgm:pt>
    <dgm:pt modelId="{6CC18B15-EC36-48E9-8924-E0F9610B8A24}" type="sibTrans" cxnId="{578423E2-7CF8-4496-B2E0-7D9D5456E8FF}">
      <dgm:prSet/>
      <dgm:spPr/>
      <dgm:t>
        <a:bodyPr/>
        <a:lstStyle/>
        <a:p>
          <a:endParaRPr lang="en-US"/>
        </a:p>
      </dgm:t>
    </dgm:pt>
    <dgm:pt modelId="{E2F5C6B4-F873-459D-AE7E-24163BBF72E9}">
      <dgm:prSet/>
      <dgm:spPr/>
      <dgm:t>
        <a:bodyPr/>
        <a:lstStyle/>
        <a:p>
          <a:r>
            <a:rPr lang="en-GB"/>
            <a:t>Come and chat if you are worried or have questions!</a:t>
          </a:r>
          <a:endParaRPr lang="en-US"/>
        </a:p>
      </dgm:t>
    </dgm:pt>
    <dgm:pt modelId="{65972993-89C3-40C4-A3D0-D15D0923C062}" type="parTrans" cxnId="{4053EFBD-1FAF-45EF-9157-78E57C9DD9F8}">
      <dgm:prSet/>
      <dgm:spPr/>
      <dgm:t>
        <a:bodyPr/>
        <a:lstStyle/>
        <a:p>
          <a:endParaRPr lang="en-US"/>
        </a:p>
      </dgm:t>
    </dgm:pt>
    <dgm:pt modelId="{41603850-A964-4587-B9B9-876CD5B360E8}" type="sibTrans" cxnId="{4053EFBD-1FAF-45EF-9157-78E57C9DD9F8}">
      <dgm:prSet/>
      <dgm:spPr/>
      <dgm:t>
        <a:bodyPr/>
        <a:lstStyle/>
        <a:p>
          <a:endParaRPr lang="en-US"/>
        </a:p>
      </dgm:t>
    </dgm:pt>
    <dgm:pt modelId="{6BFCC4B0-7A0A-4A3A-8E86-5F33E3F30B2C}" type="pres">
      <dgm:prSet presAssocID="{DBA76673-DDD8-4EB8-AFD1-291749B344BA}" presName="diagram" presStyleCnt="0">
        <dgm:presLayoutVars>
          <dgm:dir/>
          <dgm:resizeHandles val="exact"/>
        </dgm:presLayoutVars>
      </dgm:prSet>
      <dgm:spPr/>
    </dgm:pt>
    <dgm:pt modelId="{18E75FD4-5D39-463D-BF18-ED13D2D4C98F}" type="pres">
      <dgm:prSet presAssocID="{44ADFE1F-134F-47BB-A446-717F559699CA}" presName="node" presStyleLbl="node1" presStyleIdx="0" presStyleCnt="8">
        <dgm:presLayoutVars>
          <dgm:bulletEnabled val="1"/>
        </dgm:presLayoutVars>
      </dgm:prSet>
      <dgm:spPr/>
    </dgm:pt>
    <dgm:pt modelId="{5357938C-12B0-42F9-9149-1804419EFFA5}" type="pres">
      <dgm:prSet presAssocID="{E2C6DB75-C66E-4738-AC07-50B77A93BF38}" presName="sibTrans" presStyleCnt="0"/>
      <dgm:spPr/>
    </dgm:pt>
    <dgm:pt modelId="{8DB6D784-BAB6-4D2A-AE0C-133B8E54CC35}" type="pres">
      <dgm:prSet presAssocID="{D16E151E-EB56-41DB-B46A-58C9EB3CEB4F}" presName="node" presStyleLbl="node1" presStyleIdx="1" presStyleCnt="8">
        <dgm:presLayoutVars>
          <dgm:bulletEnabled val="1"/>
        </dgm:presLayoutVars>
      </dgm:prSet>
      <dgm:spPr/>
    </dgm:pt>
    <dgm:pt modelId="{E530A632-5F1B-43CD-8529-B1B2632A6D1B}" type="pres">
      <dgm:prSet presAssocID="{644625D2-E4E4-46F4-A77F-FB04E7125437}" presName="sibTrans" presStyleCnt="0"/>
      <dgm:spPr/>
    </dgm:pt>
    <dgm:pt modelId="{0B92EDC2-AFBC-468D-B824-78E5E026DA4C}" type="pres">
      <dgm:prSet presAssocID="{19C464CD-9F39-4B0E-802E-19CEE87FAE97}" presName="node" presStyleLbl="node1" presStyleIdx="2" presStyleCnt="8">
        <dgm:presLayoutVars>
          <dgm:bulletEnabled val="1"/>
        </dgm:presLayoutVars>
      </dgm:prSet>
      <dgm:spPr/>
    </dgm:pt>
    <dgm:pt modelId="{A2B12098-81D8-43FD-935A-A6EA8C2A033A}" type="pres">
      <dgm:prSet presAssocID="{5E3CB16D-5C0D-44B2-892D-26C36871D8C5}" presName="sibTrans" presStyleCnt="0"/>
      <dgm:spPr/>
    </dgm:pt>
    <dgm:pt modelId="{8F35BF10-D5E4-4344-98F0-309AF4271B53}" type="pres">
      <dgm:prSet presAssocID="{86CB67F2-B9F1-4D59-A518-F239CD6033B7}" presName="node" presStyleLbl="node1" presStyleIdx="3" presStyleCnt="8">
        <dgm:presLayoutVars>
          <dgm:bulletEnabled val="1"/>
        </dgm:presLayoutVars>
      </dgm:prSet>
      <dgm:spPr/>
    </dgm:pt>
    <dgm:pt modelId="{E36FC119-3755-4801-A15A-BBA82E0F9B97}" type="pres">
      <dgm:prSet presAssocID="{DD51D150-A00A-4A29-8AA0-ECB968163E6F}" presName="sibTrans" presStyleCnt="0"/>
      <dgm:spPr/>
    </dgm:pt>
    <dgm:pt modelId="{D3C9D193-D60B-44F9-A140-F8D18B7ED980}" type="pres">
      <dgm:prSet presAssocID="{70E5733E-3B23-4200-B859-652341F45C4E}" presName="node" presStyleLbl="node1" presStyleIdx="4" presStyleCnt="8">
        <dgm:presLayoutVars>
          <dgm:bulletEnabled val="1"/>
        </dgm:presLayoutVars>
      </dgm:prSet>
      <dgm:spPr/>
    </dgm:pt>
    <dgm:pt modelId="{558F064E-DFC2-4E1A-BE2E-EA403D47B97F}" type="pres">
      <dgm:prSet presAssocID="{117D9EAA-9D8B-4BD8-AF99-A781E4225E9D}" presName="sibTrans" presStyleCnt="0"/>
      <dgm:spPr/>
    </dgm:pt>
    <dgm:pt modelId="{A32BB91E-C8CB-407D-A1D5-9FB0250A1D4B}" type="pres">
      <dgm:prSet presAssocID="{98A885C6-3777-46B7-84B7-CD514FBAAC88}" presName="node" presStyleLbl="node1" presStyleIdx="5" presStyleCnt="8">
        <dgm:presLayoutVars>
          <dgm:bulletEnabled val="1"/>
        </dgm:presLayoutVars>
      </dgm:prSet>
      <dgm:spPr/>
    </dgm:pt>
    <dgm:pt modelId="{4A2739AD-AA47-4755-B0D2-C98775EF6FBD}" type="pres">
      <dgm:prSet presAssocID="{CCBBA582-14B5-482B-B4AF-91D7B62AD075}" presName="sibTrans" presStyleCnt="0"/>
      <dgm:spPr/>
    </dgm:pt>
    <dgm:pt modelId="{49AC744E-3AFE-432E-AF1D-6EE164C39E2B}" type="pres">
      <dgm:prSet presAssocID="{27517ABC-7FD7-421C-A34B-953F819B47C1}" presName="node" presStyleLbl="node1" presStyleIdx="6" presStyleCnt="8">
        <dgm:presLayoutVars>
          <dgm:bulletEnabled val="1"/>
        </dgm:presLayoutVars>
      </dgm:prSet>
      <dgm:spPr/>
    </dgm:pt>
    <dgm:pt modelId="{D1116B6F-AFAC-4395-AD7D-17302481B964}" type="pres">
      <dgm:prSet presAssocID="{6CC18B15-EC36-48E9-8924-E0F9610B8A24}" presName="sibTrans" presStyleCnt="0"/>
      <dgm:spPr/>
    </dgm:pt>
    <dgm:pt modelId="{A7A4E31F-D8C5-46E3-81D9-F89D2FFE7440}" type="pres">
      <dgm:prSet presAssocID="{E2F5C6B4-F873-459D-AE7E-24163BBF72E9}" presName="node" presStyleLbl="node1" presStyleIdx="7" presStyleCnt="8">
        <dgm:presLayoutVars>
          <dgm:bulletEnabled val="1"/>
        </dgm:presLayoutVars>
      </dgm:prSet>
      <dgm:spPr/>
    </dgm:pt>
  </dgm:ptLst>
  <dgm:cxnLst>
    <dgm:cxn modelId="{F6055100-8013-4AC3-BE5F-72D568D94E40}" type="presOf" srcId="{DBA76673-DDD8-4EB8-AFD1-291749B344BA}" destId="{6BFCC4B0-7A0A-4A3A-8E86-5F33E3F30B2C}" srcOrd="0" destOrd="0" presId="urn:microsoft.com/office/officeart/2005/8/layout/default"/>
    <dgm:cxn modelId="{9EDAA002-A34C-4B74-B997-EDBE556DF187}" srcId="{DBA76673-DDD8-4EB8-AFD1-291749B344BA}" destId="{19C464CD-9F39-4B0E-802E-19CEE87FAE97}" srcOrd="2" destOrd="0" parTransId="{04569A13-CA6C-467F-A740-7A814B632199}" sibTransId="{5E3CB16D-5C0D-44B2-892D-26C36871D8C5}"/>
    <dgm:cxn modelId="{512FFA12-CB3D-43CE-B504-72BAE4D2BE3D}" srcId="{DBA76673-DDD8-4EB8-AFD1-291749B344BA}" destId="{D16E151E-EB56-41DB-B46A-58C9EB3CEB4F}" srcOrd="1" destOrd="0" parTransId="{4C396532-A483-43F1-BDAC-09DFE1233EE2}" sibTransId="{644625D2-E4E4-46F4-A77F-FB04E7125437}"/>
    <dgm:cxn modelId="{D4F84413-0C87-4DBF-BB45-FB266443C16F}" type="presOf" srcId="{27517ABC-7FD7-421C-A34B-953F819B47C1}" destId="{49AC744E-3AFE-432E-AF1D-6EE164C39E2B}" srcOrd="0" destOrd="0" presId="urn:microsoft.com/office/officeart/2005/8/layout/default"/>
    <dgm:cxn modelId="{81AFED17-D44B-40BF-AFE1-E2E2D1DBBFA6}" srcId="{DBA76673-DDD8-4EB8-AFD1-291749B344BA}" destId="{98A885C6-3777-46B7-84B7-CD514FBAAC88}" srcOrd="5" destOrd="0" parTransId="{4D663D31-4515-4A12-9555-1F25E045AD1D}" sibTransId="{CCBBA582-14B5-482B-B4AF-91D7B62AD075}"/>
    <dgm:cxn modelId="{4C305421-B001-40FE-8099-2B448AD4BAF8}" srcId="{DBA76673-DDD8-4EB8-AFD1-291749B344BA}" destId="{86CB67F2-B9F1-4D59-A518-F239CD6033B7}" srcOrd="3" destOrd="0" parTransId="{E4C5A770-9A5E-4B66-B635-290F19578393}" sibTransId="{DD51D150-A00A-4A29-8AA0-ECB968163E6F}"/>
    <dgm:cxn modelId="{19F8093A-D2D0-43C7-9493-DB7BA7F60C5A}" type="presOf" srcId="{44ADFE1F-134F-47BB-A446-717F559699CA}" destId="{18E75FD4-5D39-463D-BF18-ED13D2D4C98F}" srcOrd="0" destOrd="0" presId="urn:microsoft.com/office/officeart/2005/8/layout/default"/>
    <dgm:cxn modelId="{A27A043E-FDFD-4854-A931-CF79B5610928}" type="presOf" srcId="{98A885C6-3777-46B7-84B7-CD514FBAAC88}" destId="{A32BB91E-C8CB-407D-A1D5-9FB0250A1D4B}" srcOrd="0" destOrd="0" presId="urn:microsoft.com/office/officeart/2005/8/layout/default"/>
    <dgm:cxn modelId="{609A455C-E2FB-4A31-A71C-C0DECCB230C8}" type="presOf" srcId="{86CB67F2-B9F1-4D59-A518-F239CD6033B7}" destId="{8F35BF10-D5E4-4344-98F0-309AF4271B53}" srcOrd="0" destOrd="0" presId="urn:microsoft.com/office/officeart/2005/8/layout/default"/>
    <dgm:cxn modelId="{AB6A1C72-ABD0-4B6A-A85A-C112DE4EC5F9}" srcId="{DBA76673-DDD8-4EB8-AFD1-291749B344BA}" destId="{44ADFE1F-134F-47BB-A446-717F559699CA}" srcOrd="0" destOrd="0" parTransId="{60406EFF-2115-4089-A42D-D0CBC4E86966}" sibTransId="{E2C6DB75-C66E-4738-AC07-50B77A93BF38}"/>
    <dgm:cxn modelId="{61397778-ED14-44B3-9ED0-57B27510868F}" srcId="{DBA76673-DDD8-4EB8-AFD1-291749B344BA}" destId="{70E5733E-3B23-4200-B859-652341F45C4E}" srcOrd="4" destOrd="0" parTransId="{CB46BF2F-2E89-4AC1-BFB2-E91F8415D1F1}" sibTransId="{117D9EAA-9D8B-4BD8-AF99-A781E4225E9D}"/>
    <dgm:cxn modelId="{B474A495-CE26-465E-88AB-AD194312DB04}" type="presOf" srcId="{70E5733E-3B23-4200-B859-652341F45C4E}" destId="{D3C9D193-D60B-44F9-A140-F8D18B7ED980}" srcOrd="0" destOrd="0" presId="urn:microsoft.com/office/officeart/2005/8/layout/default"/>
    <dgm:cxn modelId="{CA8ED1A5-85F3-4700-9CB9-4F1978158D02}" type="presOf" srcId="{E2F5C6B4-F873-459D-AE7E-24163BBF72E9}" destId="{A7A4E31F-D8C5-46E3-81D9-F89D2FFE7440}" srcOrd="0" destOrd="0" presId="urn:microsoft.com/office/officeart/2005/8/layout/default"/>
    <dgm:cxn modelId="{5EF62EB4-9B3E-4939-9717-692EFC054BD8}" type="presOf" srcId="{19C464CD-9F39-4B0E-802E-19CEE87FAE97}" destId="{0B92EDC2-AFBC-468D-B824-78E5E026DA4C}" srcOrd="0" destOrd="0" presId="urn:microsoft.com/office/officeart/2005/8/layout/default"/>
    <dgm:cxn modelId="{CFA2F0B8-BD67-47EC-B100-9F4A255925E1}" type="presOf" srcId="{D16E151E-EB56-41DB-B46A-58C9EB3CEB4F}" destId="{8DB6D784-BAB6-4D2A-AE0C-133B8E54CC35}" srcOrd="0" destOrd="0" presId="urn:microsoft.com/office/officeart/2005/8/layout/default"/>
    <dgm:cxn modelId="{4053EFBD-1FAF-45EF-9157-78E57C9DD9F8}" srcId="{DBA76673-DDD8-4EB8-AFD1-291749B344BA}" destId="{E2F5C6B4-F873-459D-AE7E-24163BBF72E9}" srcOrd="7" destOrd="0" parTransId="{65972993-89C3-40C4-A3D0-D15D0923C062}" sibTransId="{41603850-A964-4587-B9B9-876CD5B360E8}"/>
    <dgm:cxn modelId="{578423E2-7CF8-4496-B2E0-7D9D5456E8FF}" srcId="{DBA76673-DDD8-4EB8-AFD1-291749B344BA}" destId="{27517ABC-7FD7-421C-A34B-953F819B47C1}" srcOrd="6" destOrd="0" parTransId="{77ABD7A4-309F-4B4F-AB30-84CB330C3B41}" sibTransId="{6CC18B15-EC36-48E9-8924-E0F9610B8A24}"/>
    <dgm:cxn modelId="{257E0E38-B306-4269-BF66-1ADFC8C30FDB}" type="presParOf" srcId="{6BFCC4B0-7A0A-4A3A-8E86-5F33E3F30B2C}" destId="{18E75FD4-5D39-463D-BF18-ED13D2D4C98F}" srcOrd="0" destOrd="0" presId="urn:microsoft.com/office/officeart/2005/8/layout/default"/>
    <dgm:cxn modelId="{D647D3D6-8C33-4C97-B171-4E7A5F5CADA3}" type="presParOf" srcId="{6BFCC4B0-7A0A-4A3A-8E86-5F33E3F30B2C}" destId="{5357938C-12B0-42F9-9149-1804419EFFA5}" srcOrd="1" destOrd="0" presId="urn:microsoft.com/office/officeart/2005/8/layout/default"/>
    <dgm:cxn modelId="{ADB5DF5D-AE93-4900-B764-C4C49DB6613A}" type="presParOf" srcId="{6BFCC4B0-7A0A-4A3A-8E86-5F33E3F30B2C}" destId="{8DB6D784-BAB6-4D2A-AE0C-133B8E54CC35}" srcOrd="2" destOrd="0" presId="urn:microsoft.com/office/officeart/2005/8/layout/default"/>
    <dgm:cxn modelId="{E82A08CA-1502-45CD-889B-52C80D2716C6}" type="presParOf" srcId="{6BFCC4B0-7A0A-4A3A-8E86-5F33E3F30B2C}" destId="{E530A632-5F1B-43CD-8529-B1B2632A6D1B}" srcOrd="3" destOrd="0" presId="urn:microsoft.com/office/officeart/2005/8/layout/default"/>
    <dgm:cxn modelId="{93DEA4B3-1F78-4540-AA13-3707472DA065}" type="presParOf" srcId="{6BFCC4B0-7A0A-4A3A-8E86-5F33E3F30B2C}" destId="{0B92EDC2-AFBC-468D-B824-78E5E026DA4C}" srcOrd="4" destOrd="0" presId="urn:microsoft.com/office/officeart/2005/8/layout/default"/>
    <dgm:cxn modelId="{F8BAA462-EC85-4CEA-87E2-C366AF9E2B89}" type="presParOf" srcId="{6BFCC4B0-7A0A-4A3A-8E86-5F33E3F30B2C}" destId="{A2B12098-81D8-43FD-935A-A6EA8C2A033A}" srcOrd="5" destOrd="0" presId="urn:microsoft.com/office/officeart/2005/8/layout/default"/>
    <dgm:cxn modelId="{8104003F-1623-4697-A1F4-3D235D91E331}" type="presParOf" srcId="{6BFCC4B0-7A0A-4A3A-8E86-5F33E3F30B2C}" destId="{8F35BF10-D5E4-4344-98F0-309AF4271B53}" srcOrd="6" destOrd="0" presId="urn:microsoft.com/office/officeart/2005/8/layout/default"/>
    <dgm:cxn modelId="{1382DD9B-1BD0-4CE6-9EAB-8CBDB6568C2B}" type="presParOf" srcId="{6BFCC4B0-7A0A-4A3A-8E86-5F33E3F30B2C}" destId="{E36FC119-3755-4801-A15A-BBA82E0F9B97}" srcOrd="7" destOrd="0" presId="urn:microsoft.com/office/officeart/2005/8/layout/default"/>
    <dgm:cxn modelId="{356C19D6-0B18-41B4-93B4-02566871A5EC}" type="presParOf" srcId="{6BFCC4B0-7A0A-4A3A-8E86-5F33E3F30B2C}" destId="{D3C9D193-D60B-44F9-A140-F8D18B7ED980}" srcOrd="8" destOrd="0" presId="urn:microsoft.com/office/officeart/2005/8/layout/default"/>
    <dgm:cxn modelId="{473464DB-0CA2-4E88-83DB-8465360D90A1}" type="presParOf" srcId="{6BFCC4B0-7A0A-4A3A-8E86-5F33E3F30B2C}" destId="{558F064E-DFC2-4E1A-BE2E-EA403D47B97F}" srcOrd="9" destOrd="0" presId="urn:microsoft.com/office/officeart/2005/8/layout/default"/>
    <dgm:cxn modelId="{6F21EA1A-E9D0-48F3-859A-4E1F893B2988}" type="presParOf" srcId="{6BFCC4B0-7A0A-4A3A-8E86-5F33E3F30B2C}" destId="{A32BB91E-C8CB-407D-A1D5-9FB0250A1D4B}" srcOrd="10" destOrd="0" presId="urn:microsoft.com/office/officeart/2005/8/layout/default"/>
    <dgm:cxn modelId="{E322B3E8-8EF7-486A-8025-D78ABDCB8F1A}" type="presParOf" srcId="{6BFCC4B0-7A0A-4A3A-8E86-5F33E3F30B2C}" destId="{4A2739AD-AA47-4755-B0D2-C98775EF6FBD}" srcOrd="11" destOrd="0" presId="urn:microsoft.com/office/officeart/2005/8/layout/default"/>
    <dgm:cxn modelId="{1FA2799D-B2F9-4836-A6C2-8A8CFE52FD9B}" type="presParOf" srcId="{6BFCC4B0-7A0A-4A3A-8E86-5F33E3F30B2C}" destId="{49AC744E-3AFE-432E-AF1D-6EE164C39E2B}" srcOrd="12" destOrd="0" presId="urn:microsoft.com/office/officeart/2005/8/layout/default"/>
    <dgm:cxn modelId="{D1F523C1-2892-462D-A22D-7398D2CC6F29}" type="presParOf" srcId="{6BFCC4B0-7A0A-4A3A-8E86-5F33E3F30B2C}" destId="{D1116B6F-AFAC-4395-AD7D-17302481B964}" srcOrd="13" destOrd="0" presId="urn:microsoft.com/office/officeart/2005/8/layout/default"/>
    <dgm:cxn modelId="{84AF839E-27C4-43FF-A178-C54B28E3F512}" type="presParOf" srcId="{6BFCC4B0-7A0A-4A3A-8E86-5F33E3F30B2C}" destId="{A7A4E31F-D8C5-46E3-81D9-F89D2FFE7440}"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67EDBF-5383-4A88-96FB-40CBF8FD469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4B479B3-5D22-43E5-91DD-070E5C3261C8}">
      <dgm:prSet/>
      <dgm:spPr/>
      <dgm:t>
        <a:bodyPr/>
        <a:lstStyle/>
        <a:p>
          <a:r>
            <a:rPr lang="en-GB" dirty="0"/>
            <a:t>Our School Website</a:t>
          </a:r>
          <a:endParaRPr lang="en-US" dirty="0"/>
        </a:p>
      </dgm:t>
    </dgm:pt>
    <dgm:pt modelId="{D2089D2E-552C-4287-B6DB-6A9D5BB784D6}" type="parTrans" cxnId="{48DC29CC-A78F-4B1E-872C-083AFFC627EC}">
      <dgm:prSet/>
      <dgm:spPr/>
      <dgm:t>
        <a:bodyPr/>
        <a:lstStyle/>
        <a:p>
          <a:endParaRPr lang="en-US"/>
        </a:p>
      </dgm:t>
    </dgm:pt>
    <dgm:pt modelId="{F07FF1DC-E903-4208-9F19-02894A6A2E1D}" type="sibTrans" cxnId="{48DC29CC-A78F-4B1E-872C-083AFFC627EC}">
      <dgm:prSet/>
      <dgm:spPr/>
      <dgm:t>
        <a:bodyPr/>
        <a:lstStyle/>
        <a:p>
          <a:endParaRPr lang="en-US"/>
        </a:p>
      </dgm:t>
    </dgm:pt>
    <dgm:pt modelId="{DD7074C2-1FA8-4CC4-A54D-30E7BBA8AA49}">
      <dgm:prSet/>
      <dgm:spPr/>
      <dgm:t>
        <a:bodyPr/>
        <a:lstStyle/>
        <a:p>
          <a:r>
            <a:rPr lang="en-GB" dirty="0"/>
            <a:t>Phonics Play- </a:t>
          </a:r>
          <a:r>
            <a:rPr lang="en-GB" dirty="0">
              <a:hlinkClick xmlns:r="http://schemas.openxmlformats.org/officeDocument/2006/relationships" r:id="rId1"/>
            </a:rPr>
            <a:t>www.phonicsplay.co.uk</a:t>
          </a:r>
          <a:endParaRPr lang="en-US" dirty="0"/>
        </a:p>
      </dgm:t>
    </dgm:pt>
    <dgm:pt modelId="{40548667-B5B8-4C11-9209-D613BEAB6DAC}" type="parTrans" cxnId="{EF163311-0B64-45E4-AE1A-A9A2C1A58DC4}">
      <dgm:prSet/>
      <dgm:spPr/>
      <dgm:t>
        <a:bodyPr/>
        <a:lstStyle/>
        <a:p>
          <a:endParaRPr lang="en-US"/>
        </a:p>
      </dgm:t>
    </dgm:pt>
    <dgm:pt modelId="{1C45BBC7-053F-4E6A-B342-769B6105CC1C}" type="sibTrans" cxnId="{EF163311-0B64-45E4-AE1A-A9A2C1A58DC4}">
      <dgm:prSet/>
      <dgm:spPr/>
      <dgm:t>
        <a:bodyPr/>
        <a:lstStyle/>
        <a:p>
          <a:endParaRPr lang="en-US"/>
        </a:p>
      </dgm:t>
    </dgm:pt>
    <dgm:pt modelId="{4EADE1DA-5044-4822-8FDE-474D9A58FDDF}">
      <dgm:prSet/>
      <dgm:spPr/>
      <dgm:t>
        <a:bodyPr/>
        <a:lstStyle/>
        <a:p>
          <a:endParaRPr lang="en-US" dirty="0"/>
        </a:p>
      </dgm:t>
    </dgm:pt>
    <dgm:pt modelId="{EB9F2D74-00CD-4B8B-9C40-D815487868A1}" type="parTrans" cxnId="{8BE4243B-546A-4278-B765-921B997BCC84}">
      <dgm:prSet/>
      <dgm:spPr/>
      <dgm:t>
        <a:bodyPr/>
        <a:lstStyle/>
        <a:p>
          <a:endParaRPr lang="en-US"/>
        </a:p>
      </dgm:t>
    </dgm:pt>
    <dgm:pt modelId="{BC1C044D-CA50-4798-9A62-DF92FB2ECE9C}" type="sibTrans" cxnId="{8BE4243B-546A-4278-B765-921B997BCC84}">
      <dgm:prSet/>
      <dgm:spPr/>
      <dgm:t>
        <a:bodyPr/>
        <a:lstStyle/>
        <a:p>
          <a:endParaRPr lang="en-US"/>
        </a:p>
      </dgm:t>
    </dgm:pt>
    <dgm:pt modelId="{E18AE8FD-5FF7-4C6D-BFC4-E50AE9C16A5A}">
      <dgm:prSet/>
      <dgm:spPr/>
      <dgm:t>
        <a:bodyPr/>
        <a:lstStyle/>
        <a:p>
          <a:r>
            <a:rPr lang="en-GB"/>
            <a:t>Letters and Sounds- </a:t>
          </a:r>
          <a:r>
            <a:rPr lang="en-GB">
              <a:hlinkClick xmlns:r="http://schemas.openxmlformats.org/officeDocument/2006/relationships" r:id="rId2"/>
            </a:rPr>
            <a:t>http://www.letters-and-sounds.com/</a:t>
          </a:r>
          <a:endParaRPr lang="en-US"/>
        </a:p>
      </dgm:t>
    </dgm:pt>
    <dgm:pt modelId="{2A8C1C2B-6527-4C84-80FD-A69323B88DDB}" type="parTrans" cxnId="{0AAAB039-01D4-4696-94DB-6A2F2B559D94}">
      <dgm:prSet/>
      <dgm:spPr/>
      <dgm:t>
        <a:bodyPr/>
        <a:lstStyle/>
        <a:p>
          <a:endParaRPr lang="en-US"/>
        </a:p>
      </dgm:t>
    </dgm:pt>
    <dgm:pt modelId="{FED6027A-83E5-4C84-ABA3-5612860A0DC6}" type="sibTrans" cxnId="{0AAAB039-01D4-4696-94DB-6A2F2B559D94}">
      <dgm:prSet/>
      <dgm:spPr/>
      <dgm:t>
        <a:bodyPr/>
        <a:lstStyle/>
        <a:p>
          <a:endParaRPr lang="en-US"/>
        </a:p>
      </dgm:t>
    </dgm:pt>
    <dgm:pt modelId="{D3676117-D483-43C4-94D3-6C2ED0F4EEE3}">
      <dgm:prSet/>
      <dgm:spPr/>
      <dgm:t>
        <a:bodyPr/>
        <a:lstStyle/>
        <a:p>
          <a:r>
            <a:rPr lang="en-GB"/>
            <a:t>Mr Thorne Does Phonics/ Geraldine the Giraffe Learns… (Youtube)</a:t>
          </a:r>
          <a:endParaRPr lang="en-US"/>
        </a:p>
      </dgm:t>
    </dgm:pt>
    <dgm:pt modelId="{7ABED110-3CAF-4EC9-B472-6A7C02488F2E}" type="parTrans" cxnId="{081FE67A-F3D6-4758-97F3-57D290707BDF}">
      <dgm:prSet/>
      <dgm:spPr/>
      <dgm:t>
        <a:bodyPr/>
        <a:lstStyle/>
        <a:p>
          <a:endParaRPr lang="en-US"/>
        </a:p>
      </dgm:t>
    </dgm:pt>
    <dgm:pt modelId="{0948B0CA-3CBD-453E-90E0-43B8B39371CB}" type="sibTrans" cxnId="{081FE67A-F3D6-4758-97F3-57D290707BDF}">
      <dgm:prSet/>
      <dgm:spPr/>
      <dgm:t>
        <a:bodyPr/>
        <a:lstStyle/>
        <a:p>
          <a:endParaRPr lang="en-US"/>
        </a:p>
      </dgm:t>
    </dgm:pt>
    <dgm:pt modelId="{D678CE89-324B-4FF0-9F78-E158B3137FEF}">
      <dgm:prSet/>
      <dgm:spPr/>
      <dgm:t>
        <a:bodyPr/>
        <a:lstStyle/>
        <a:p>
          <a:r>
            <a:rPr lang="en-GB"/>
            <a:t>Espresso</a:t>
          </a:r>
          <a:endParaRPr lang="en-US"/>
        </a:p>
      </dgm:t>
    </dgm:pt>
    <dgm:pt modelId="{63825E23-2577-455B-AAB1-CA95589E500E}" type="parTrans" cxnId="{7FCA00EE-71A5-42B8-8EE0-A3875CD6C028}">
      <dgm:prSet/>
      <dgm:spPr/>
      <dgm:t>
        <a:bodyPr/>
        <a:lstStyle/>
        <a:p>
          <a:endParaRPr lang="en-US"/>
        </a:p>
      </dgm:t>
    </dgm:pt>
    <dgm:pt modelId="{C00B1174-D647-4802-9196-A2AC8A9FB636}" type="sibTrans" cxnId="{7FCA00EE-71A5-42B8-8EE0-A3875CD6C028}">
      <dgm:prSet/>
      <dgm:spPr/>
      <dgm:t>
        <a:bodyPr/>
        <a:lstStyle/>
        <a:p>
          <a:endParaRPr lang="en-US"/>
        </a:p>
      </dgm:t>
    </dgm:pt>
    <dgm:pt modelId="{514DC37D-6A03-4889-B419-EBF739BC12E1}">
      <dgm:prSet/>
      <dgm:spPr/>
      <dgm:t>
        <a:bodyPr/>
        <a:lstStyle/>
        <a:p>
          <a:r>
            <a:rPr lang="en-GB" dirty="0"/>
            <a:t>Teach Your Monster to Read – Your child has a login! </a:t>
          </a:r>
          <a:endParaRPr lang="en-US" dirty="0"/>
        </a:p>
      </dgm:t>
    </dgm:pt>
    <dgm:pt modelId="{6B686BED-FF8E-4E63-BBE1-69E0FD4EF3B3}" type="parTrans" cxnId="{3D97C4DC-3915-4A64-8E26-B03A3EB805EE}">
      <dgm:prSet/>
      <dgm:spPr/>
      <dgm:t>
        <a:bodyPr/>
        <a:lstStyle/>
        <a:p>
          <a:endParaRPr lang="en-US"/>
        </a:p>
      </dgm:t>
    </dgm:pt>
    <dgm:pt modelId="{0B1545A9-C02C-47BB-AA6D-63DD236E4313}" type="sibTrans" cxnId="{3D97C4DC-3915-4A64-8E26-B03A3EB805EE}">
      <dgm:prSet/>
      <dgm:spPr/>
      <dgm:t>
        <a:bodyPr/>
        <a:lstStyle/>
        <a:p>
          <a:endParaRPr lang="en-US"/>
        </a:p>
      </dgm:t>
    </dgm:pt>
    <dgm:pt modelId="{4EC6B166-29A9-4CA8-B653-46986EEEB131}">
      <dgm:prSet/>
      <dgm:spPr/>
      <dgm:t>
        <a:bodyPr/>
        <a:lstStyle/>
        <a:p>
          <a:endParaRPr lang="en-US" dirty="0"/>
        </a:p>
      </dgm:t>
    </dgm:pt>
    <dgm:pt modelId="{1F354CE9-490D-4A34-9C7E-95703FAD4188}" type="parTrans" cxnId="{25F35F5A-C67B-49C7-9FF1-63CE95301689}">
      <dgm:prSet/>
      <dgm:spPr/>
      <dgm:t>
        <a:bodyPr/>
        <a:lstStyle/>
        <a:p>
          <a:endParaRPr lang="en-GB"/>
        </a:p>
      </dgm:t>
    </dgm:pt>
    <dgm:pt modelId="{776A83A6-900C-4817-9DD6-DBA00F8C1C3A}" type="sibTrans" cxnId="{25F35F5A-C67B-49C7-9FF1-63CE95301689}">
      <dgm:prSet/>
      <dgm:spPr/>
      <dgm:t>
        <a:bodyPr/>
        <a:lstStyle/>
        <a:p>
          <a:endParaRPr lang="en-GB"/>
        </a:p>
      </dgm:t>
    </dgm:pt>
    <dgm:pt modelId="{1055B4F6-90FF-4049-BCC1-464FB354FEEB}" type="pres">
      <dgm:prSet presAssocID="{D467EDBF-5383-4A88-96FB-40CBF8FD4698}" presName="vert0" presStyleCnt="0">
        <dgm:presLayoutVars>
          <dgm:dir/>
          <dgm:animOne val="branch"/>
          <dgm:animLvl val="lvl"/>
        </dgm:presLayoutVars>
      </dgm:prSet>
      <dgm:spPr/>
    </dgm:pt>
    <dgm:pt modelId="{9F70F621-4E4B-4AA9-990C-771257983E3A}" type="pres">
      <dgm:prSet presAssocID="{14B479B3-5D22-43E5-91DD-070E5C3261C8}" presName="thickLine" presStyleLbl="alignNode1" presStyleIdx="0" presStyleCnt="8"/>
      <dgm:spPr/>
    </dgm:pt>
    <dgm:pt modelId="{CF3DA1EA-836B-41EE-8897-5EC6D56698B5}" type="pres">
      <dgm:prSet presAssocID="{14B479B3-5D22-43E5-91DD-070E5C3261C8}" presName="horz1" presStyleCnt="0"/>
      <dgm:spPr/>
    </dgm:pt>
    <dgm:pt modelId="{EA9375C9-2493-4255-BCB8-ADA77C77E8A0}" type="pres">
      <dgm:prSet presAssocID="{14B479B3-5D22-43E5-91DD-070E5C3261C8}" presName="tx1" presStyleLbl="revTx" presStyleIdx="0" presStyleCnt="8" custLinFactY="100000" custLinFactNeighborY="104259"/>
      <dgm:spPr/>
    </dgm:pt>
    <dgm:pt modelId="{7C259890-A6BB-4C3F-ABBA-98B5A1C8F958}" type="pres">
      <dgm:prSet presAssocID="{14B479B3-5D22-43E5-91DD-070E5C3261C8}" presName="vert1" presStyleCnt="0"/>
      <dgm:spPr/>
    </dgm:pt>
    <dgm:pt modelId="{39AC3F28-F7CD-40D0-A6D1-C68DD7A03B38}" type="pres">
      <dgm:prSet presAssocID="{DD7074C2-1FA8-4CC4-A54D-30E7BBA8AA49}" presName="thickLine" presStyleLbl="alignNode1" presStyleIdx="1" presStyleCnt="8"/>
      <dgm:spPr/>
    </dgm:pt>
    <dgm:pt modelId="{34EF7119-E951-4A13-B539-052D1D95B321}" type="pres">
      <dgm:prSet presAssocID="{DD7074C2-1FA8-4CC4-A54D-30E7BBA8AA49}" presName="horz1" presStyleCnt="0"/>
      <dgm:spPr/>
    </dgm:pt>
    <dgm:pt modelId="{F3D8A89B-5E2C-4D1D-97E6-3600605A002D}" type="pres">
      <dgm:prSet presAssocID="{DD7074C2-1FA8-4CC4-A54D-30E7BBA8AA49}" presName="tx1" presStyleLbl="revTx" presStyleIdx="1" presStyleCnt="8"/>
      <dgm:spPr/>
    </dgm:pt>
    <dgm:pt modelId="{0364BAB9-3AAD-49A2-8E47-7D7267CD85C1}" type="pres">
      <dgm:prSet presAssocID="{DD7074C2-1FA8-4CC4-A54D-30E7BBA8AA49}" presName="vert1" presStyleCnt="0"/>
      <dgm:spPr/>
    </dgm:pt>
    <dgm:pt modelId="{14139092-9DAD-40A0-9A84-950D08635C0A}" type="pres">
      <dgm:prSet presAssocID="{4EADE1DA-5044-4822-8FDE-474D9A58FDDF}" presName="thickLine" presStyleLbl="alignNode1" presStyleIdx="2" presStyleCnt="8"/>
      <dgm:spPr/>
    </dgm:pt>
    <dgm:pt modelId="{583FDB5E-FCAE-4C8A-BEE9-DE56CD9B36FD}" type="pres">
      <dgm:prSet presAssocID="{4EADE1DA-5044-4822-8FDE-474D9A58FDDF}" presName="horz1" presStyleCnt="0"/>
      <dgm:spPr/>
    </dgm:pt>
    <dgm:pt modelId="{2E1CE752-2598-4769-82E7-D589078A0205}" type="pres">
      <dgm:prSet presAssocID="{4EADE1DA-5044-4822-8FDE-474D9A58FDDF}" presName="tx1" presStyleLbl="revTx" presStyleIdx="2" presStyleCnt="8"/>
      <dgm:spPr/>
    </dgm:pt>
    <dgm:pt modelId="{9FC740E3-40F2-4038-9556-E65C59AFB372}" type="pres">
      <dgm:prSet presAssocID="{4EADE1DA-5044-4822-8FDE-474D9A58FDDF}" presName="vert1" presStyleCnt="0"/>
      <dgm:spPr/>
    </dgm:pt>
    <dgm:pt modelId="{32654042-D107-444C-9E18-8EEF0818879A}" type="pres">
      <dgm:prSet presAssocID="{E18AE8FD-5FF7-4C6D-BFC4-E50AE9C16A5A}" presName="thickLine" presStyleLbl="alignNode1" presStyleIdx="3" presStyleCnt="8"/>
      <dgm:spPr/>
    </dgm:pt>
    <dgm:pt modelId="{DCE19105-2FFB-4D17-8345-5586B45E0E5F}" type="pres">
      <dgm:prSet presAssocID="{E18AE8FD-5FF7-4C6D-BFC4-E50AE9C16A5A}" presName="horz1" presStyleCnt="0"/>
      <dgm:spPr/>
    </dgm:pt>
    <dgm:pt modelId="{D320ABED-9639-4DEF-95C0-6E6F0173BB39}" type="pres">
      <dgm:prSet presAssocID="{E18AE8FD-5FF7-4C6D-BFC4-E50AE9C16A5A}" presName="tx1" presStyleLbl="revTx" presStyleIdx="3" presStyleCnt="8"/>
      <dgm:spPr/>
    </dgm:pt>
    <dgm:pt modelId="{539597E8-9AD1-41A1-B5AC-31834595A166}" type="pres">
      <dgm:prSet presAssocID="{E18AE8FD-5FF7-4C6D-BFC4-E50AE9C16A5A}" presName="vert1" presStyleCnt="0"/>
      <dgm:spPr/>
    </dgm:pt>
    <dgm:pt modelId="{A6C754D6-5024-49A7-9558-81CA593D3AC2}" type="pres">
      <dgm:prSet presAssocID="{D3676117-D483-43C4-94D3-6C2ED0F4EEE3}" presName="thickLine" presStyleLbl="alignNode1" presStyleIdx="4" presStyleCnt="8"/>
      <dgm:spPr/>
    </dgm:pt>
    <dgm:pt modelId="{FBAF6852-E1CD-43A6-BB1F-87E153914E3E}" type="pres">
      <dgm:prSet presAssocID="{D3676117-D483-43C4-94D3-6C2ED0F4EEE3}" presName="horz1" presStyleCnt="0"/>
      <dgm:spPr/>
    </dgm:pt>
    <dgm:pt modelId="{99960AF9-C4D9-4D36-B034-49CDDC31AF27}" type="pres">
      <dgm:prSet presAssocID="{D3676117-D483-43C4-94D3-6C2ED0F4EEE3}" presName="tx1" presStyleLbl="revTx" presStyleIdx="4" presStyleCnt="8"/>
      <dgm:spPr/>
    </dgm:pt>
    <dgm:pt modelId="{CAD221B6-D3B5-4E35-A9F9-CAAB145DFEA1}" type="pres">
      <dgm:prSet presAssocID="{D3676117-D483-43C4-94D3-6C2ED0F4EEE3}" presName="vert1" presStyleCnt="0"/>
      <dgm:spPr/>
    </dgm:pt>
    <dgm:pt modelId="{C36E952E-1A6B-4A37-A137-01AE588E9B46}" type="pres">
      <dgm:prSet presAssocID="{D678CE89-324B-4FF0-9F78-E158B3137FEF}" presName="thickLine" presStyleLbl="alignNode1" presStyleIdx="5" presStyleCnt="8"/>
      <dgm:spPr/>
    </dgm:pt>
    <dgm:pt modelId="{C28BBA70-CF52-4D0C-A9BB-2F6D67B2E2CE}" type="pres">
      <dgm:prSet presAssocID="{D678CE89-324B-4FF0-9F78-E158B3137FEF}" presName="horz1" presStyleCnt="0"/>
      <dgm:spPr/>
    </dgm:pt>
    <dgm:pt modelId="{F89F3F0F-2F56-4987-8DBC-D1FD13607160}" type="pres">
      <dgm:prSet presAssocID="{D678CE89-324B-4FF0-9F78-E158B3137FEF}" presName="tx1" presStyleLbl="revTx" presStyleIdx="5" presStyleCnt="8"/>
      <dgm:spPr/>
    </dgm:pt>
    <dgm:pt modelId="{60A383A1-F9A5-43F3-B44B-8C2E3AF8E8B6}" type="pres">
      <dgm:prSet presAssocID="{D678CE89-324B-4FF0-9F78-E158B3137FEF}" presName="vert1" presStyleCnt="0"/>
      <dgm:spPr/>
    </dgm:pt>
    <dgm:pt modelId="{C2B3C51F-7A1B-425F-B7F6-696F7181670E}" type="pres">
      <dgm:prSet presAssocID="{514DC37D-6A03-4889-B419-EBF739BC12E1}" presName="thickLine" presStyleLbl="alignNode1" presStyleIdx="6" presStyleCnt="8"/>
      <dgm:spPr/>
    </dgm:pt>
    <dgm:pt modelId="{A920B00C-EA28-4F28-B141-8135F6100BA0}" type="pres">
      <dgm:prSet presAssocID="{514DC37D-6A03-4889-B419-EBF739BC12E1}" presName="horz1" presStyleCnt="0"/>
      <dgm:spPr/>
    </dgm:pt>
    <dgm:pt modelId="{50C57A2A-D0A9-49EF-8159-0DC84A19B430}" type="pres">
      <dgm:prSet presAssocID="{514DC37D-6A03-4889-B419-EBF739BC12E1}" presName="tx1" presStyleLbl="revTx" presStyleIdx="6" presStyleCnt="8"/>
      <dgm:spPr/>
    </dgm:pt>
    <dgm:pt modelId="{67089F16-C0AF-4F05-A867-7A6E65726632}" type="pres">
      <dgm:prSet presAssocID="{514DC37D-6A03-4889-B419-EBF739BC12E1}" presName="vert1" presStyleCnt="0"/>
      <dgm:spPr/>
    </dgm:pt>
    <dgm:pt modelId="{09E74797-0970-429E-B72C-046BEEA09F67}" type="pres">
      <dgm:prSet presAssocID="{4EC6B166-29A9-4CA8-B653-46986EEEB131}" presName="thickLine" presStyleLbl="alignNode1" presStyleIdx="7" presStyleCnt="8"/>
      <dgm:spPr/>
    </dgm:pt>
    <dgm:pt modelId="{B886C047-D477-4208-B854-841FFE61F39B}" type="pres">
      <dgm:prSet presAssocID="{4EC6B166-29A9-4CA8-B653-46986EEEB131}" presName="horz1" presStyleCnt="0"/>
      <dgm:spPr/>
    </dgm:pt>
    <dgm:pt modelId="{C845BE47-DB61-4403-8A9C-0E549787FCC0}" type="pres">
      <dgm:prSet presAssocID="{4EC6B166-29A9-4CA8-B653-46986EEEB131}" presName="tx1" presStyleLbl="revTx" presStyleIdx="7" presStyleCnt="8"/>
      <dgm:spPr/>
    </dgm:pt>
    <dgm:pt modelId="{82020C5C-0316-4BE1-BE21-3F59064AD70B}" type="pres">
      <dgm:prSet presAssocID="{4EC6B166-29A9-4CA8-B653-46986EEEB131}" presName="vert1" presStyleCnt="0"/>
      <dgm:spPr/>
    </dgm:pt>
  </dgm:ptLst>
  <dgm:cxnLst>
    <dgm:cxn modelId="{EF163311-0B64-45E4-AE1A-A9A2C1A58DC4}" srcId="{D467EDBF-5383-4A88-96FB-40CBF8FD4698}" destId="{DD7074C2-1FA8-4CC4-A54D-30E7BBA8AA49}" srcOrd="1" destOrd="0" parTransId="{40548667-B5B8-4C11-9209-D613BEAB6DAC}" sibTransId="{1C45BBC7-053F-4E6A-B342-769B6105CC1C}"/>
    <dgm:cxn modelId="{32CABA13-B04A-442B-BD99-68F85ED00964}" type="presOf" srcId="{D3676117-D483-43C4-94D3-6C2ED0F4EEE3}" destId="{99960AF9-C4D9-4D36-B034-49CDDC31AF27}" srcOrd="0" destOrd="0" presId="urn:microsoft.com/office/officeart/2008/layout/LinedList"/>
    <dgm:cxn modelId="{AA17431D-5690-4F2C-94C5-7438944E066E}" type="presOf" srcId="{D467EDBF-5383-4A88-96FB-40CBF8FD4698}" destId="{1055B4F6-90FF-4049-BCC1-464FB354FEEB}" srcOrd="0" destOrd="0" presId="urn:microsoft.com/office/officeart/2008/layout/LinedList"/>
    <dgm:cxn modelId="{0AAAB039-01D4-4696-94DB-6A2F2B559D94}" srcId="{D467EDBF-5383-4A88-96FB-40CBF8FD4698}" destId="{E18AE8FD-5FF7-4C6D-BFC4-E50AE9C16A5A}" srcOrd="3" destOrd="0" parTransId="{2A8C1C2B-6527-4C84-80FD-A69323B88DDB}" sibTransId="{FED6027A-83E5-4C84-ABA3-5612860A0DC6}"/>
    <dgm:cxn modelId="{8BE4243B-546A-4278-B765-921B997BCC84}" srcId="{D467EDBF-5383-4A88-96FB-40CBF8FD4698}" destId="{4EADE1DA-5044-4822-8FDE-474D9A58FDDF}" srcOrd="2" destOrd="0" parTransId="{EB9F2D74-00CD-4B8B-9C40-D815487868A1}" sibTransId="{BC1C044D-CA50-4798-9A62-DF92FB2ECE9C}"/>
    <dgm:cxn modelId="{8198DB40-3E19-4059-A64B-1E06936A9DCE}" type="presOf" srcId="{4EC6B166-29A9-4CA8-B653-46986EEEB131}" destId="{C845BE47-DB61-4403-8A9C-0E549787FCC0}" srcOrd="0" destOrd="0" presId="urn:microsoft.com/office/officeart/2008/layout/LinedList"/>
    <dgm:cxn modelId="{EC67645B-5F70-4534-BA58-A5BE1FF0E328}" type="presOf" srcId="{D678CE89-324B-4FF0-9F78-E158B3137FEF}" destId="{F89F3F0F-2F56-4987-8DBC-D1FD13607160}" srcOrd="0" destOrd="0" presId="urn:microsoft.com/office/officeart/2008/layout/LinedList"/>
    <dgm:cxn modelId="{A4C9D667-C215-4CD8-81FF-4A803865F6DD}" type="presOf" srcId="{4EADE1DA-5044-4822-8FDE-474D9A58FDDF}" destId="{2E1CE752-2598-4769-82E7-D589078A0205}" srcOrd="0" destOrd="0" presId="urn:microsoft.com/office/officeart/2008/layout/LinedList"/>
    <dgm:cxn modelId="{25F35F5A-C67B-49C7-9FF1-63CE95301689}" srcId="{D467EDBF-5383-4A88-96FB-40CBF8FD4698}" destId="{4EC6B166-29A9-4CA8-B653-46986EEEB131}" srcOrd="7" destOrd="0" parTransId="{1F354CE9-490D-4A34-9C7E-95703FAD4188}" sibTransId="{776A83A6-900C-4817-9DD6-DBA00F8C1C3A}"/>
    <dgm:cxn modelId="{081FE67A-F3D6-4758-97F3-57D290707BDF}" srcId="{D467EDBF-5383-4A88-96FB-40CBF8FD4698}" destId="{D3676117-D483-43C4-94D3-6C2ED0F4EEE3}" srcOrd="4" destOrd="0" parTransId="{7ABED110-3CAF-4EC9-B472-6A7C02488F2E}" sibTransId="{0948B0CA-3CBD-453E-90E0-43B8B39371CB}"/>
    <dgm:cxn modelId="{200EEBB4-4305-49A9-8F02-A894EDDE6587}" type="presOf" srcId="{514DC37D-6A03-4889-B419-EBF739BC12E1}" destId="{50C57A2A-D0A9-49EF-8159-0DC84A19B430}" srcOrd="0" destOrd="0" presId="urn:microsoft.com/office/officeart/2008/layout/LinedList"/>
    <dgm:cxn modelId="{48DC29CC-A78F-4B1E-872C-083AFFC627EC}" srcId="{D467EDBF-5383-4A88-96FB-40CBF8FD4698}" destId="{14B479B3-5D22-43E5-91DD-070E5C3261C8}" srcOrd="0" destOrd="0" parTransId="{D2089D2E-552C-4287-B6DB-6A9D5BB784D6}" sibTransId="{F07FF1DC-E903-4208-9F19-02894A6A2E1D}"/>
    <dgm:cxn modelId="{3FFD6BD4-128F-45FA-ACA7-DEE1003A710A}" type="presOf" srcId="{DD7074C2-1FA8-4CC4-A54D-30E7BBA8AA49}" destId="{F3D8A89B-5E2C-4D1D-97E6-3600605A002D}" srcOrd="0" destOrd="0" presId="urn:microsoft.com/office/officeart/2008/layout/LinedList"/>
    <dgm:cxn modelId="{3D97C4DC-3915-4A64-8E26-B03A3EB805EE}" srcId="{D467EDBF-5383-4A88-96FB-40CBF8FD4698}" destId="{514DC37D-6A03-4889-B419-EBF739BC12E1}" srcOrd="6" destOrd="0" parTransId="{6B686BED-FF8E-4E63-BBE1-69E0FD4EF3B3}" sibTransId="{0B1545A9-C02C-47BB-AA6D-63DD236E4313}"/>
    <dgm:cxn modelId="{3F99D9E3-55B7-4F86-A54A-9384F6D5ECB8}" type="presOf" srcId="{E18AE8FD-5FF7-4C6D-BFC4-E50AE9C16A5A}" destId="{D320ABED-9639-4DEF-95C0-6E6F0173BB39}" srcOrd="0" destOrd="0" presId="urn:microsoft.com/office/officeart/2008/layout/LinedList"/>
    <dgm:cxn modelId="{7FCA00EE-71A5-42B8-8EE0-A3875CD6C028}" srcId="{D467EDBF-5383-4A88-96FB-40CBF8FD4698}" destId="{D678CE89-324B-4FF0-9F78-E158B3137FEF}" srcOrd="5" destOrd="0" parTransId="{63825E23-2577-455B-AAB1-CA95589E500E}" sibTransId="{C00B1174-D647-4802-9196-A2AC8A9FB636}"/>
    <dgm:cxn modelId="{0AD67EF7-C82A-4819-A52B-FC9461C6E38C}" type="presOf" srcId="{14B479B3-5D22-43E5-91DD-070E5C3261C8}" destId="{EA9375C9-2493-4255-BCB8-ADA77C77E8A0}" srcOrd="0" destOrd="0" presId="urn:microsoft.com/office/officeart/2008/layout/LinedList"/>
    <dgm:cxn modelId="{04946544-96D4-456E-92A4-E8C548925727}" type="presParOf" srcId="{1055B4F6-90FF-4049-BCC1-464FB354FEEB}" destId="{9F70F621-4E4B-4AA9-990C-771257983E3A}" srcOrd="0" destOrd="0" presId="urn:microsoft.com/office/officeart/2008/layout/LinedList"/>
    <dgm:cxn modelId="{BFD3D2C9-1C14-41D3-90DE-493058482817}" type="presParOf" srcId="{1055B4F6-90FF-4049-BCC1-464FB354FEEB}" destId="{CF3DA1EA-836B-41EE-8897-5EC6D56698B5}" srcOrd="1" destOrd="0" presId="urn:microsoft.com/office/officeart/2008/layout/LinedList"/>
    <dgm:cxn modelId="{9D2D5473-20CE-4115-827E-2641AAAD2211}" type="presParOf" srcId="{CF3DA1EA-836B-41EE-8897-5EC6D56698B5}" destId="{EA9375C9-2493-4255-BCB8-ADA77C77E8A0}" srcOrd="0" destOrd="0" presId="urn:microsoft.com/office/officeart/2008/layout/LinedList"/>
    <dgm:cxn modelId="{6C13C3D4-4F78-49CD-8A29-BE5E55A59FBB}" type="presParOf" srcId="{CF3DA1EA-836B-41EE-8897-5EC6D56698B5}" destId="{7C259890-A6BB-4C3F-ABBA-98B5A1C8F958}" srcOrd="1" destOrd="0" presId="urn:microsoft.com/office/officeart/2008/layout/LinedList"/>
    <dgm:cxn modelId="{AF013A66-5D33-4E42-A5FD-682C4F680249}" type="presParOf" srcId="{1055B4F6-90FF-4049-BCC1-464FB354FEEB}" destId="{39AC3F28-F7CD-40D0-A6D1-C68DD7A03B38}" srcOrd="2" destOrd="0" presId="urn:microsoft.com/office/officeart/2008/layout/LinedList"/>
    <dgm:cxn modelId="{9018CBC0-64A9-40C1-BA06-C19D53239653}" type="presParOf" srcId="{1055B4F6-90FF-4049-BCC1-464FB354FEEB}" destId="{34EF7119-E951-4A13-B539-052D1D95B321}" srcOrd="3" destOrd="0" presId="urn:microsoft.com/office/officeart/2008/layout/LinedList"/>
    <dgm:cxn modelId="{259B3F0C-3F04-41BB-BD9A-104EC6696875}" type="presParOf" srcId="{34EF7119-E951-4A13-B539-052D1D95B321}" destId="{F3D8A89B-5E2C-4D1D-97E6-3600605A002D}" srcOrd="0" destOrd="0" presId="urn:microsoft.com/office/officeart/2008/layout/LinedList"/>
    <dgm:cxn modelId="{5F08DB75-F487-4559-AB76-CB403F3084A9}" type="presParOf" srcId="{34EF7119-E951-4A13-B539-052D1D95B321}" destId="{0364BAB9-3AAD-49A2-8E47-7D7267CD85C1}" srcOrd="1" destOrd="0" presId="urn:microsoft.com/office/officeart/2008/layout/LinedList"/>
    <dgm:cxn modelId="{AFBC9ED9-C199-4B63-A96A-F2416638CEAD}" type="presParOf" srcId="{1055B4F6-90FF-4049-BCC1-464FB354FEEB}" destId="{14139092-9DAD-40A0-9A84-950D08635C0A}" srcOrd="4" destOrd="0" presId="urn:microsoft.com/office/officeart/2008/layout/LinedList"/>
    <dgm:cxn modelId="{59B96F23-2D60-4374-B205-81363335685C}" type="presParOf" srcId="{1055B4F6-90FF-4049-BCC1-464FB354FEEB}" destId="{583FDB5E-FCAE-4C8A-BEE9-DE56CD9B36FD}" srcOrd="5" destOrd="0" presId="urn:microsoft.com/office/officeart/2008/layout/LinedList"/>
    <dgm:cxn modelId="{3FA825A2-772B-4342-BB62-7AAF0DBDB3CA}" type="presParOf" srcId="{583FDB5E-FCAE-4C8A-BEE9-DE56CD9B36FD}" destId="{2E1CE752-2598-4769-82E7-D589078A0205}" srcOrd="0" destOrd="0" presId="urn:microsoft.com/office/officeart/2008/layout/LinedList"/>
    <dgm:cxn modelId="{B1F803BB-5D81-4356-80A4-62081ABDC0BA}" type="presParOf" srcId="{583FDB5E-FCAE-4C8A-BEE9-DE56CD9B36FD}" destId="{9FC740E3-40F2-4038-9556-E65C59AFB372}" srcOrd="1" destOrd="0" presId="urn:microsoft.com/office/officeart/2008/layout/LinedList"/>
    <dgm:cxn modelId="{D85A7B56-6EAE-4467-8388-E19F0ADF92BF}" type="presParOf" srcId="{1055B4F6-90FF-4049-BCC1-464FB354FEEB}" destId="{32654042-D107-444C-9E18-8EEF0818879A}" srcOrd="6" destOrd="0" presId="urn:microsoft.com/office/officeart/2008/layout/LinedList"/>
    <dgm:cxn modelId="{5557B719-E8A8-4782-A5AE-DEC968B35CEC}" type="presParOf" srcId="{1055B4F6-90FF-4049-BCC1-464FB354FEEB}" destId="{DCE19105-2FFB-4D17-8345-5586B45E0E5F}" srcOrd="7" destOrd="0" presId="urn:microsoft.com/office/officeart/2008/layout/LinedList"/>
    <dgm:cxn modelId="{7CC07A5C-105B-4BD0-AF51-D1F2D395DA89}" type="presParOf" srcId="{DCE19105-2FFB-4D17-8345-5586B45E0E5F}" destId="{D320ABED-9639-4DEF-95C0-6E6F0173BB39}" srcOrd="0" destOrd="0" presId="urn:microsoft.com/office/officeart/2008/layout/LinedList"/>
    <dgm:cxn modelId="{DCA71248-48BF-4780-ACBF-29107ED4FF85}" type="presParOf" srcId="{DCE19105-2FFB-4D17-8345-5586B45E0E5F}" destId="{539597E8-9AD1-41A1-B5AC-31834595A166}" srcOrd="1" destOrd="0" presId="urn:microsoft.com/office/officeart/2008/layout/LinedList"/>
    <dgm:cxn modelId="{476F2328-1DA4-43A5-89EC-BC4BC89D1322}" type="presParOf" srcId="{1055B4F6-90FF-4049-BCC1-464FB354FEEB}" destId="{A6C754D6-5024-49A7-9558-81CA593D3AC2}" srcOrd="8" destOrd="0" presId="urn:microsoft.com/office/officeart/2008/layout/LinedList"/>
    <dgm:cxn modelId="{D4A51510-0DB8-4DC7-BC3F-388BA4D5A62C}" type="presParOf" srcId="{1055B4F6-90FF-4049-BCC1-464FB354FEEB}" destId="{FBAF6852-E1CD-43A6-BB1F-87E153914E3E}" srcOrd="9" destOrd="0" presId="urn:microsoft.com/office/officeart/2008/layout/LinedList"/>
    <dgm:cxn modelId="{16C9A642-71D7-48B2-96EB-9091600D4E8A}" type="presParOf" srcId="{FBAF6852-E1CD-43A6-BB1F-87E153914E3E}" destId="{99960AF9-C4D9-4D36-B034-49CDDC31AF27}" srcOrd="0" destOrd="0" presId="urn:microsoft.com/office/officeart/2008/layout/LinedList"/>
    <dgm:cxn modelId="{D6C20038-AE53-47E1-8EBB-4BE5EB1974CD}" type="presParOf" srcId="{FBAF6852-E1CD-43A6-BB1F-87E153914E3E}" destId="{CAD221B6-D3B5-4E35-A9F9-CAAB145DFEA1}" srcOrd="1" destOrd="0" presId="urn:microsoft.com/office/officeart/2008/layout/LinedList"/>
    <dgm:cxn modelId="{415D2C19-A423-4935-95AD-A492E3F73476}" type="presParOf" srcId="{1055B4F6-90FF-4049-BCC1-464FB354FEEB}" destId="{C36E952E-1A6B-4A37-A137-01AE588E9B46}" srcOrd="10" destOrd="0" presId="urn:microsoft.com/office/officeart/2008/layout/LinedList"/>
    <dgm:cxn modelId="{51AF3DDB-D0EA-4438-A097-810E018C432E}" type="presParOf" srcId="{1055B4F6-90FF-4049-BCC1-464FB354FEEB}" destId="{C28BBA70-CF52-4D0C-A9BB-2F6D67B2E2CE}" srcOrd="11" destOrd="0" presId="urn:microsoft.com/office/officeart/2008/layout/LinedList"/>
    <dgm:cxn modelId="{6D25C5EC-FFF0-4F94-8D43-8CBCE902D5F5}" type="presParOf" srcId="{C28BBA70-CF52-4D0C-A9BB-2F6D67B2E2CE}" destId="{F89F3F0F-2F56-4987-8DBC-D1FD13607160}" srcOrd="0" destOrd="0" presId="urn:microsoft.com/office/officeart/2008/layout/LinedList"/>
    <dgm:cxn modelId="{89116367-CB71-4810-A9D7-E011415965AA}" type="presParOf" srcId="{C28BBA70-CF52-4D0C-A9BB-2F6D67B2E2CE}" destId="{60A383A1-F9A5-43F3-B44B-8C2E3AF8E8B6}" srcOrd="1" destOrd="0" presId="urn:microsoft.com/office/officeart/2008/layout/LinedList"/>
    <dgm:cxn modelId="{7661DCE1-CD26-4272-909F-04629DFB5174}" type="presParOf" srcId="{1055B4F6-90FF-4049-BCC1-464FB354FEEB}" destId="{C2B3C51F-7A1B-425F-B7F6-696F7181670E}" srcOrd="12" destOrd="0" presId="urn:microsoft.com/office/officeart/2008/layout/LinedList"/>
    <dgm:cxn modelId="{D8A8BC1A-D946-4D01-BC36-D4485AA21992}" type="presParOf" srcId="{1055B4F6-90FF-4049-BCC1-464FB354FEEB}" destId="{A920B00C-EA28-4F28-B141-8135F6100BA0}" srcOrd="13" destOrd="0" presId="urn:microsoft.com/office/officeart/2008/layout/LinedList"/>
    <dgm:cxn modelId="{D57E2843-B1D7-4266-8F8F-AD0970F28039}" type="presParOf" srcId="{A920B00C-EA28-4F28-B141-8135F6100BA0}" destId="{50C57A2A-D0A9-49EF-8159-0DC84A19B430}" srcOrd="0" destOrd="0" presId="urn:microsoft.com/office/officeart/2008/layout/LinedList"/>
    <dgm:cxn modelId="{64ACF774-93B3-45CC-BE28-AFE3D38AAD79}" type="presParOf" srcId="{A920B00C-EA28-4F28-B141-8135F6100BA0}" destId="{67089F16-C0AF-4F05-A867-7A6E65726632}" srcOrd="1" destOrd="0" presId="urn:microsoft.com/office/officeart/2008/layout/LinedList"/>
    <dgm:cxn modelId="{DFD6EB04-9005-4117-AD6F-FC28B02CAD95}" type="presParOf" srcId="{1055B4F6-90FF-4049-BCC1-464FB354FEEB}" destId="{09E74797-0970-429E-B72C-046BEEA09F67}" srcOrd="14" destOrd="0" presId="urn:microsoft.com/office/officeart/2008/layout/LinedList"/>
    <dgm:cxn modelId="{7A0B086D-0B10-477B-80EF-216713A358D7}" type="presParOf" srcId="{1055B4F6-90FF-4049-BCC1-464FB354FEEB}" destId="{B886C047-D477-4208-B854-841FFE61F39B}" srcOrd="15" destOrd="0" presId="urn:microsoft.com/office/officeart/2008/layout/LinedList"/>
    <dgm:cxn modelId="{F3883138-F119-4AB2-AFDD-EDB965476E73}" type="presParOf" srcId="{B886C047-D477-4208-B854-841FFE61F39B}" destId="{C845BE47-DB61-4403-8A9C-0E549787FCC0}" srcOrd="0" destOrd="0" presId="urn:microsoft.com/office/officeart/2008/layout/LinedList"/>
    <dgm:cxn modelId="{6A84256E-00D9-4C7E-B6AD-38D9D4DEC204}" type="presParOf" srcId="{B886C047-D477-4208-B854-841FFE61F39B}" destId="{82020C5C-0316-4BE1-BE21-3F59064AD70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8490E8-4350-45C0-8A98-7E7D656E04CF}">
      <dsp:nvSpPr>
        <dsp:cNvPr id="0" name=""/>
        <dsp:cNvSpPr/>
      </dsp:nvSpPr>
      <dsp:spPr>
        <a:xfrm>
          <a:off x="968795" y="84227"/>
          <a:ext cx="582978" cy="5829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EAF8D2-F499-41A7-9CE1-463FC2A855D6}">
      <dsp:nvSpPr>
        <dsp:cNvPr id="0" name=""/>
        <dsp:cNvSpPr/>
      </dsp:nvSpPr>
      <dsp:spPr>
        <a:xfrm>
          <a:off x="612531" y="907416"/>
          <a:ext cx="1295507" cy="777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Comprehension: the understanding of the text by connecting ideas within and between sentences.</a:t>
          </a:r>
          <a:endParaRPr lang="en-US" sz="1100" kern="1200"/>
        </a:p>
      </dsp:txBody>
      <dsp:txXfrm>
        <a:off x="612531" y="907416"/>
        <a:ext cx="1295507" cy="777304"/>
      </dsp:txXfrm>
    </dsp:sp>
    <dsp:sp modelId="{A559E6CD-D9E4-465C-92B7-E88F01D9A562}">
      <dsp:nvSpPr>
        <dsp:cNvPr id="0" name=""/>
        <dsp:cNvSpPr/>
      </dsp:nvSpPr>
      <dsp:spPr>
        <a:xfrm>
          <a:off x="2491017" y="84227"/>
          <a:ext cx="582978" cy="5829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C06E54-70E8-4E7B-98DC-CE72B052CACE}">
      <dsp:nvSpPr>
        <dsp:cNvPr id="0" name=""/>
        <dsp:cNvSpPr/>
      </dsp:nvSpPr>
      <dsp:spPr>
        <a:xfrm>
          <a:off x="2134752" y="907416"/>
          <a:ext cx="1295507" cy="777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Decoding: applying phonics knowledge to correctly read written words.</a:t>
          </a:r>
          <a:endParaRPr lang="en-US" sz="1100" kern="1200"/>
        </a:p>
      </dsp:txBody>
      <dsp:txXfrm>
        <a:off x="2134752" y="907416"/>
        <a:ext cx="1295507" cy="777304"/>
      </dsp:txXfrm>
    </dsp:sp>
    <dsp:sp modelId="{C74A5D2B-FA26-4551-A70C-E30ECE7947A7}">
      <dsp:nvSpPr>
        <dsp:cNvPr id="0" name=""/>
        <dsp:cNvSpPr/>
      </dsp:nvSpPr>
      <dsp:spPr>
        <a:xfrm>
          <a:off x="1729906" y="2008597"/>
          <a:ext cx="582978" cy="5829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64EAD-AEB0-40D5-825D-309D7D4F0BB2}">
      <dsp:nvSpPr>
        <dsp:cNvPr id="0" name=""/>
        <dsp:cNvSpPr/>
      </dsp:nvSpPr>
      <dsp:spPr>
        <a:xfrm>
          <a:off x="1373642" y="2831786"/>
          <a:ext cx="1295507" cy="777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Developing secure decoding skills, and in turn fluency and comprehension, opens a world of opportunities.</a:t>
          </a:r>
          <a:endParaRPr lang="en-US" sz="1100" kern="1200"/>
        </a:p>
      </dsp:txBody>
      <dsp:txXfrm>
        <a:off x="1373642" y="2831786"/>
        <a:ext cx="1295507" cy="7773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75FD4-5D39-463D-BF18-ED13D2D4C98F}">
      <dsp:nvSpPr>
        <dsp:cNvPr id="0" name=""/>
        <dsp:cNvSpPr/>
      </dsp:nvSpPr>
      <dsp:spPr>
        <a:xfrm>
          <a:off x="495061" y="645"/>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Practise little and often.</a:t>
          </a:r>
          <a:endParaRPr lang="en-US" sz="1400" kern="1200"/>
        </a:p>
      </dsp:txBody>
      <dsp:txXfrm>
        <a:off x="495061" y="645"/>
        <a:ext cx="2262336" cy="1357401"/>
      </dsp:txXfrm>
    </dsp:sp>
    <dsp:sp modelId="{8DB6D784-BAB6-4D2A-AE0C-133B8E54CC35}">
      <dsp:nvSpPr>
        <dsp:cNvPr id="0" name=""/>
        <dsp:cNvSpPr/>
      </dsp:nvSpPr>
      <dsp:spPr>
        <a:xfrm>
          <a:off x="2983631" y="645"/>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Practise phonics flash cards and games.</a:t>
          </a:r>
          <a:endParaRPr lang="en-US" sz="1400" kern="1200"/>
        </a:p>
      </dsp:txBody>
      <dsp:txXfrm>
        <a:off x="2983631" y="645"/>
        <a:ext cx="2262336" cy="1357401"/>
      </dsp:txXfrm>
    </dsp:sp>
    <dsp:sp modelId="{0B92EDC2-AFBC-468D-B824-78E5E026DA4C}">
      <dsp:nvSpPr>
        <dsp:cNvPr id="0" name=""/>
        <dsp:cNvSpPr/>
      </dsp:nvSpPr>
      <dsp:spPr>
        <a:xfrm>
          <a:off x="5472201" y="645"/>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Discuss the world and children’s experiences to gain new vocabulary. </a:t>
          </a:r>
          <a:endParaRPr lang="en-US" sz="1400" kern="1200"/>
        </a:p>
      </dsp:txBody>
      <dsp:txXfrm>
        <a:off x="5472201" y="645"/>
        <a:ext cx="2262336" cy="1357401"/>
      </dsp:txXfrm>
    </dsp:sp>
    <dsp:sp modelId="{8F35BF10-D5E4-4344-98F0-309AF4271B53}">
      <dsp:nvSpPr>
        <dsp:cNvPr id="0" name=""/>
        <dsp:cNvSpPr/>
      </dsp:nvSpPr>
      <dsp:spPr>
        <a:xfrm>
          <a:off x="495061" y="1584280"/>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Sharing books with your child often. Look at the pictures and talk about the book. </a:t>
          </a:r>
          <a:endParaRPr lang="en-US" sz="1400" kern="1200"/>
        </a:p>
      </dsp:txBody>
      <dsp:txXfrm>
        <a:off x="495061" y="1584280"/>
        <a:ext cx="2262336" cy="1357401"/>
      </dsp:txXfrm>
    </dsp:sp>
    <dsp:sp modelId="{D3C9D193-D60B-44F9-A140-F8D18B7ED980}">
      <dsp:nvSpPr>
        <dsp:cNvPr id="0" name=""/>
        <dsp:cNvSpPr/>
      </dsp:nvSpPr>
      <dsp:spPr>
        <a:xfrm>
          <a:off x="2983631" y="1584280"/>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Encouraging your child to form their letters correctly.</a:t>
          </a:r>
          <a:endParaRPr lang="en-US" sz="1400" kern="1200"/>
        </a:p>
      </dsp:txBody>
      <dsp:txXfrm>
        <a:off x="2983631" y="1584280"/>
        <a:ext cx="2262336" cy="1357401"/>
      </dsp:txXfrm>
    </dsp:sp>
    <dsp:sp modelId="{A32BB91E-C8CB-407D-A1D5-9FB0250A1D4B}">
      <dsp:nvSpPr>
        <dsp:cNvPr id="0" name=""/>
        <dsp:cNvSpPr/>
      </dsp:nvSpPr>
      <dsp:spPr>
        <a:xfrm>
          <a:off x="5472201" y="1584280"/>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Model correct speech and correct your child’s speech if they say something incorrectly.</a:t>
          </a:r>
          <a:endParaRPr lang="en-US" sz="1400" kern="1200"/>
        </a:p>
      </dsp:txBody>
      <dsp:txXfrm>
        <a:off x="5472201" y="1584280"/>
        <a:ext cx="2262336" cy="1357401"/>
      </dsp:txXfrm>
    </dsp:sp>
    <dsp:sp modelId="{49AC744E-3AFE-432E-AF1D-6EE164C39E2B}">
      <dsp:nvSpPr>
        <dsp:cNvPr id="0" name=""/>
        <dsp:cNvSpPr/>
      </dsp:nvSpPr>
      <dsp:spPr>
        <a:xfrm>
          <a:off x="1739346" y="3167916"/>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Play reading and writing games.</a:t>
          </a:r>
          <a:endParaRPr lang="en-US" sz="1400" kern="1200"/>
        </a:p>
      </dsp:txBody>
      <dsp:txXfrm>
        <a:off x="1739346" y="3167916"/>
        <a:ext cx="2262336" cy="1357401"/>
      </dsp:txXfrm>
    </dsp:sp>
    <dsp:sp modelId="{A7A4E31F-D8C5-46E3-81D9-F89D2FFE7440}">
      <dsp:nvSpPr>
        <dsp:cNvPr id="0" name=""/>
        <dsp:cNvSpPr/>
      </dsp:nvSpPr>
      <dsp:spPr>
        <a:xfrm>
          <a:off x="4227916" y="3167916"/>
          <a:ext cx="2262336" cy="1357401"/>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Come and chat if you are worried or have questions!</a:t>
          </a:r>
          <a:endParaRPr lang="en-US" sz="1400" kern="1200"/>
        </a:p>
      </dsp:txBody>
      <dsp:txXfrm>
        <a:off x="4227916" y="3167916"/>
        <a:ext cx="2262336" cy="13574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70F621-4E4B-4AA9-990C-771257983E3A}">
      <dsp:nvSpPr>
        <dsp:cNvPr id="0" name=""/>
        <dsp:cNvSpPr/>
      </dsp:nvSpPr>
      <dsp:spPr>
        <a:xfrm>
          <a:off x="0" y="0"/>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9375C9-2493-4255-BCB8-ADA77C77E8A0}">
      <dsp:nvSpPr>
        <dsp:cNvPr id="0" name=""/>
        <dsp:cNvSpPr/>
      </dsp:nvSpPr>
      <dsp:spPr>
        <a:xfrm>
          <a:off x="0" y="1155585"/>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Our School Website</a:t>
          </a:r>
          <a:endParaRPr lang="en-US" sz="1900" kern="1200" dirty="0"/>
        </a:p>
      </dsp:txBody>
      <dsp:txXfrm>
        <a:off x="0" y="1155585"/>
        <a:ext cx="8229600" cy="565745"/>
      </dsp:txXfrm>
    </dsp:sp>
    <dsp:sp modelId="{39AC3F28-F7CD-40D0-A6D1-C68DD7A03B38}">
      <dsp:nvSpPr>
        <dsp:cNvPr id="0" name=""/>
        <dsp:cNvSpPr/>
      </dsp:nvSpPr>
      <dsp:spPr>
        <a:xfrm>
          <a:off x="0" y="565745"/>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D8A89B-5E2C-4D1D-97E6-3600605A002D}">
      <dsp:nvSpPr>
        <dsp:cNvPr id="0" name=""/>
        <dsp:cNvSpPr/>
      </dsp:nvSpPr>
      <dsp:spPr>
        <a:xfrm>
          <a:off x="0" y="565745"/>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Phonics Play- </a:t>
          </a:r>
          <a:r>
            <a:rPr lang="en-GB" sz="1900" kern="1200" dirty="0">
              <a:hlinkClick xmlns:r="http://schemas.openxmlformats.org/officeDocument/2006/relationships" r:id="rId1"/>
            </a:rPr>
            <a:t>www.phonicsplay.co.uk</a:t>
          </a:r>
          <a:endParaRPr lang="en-US" sz="1900" kern="1200" dirty="0"/>
        </a:p>
      </dsp:txBody>
      <dsp:txXfrm>
        <a:off x="0" y="565745"/>
        <a:ext cx="8229600" cy="565745"/>
      </dsp:txXfrm>
    </dsp:sp>
    <dsp:sp modelId="{14139092-9DAD-40A0-9A84-950D08635C0A}">
      <dsp:nvSpPr>
        <dsp:cNvPr id="0" name=""/>
        <dsp:cNvSpPr/>
      </dsp:nvSpPr>
      <dsp:spPr>
        <a:xfrm>
          <a:off x="0" y="1131490"/>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1CE752-2598-4769-82E7-D589078A0205}">
      <dsp:nvSpPr>
        <dsp:cNvPr id="0" name=""/>
        <dsp:cNvSpPr/>
      </dsp:nvSpPr>
      <dsp:spPr>
        <a:xfrm>
          <a:off x="0" y="1131490"/>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endParaRPr lang="en-US" sz="1900" kern="1200" dirty="0"/>
        </a:p>
      </dsp:txBody>
      <dsp:txXfrm>
        <a:off x="0" y="1131490"/>
        <a:ext cx="8229600" cy="565745"/>
      </dsp:txXfrm>
    </dsp:sp>
    <dsp:sp modelId="{32654042-D107-444C-9E18-8EEF0818879A}">
      <dsp:nvSpPr>
        <dsp:cNvPr id="0" name=""/>
        <dsp:cNvSpPr/>
      </dsp:nvSpPr>
      <dsp:spPr>
        <a:xfrm>
          <a:off x="0" y="1697236"/>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20ABED-9639-4DEF-95C0-6E6F0173BB39}">
      <dsp:nvSpPr>
        <dsp:cNvPr id="0" name=""/>
        <dsp:cNvSpPr/>
      </dsp:nvSpPr>
      <dsp:spPr>
        <a:xfrm>
          <a:off x="0" y="1697236"/>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Letters and Sounds- </a:t>
          </a:r>
          <a:r>
            <a:rPr lang="en-GB" sz="1900" kern="1200">
              <a:hlinkClick xmlns:r="http://schemas.openxmlformats.org/officeDocument/2006/relationships" r:id="rId2"/>
            </a:rPr>
            <a:t>http://www.letters-and-sounds.com/</a:t>
          </a:r>
          <a:endParaRPr lang="en-US" sz="1900" kern="1200"/>
        </a:p>
      </dsp:txBody>
      <dsp:txXfrm>
        <a:off x="0" y="1697236"/>
        <a:ext cx="8229600" cy="565745"/>
      </dsp:txXfrm>
    </dsp:sp>
    <dsp:sp modelId="{A6C754D6-5024-49A7-9558-81CA593D3AC2}">
      <dsp:nvSpPr>
        <dsp:cNvPr id="0" name=""/>
        <dsp:cNvSpPr/>
      </dsp:nvSpPr>
      <dsp:spPr>
        <a:xfrm>
          <a:off x="0" y="2262981"/>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960AF9-C4D9-4D36-B034-49CDDC31AF27}">
      <dsp:nvSpPr>
        <dsp:cNvPr id="0" name=""/>
        <dsp:cNvSpPr/>
      </dsp:nvSpPr>
      <dsp:spPr>
        <a:xfrm>
          <a:off x="0" y="2262981"/>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Mr Thorne Does Phonics/ Geraldine the Giraffe Learns… (Youtube)</a:t>
          </a:r>
          <a:endParaRPr lang="en-US" sz="1900" kern="1200"/>
        </a:p>
      </dsp:txBody>
      <dsp:txXfrm>
        <a:off x="0" y="2262981"/>
        <a:ext cx="8229600" cy="565745"/>
      </dsp:txXfrm>
    </dsp:sp>
    <dsp:sp modelId="{C36E952E-1A6B-4A37-A137-01AE588E9B46}">
      <dsp:nvSpPr>
        <dsp:cNvPr id="0" name=""/>
        <dsp:cNvSpPr/>
      </dsp:nvSpPr>
      <dsp:spPr>
        <a:xfrm>
          <a:off x="0" y="2828726"/>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9F3F0F-2F56-4987-8DBC-D1FD13607160}">
      <dsp:nvSpPr>
        <dsp:cNvPr id="0" name=""/>
        <dsp:cNvSpPr/>
      </dsp:nvSpPr>
      <dsp:spPr>
        <a:xfrm>
          <a:off x="0" y="2828726"/>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Espresso</a:t>
          </a:r>
          <a:endParaRPr lang="en-US" sz="1900" kern="1200"/>
        </a:p>
      </dsp:txBody>
      <dsp:txXfrm>
        <a:off x="0" y="2828726"/>
        <a:ext cx="8229600" cy="565745"/>
      </dsp:txXfrm>
    </dsp:sp>
    <dsp:sp modelId="{C2B3C51F-7A1B-425F-B7F6-696F7181670E}">
      <dsp:nvSpPr>
        <dsp:cNvPr id="0" name=""/>
        <dsp:cNvSpPr/>
      </dsp:nvSpPr>
      <dsp:spPr>
        <a:xfrm>
          <a:off x="0" y="3394472"/>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C57A2A-D0A9-49EF-8159-0DC84A19B430}">
      <dsp:nvSpPr>
        <dsp:cNvPr id="0" name=""/>
        <dsp:cNvSpPr/>
      </dsp:nvSpPr>
      <dsp:spPr>
        <a:xfrm>
          <a:off x="0" y="3394472"/>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Teach Your Monster to Read – Your child has a login! </a:t>
          </a:r>
          <a:endParaRPr lang="en-US" sz="1900" kern="1200" dirty="0"/>
        </a:p>
      </dsp:txBody>
      <dsp:txXfrm>
        <a:off x="0" y="3394472"/>
        <a:ext cx="8229600" cy="565745"/>
      </dsp:txXfrm>
    </dsp:sp>
    <dsp:sp modelId="{09E74797-0970-429E-B72C-046BEEA09F67}">
      <dsp:nvSpPr>
        <dsp:cNvPr id="0" name=""/>
        <dsp:cNvSpPr/>
      </dsp:nvSpPr>
      <dsp:spPr>
        <a:xfrm>
          <a:off x="0" y="3960217"/>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45BE47-DB61-4403-8A9C-0E549787FCC0}">
      <dsp:nvSpPr>
        <dsp:cNvPr id="0" name=""/>
        <dsp:cNvSpPr/>
      </dsp:nvSpPr>
      <dsp:spPr>
        <a:xfrm>
          <a:off x="0" y="3960217"/>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endParaRPr lang="en-US" sz="1900" kern="1200" dirty="0"/>
        </a:p>
      </dsp:txBody>
      <dsp:txXfrm>
        <a:off x="0" y="3960217"/>
        <a:ext cx="8229600" cy="56574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6B76EE6F-FF30-4749-B176-81E72DBA9F51}" type="datetimeFigureOut">
              <a:rPr lang="en-GB" smtClean="0"/>
              <a:t>20/09/2025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FAABCC58-5B40-47EC-82CB-499DB5F406A1}" type="slidenum">
              <a:rPr lang="en-GB" smtClean="0"/>
              <a:t>‹#›</a:t>
            </a:fld>
            <a:endParaRPr lang="en-GB"/>
          </a:p>
        </p:txBody>
      </p:sp>
    </p:spTree>
    <p:extLst>
      <p:ext uri="{BB962C8B-B14F-4D97-AF65-F5344CB8AC3E}">
        <p14:creationId xmlns:p14="http://schemas.microsoft.com/office/powerpoint/2010/main" val="32643189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93C7FAC-AAAD-4D55-8C2B-10F514939873}" type="datetimeFigureOut">
              <a:rPr lang="en-GB" smtClean="0"/>
              <a:t>20/09/2025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90B440D-9A8E-47B8-A3C0-8CE172C13EDB}" type="slidenum">
              <a:rPr lang="en-GB" smtClean="0"/>
              <a:t>‹#›</a:t>
            </a:fld>
            <a:endParaRPr lang="en-GB"/>
          </a:p>
        </p:txBody>
      </p:sp>
    </p:spTree>
    <p:extLst>
      <p:ext uri="{BB962C8B-B14F-4D97-AF65-F5344CB8AC3E}">
        <p14:creationId xmlns:p14="http://schemas.microsoft.com/office/powerpoint/2010/main" val="1218260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90B440D-9A8E-47B8-A3C0-8CE172C13EDB}" type="slidenum">
              <a:rPr lang="en-GB" smtClean="0"/>
              <a:t>1</a:t>
            </a:fld>
            <a:endParaRPr lang="en-GB"/>
          </a:p>
        </p:txBody>
      </p:sp>
    </p:spTree>
    <p:extLst>
      <p:ext uri="{BB962C8B-B14F-4D97-AF65-F5344CB8AC3E}">
        <p14:creationId xmlns:p14="http://schemas.microsoft.com/office/powerpoint/2010/main" val="362325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 Children</a:t>
            </a:r>
            <a:r>
              <a:rPr lang="en-GB" baseline="0" dirty="0"/>
              <a:t> are taught to read through phonics. Phonics is a method of teaching the 44 different sounds in the English language and identifying them in words to read them. However phonics is only one strategy the children use when reading. They are also encourage to look at the pictures, listen to the rest of the sentence to work out words they cannot read and think about whether the sentence makes sense in the context.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a:t>
            </a:fld>
            <a:endParaRPr lang="en-GB"/>
          </a:p>
        </p:txBody>
      </p:sp>
    </p:spTree>
    <p:extLst>
      <p:ext uri="{BB962C8B-B14F-4D97-AF65-F5344CB8AC3E}">
        <p14:creationId xmlns:p14="http://schemas.microsoft.com/office/powerpoint/2010/main" val="1557065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a:t>Ek</a:t>
            </a:r>
            <a:r>
              <a:rPr lang="en-GB" dirty="0"/>
              <a:t> We recap previous learning, teach a new sound, practise using the new sound and then the children have the opportunity to apply it. </a:t>
            </a:r>
            <a:r>
              <a:rPr lang="en-GB" dirty="0" err="1"/>
              <a:t>Chn</a:t>
            </a:r>
            <a:r>
              <a:rPr lang="en-GB" dirty="0"/>
              <a:t> are taught</a:t>
            </a:r>
            <a:r>
              <a:rPr lang="en-GB" baseline="0" dirty="0"/>
              <a:t> in their year groups and the lessons move at an appropriate pace for the children. Anyone struggling gets booster sessions as necessary.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We use </a:t>
            </a:r>
            <a:r>
              <a:rPr lang="en-GB" baseline="0" dirty="0" err="1"/>
              <a:t>Storytime</a:t>
            </a:r>
            <a:r>
              <a:rPr lang="en-GB" baseline="0" dirty="0"/>
              <a:t> phonics it is designed to help promote a love of reading and to teach phonics in a more meaningful way. The concept helps put the sounds into context through books. </a:t>
            </a:r>
            <a:endParaRPr lang="en-GB" dirty="0"/>
          </a:p>
          <a:p>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3</a:t>
            </a:fld>
            <a:endParaRPr lang="en-GB"/>
          </a:p>
        </p:txBody>
      </p:sp>
    </p:spTree>
    <p:extLst>
      <p:ext uri="{BB962C8B-B14F-4D97-AF65-F5344CB8AC3E}">
        <p14:creationId xmlns:p14="http://schemas.microsoft.com/office/powerpoint/2010/main" val="1799334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endParaRPr lang="en-GB" dirty="0"/>
          </a:p>
          <a:p>
            <a:r>
              <a:rPr lang="en-GB" dirty="0"/>
              <a:t>Children</a:t>
            </a:r>
            <a:r>
              <a:rPr lang="en-GB" baseline="0" dirty="0"/>
              <a:t> are taught to use the correct terminology from the beginning and we encourage them to do so. Some words you may now have heard before…..</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4</a:t>
            </a:fld>
            <a:endParaRPr lang="en-GB"/>
          </a:p>
        </p:txBody>
      </p:sp>
    </p:spTree>
    <p:extLst>
      <p:ext uri="{BB962C8B-B14F-4D97-AF65-F5344CB8AC3E}">
        <p14:creationId xmlns:p14="http://schemas.microsoft.com/office/powerpoint/2010/main" val="1340390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endParaRPr lang="en-GB" baseline="0" dirty="0"/>
          </a:p>
          <a:p>
            <a:r>
              <a:rPr lang="en-GB" dirty="0"/>
              <a:t>Phase one is the first building block</a:t>
            </a:r>
            <a:r>
              <a:rPr lang="en-GB" baseline="0" dirty="0"/>
              <a:t> to learning to read and really builds on many of the games and activities that you may already do at home with your child such as singing nursery rhymes and listening to environmental sounds. We play lots of listening games such as recognising rhyming, initial sounds, natural sounds etc. We continue this phase alongside all other phases.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9</a:t>
            </a:fld>
            <a:endParaRPr lang="en-GB"/>
          </a:p>
        </p:txBody>
      </p:sp>
    </p:spTree>
    <p:extLst>
      <p:ext uri="{BB962C8B-B14F-4D97-AF65-F5344CB8AC3E}">
        <p14:creationId xmlns:p14="http://schemas.microsoft.com/office/powerpoint/2010/main" val="1012358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a:t>
            </a:r>
          </a:p>
          <a:p>
            <a:r>
              <a:rPr lang="en-GB" dirty="0"/>
              <a:t>In phase 2 we</a:t>
            </a:r>
            <a:r>
              <a:rPr lang="en-GB" baseline="0" dirty="0"/>
              <a:t> teach the children to recognise single letter sounds. We teach them to segment words into their individual sounds and then blend them together to read them- this is why it is so important to pronounce each sound correctly. We are in the process of providing videos on the school website- will add to them as the children learn each sound. In phase 3 the children are taught digraphs and </a:t>
            </a:r>
            <a:r>
              <a:rPr lang="en-GB" baseline="0" dirty="0" err="1"/>
              <a:t>trigraphs</a:t>
            </a:r>
            <a:r>
              <a:rPr lang="en-GB" baseline="0" dirty="0"/>
              <a:t>- 2 or 3 letters making one sound. By phase 3 children are expected to be reading and writing simple words in sentences. Always use lowercase letters unless except the start of names. The call the uppercase letters by their name (like the alphabet) and lowercase letters make the sounds. </a:t>
            </a:r>
          </a:p>
        </p:txBody>
      </p:sp>
      <p:sp>
        <p:nvSpPr>
          <p:cNvPr id="4" name="Slide Number Placeholder 3"/>
          <p:cNvSpPr>
            <a:spLocks noGrp="1"/>
          </p:cNvSpPr>
          <p:nvPr>
            <p:ph type="sldNum" sz="quarter" idx="10"/>
          </p:nvPr>
        </p:nvSpPr>
        <p:spPr/>
        <p:txBody>
          <a:bodyPr/>
          <a:lstStyle/>
          <a:p>
            <a:fld id="{690B440D-9A8E-47B8-A3C0-8CE172C13EDB}" type="slidenum">
              <a:rPr lang="en-GB" smtClean="0"/>
              <a:t>10</a:t>
            </a:fld>
            <a:endParaRPr lang="en-GB"/>
          </a:p>
        </p:txBody>
      </p:sp>
    </p:spTree>
    <p:extLst>
      <p:ext uri="{BB962C8B-B14F-4D97-AF65-F5344CB8AC3E}">
        <p14:creationId xmlns:p14="http://schemas.microsoft.com/office/powerpoint/2010/main" val="1139233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0B440D-9A8E-47B8-A3C0-8CE172C13EDB}" type="slidenum">
              <a:rPr lang="en-GB" smtClean="0"/>
              <a:t>11</a:t>
            </a:fld>
            <a:endParaRPr lang="en-GB"/>
          </a:p>
        </p:txBody>
      </p:sp>
    </p:spTree>
    <p:extLst>
      <p:ext uri="{BB962C8B-B14F-4D97-AF65-F5344CB8AC3E}">
        <p14:creationId xmlns:p14="http://schemas.microsoft.com/office/powerpoint/2010/main" val="102937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0B440D-9A8E-47B8-A3C0-8CE172C13EDB}" type="slidenum">
              <a:rPr lang="en-GB" smtClean="0"/>
              <a:t>12</a:t>
            </a:fld>
            <a:endParaRPr lang="en-GB"/>
          </a:p>
        </p:txBody>
      </p:sp>
    </p:spTree>
    <p:extLst>
      <p:ext uri="{BB962C8B-B14F-4D97-AF65-F5344CB8AC3E}">
        <p14:creationId xmlns:p14="http://schemas.microsoft.com/office/powerpoint/2010/main" val="3720171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0B440D-9A8E-47B8-A3C0-8CE172C13EDB}" type="slidenum">
              <a:rPr lang="en-GB" smtClean="0"/>
              <a:t>13</a:t>
            </a:fld>
            <a:endParaRPr lang="en-GB"/>
          </a:p>
        </p:txBody>
      </p:sp>
    </p:spTree>
    <p:extLst>
      <p:ext uri="{BB962C8B-B14F-4D97-AF65-F5344CB8AC3E}">
        <p14:creationId xmlns:p14="http://schemas.microsoft.com/office/powerpoint/2010/main" val="1239923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0B440D-9A8E-47B8-A3C0-8CE172C13EDB}" type="slidenum">
              <a:rPr lang="en-GB" smtClean="0"/>
              <a:t>14</a:t>
            </a:fld>
            <a:endParaRPr lang="en-GB"/>
          </a:p>
        </p:txBody>
      </p:sp>
    </p:spTree>
    <p:extLst>
      <p:ext uri="{BB962C8B-B14F-4D97-AF65-F5344CB8AC3E}">
        <p14:creationId xmlns:p14="http://schemas.microsoft.com/office/powerpoint/2010/main" val="1184238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a:t>
            </a:r>
          </a:p>
          <a:p>
            <a:r>
              <a:rPr lang="en-GB" dirty="0"/>
              <a:t>Model this on a</a:t>
            </a:r>
            <a:r>
              <a:rPr lang="en-GB" baseline="0" dirty="0"/>
              <a:t> whiteboard!!</a:t>
            </a:r>
          </a:p>
          <a:p>
            <a:endParaRPr lang="en-GB" baseline="0" dirty="0"/>
          </a:p>
          <a:p>
            <a:r>
              <a:rPr lang="en-GB" baseline="0" dirty="0"/>
              <a:t>Tricky words and some of the words on the word walls cannot be segmented and blended- this is why the children learn them by sight.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15</a:t>
            </a:fld>
            <a:endParaRPr lang="en-GB"/>
          </a:p>
        </p:txBody>
      </p:sp>
    </p:spTree>
    <p:extLst>
      <p:ext uri="{BB962C8B-B14F-4D97-AF65-F5344CB8AC3E}">
        <p14:creationId xmlns:p14="http://schemas.microsoft.com/office/powerpoint/2010/main" val="1059980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a:t>
            </a:r>
          </a:p>
          <a:p>
            <a:r>
              <a:rPr lang="en-GB" dirty="0"/>
              <a:t>This is a short phase- use for consolidation</a:t>
            </a:r>
            <a:r>
              <a:rPr lang="en-GB" baseline="0" dirty="0"/>
              <a:t> and some new tricky words are introduced.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16</a:t>
            </a:fld>
            <a:endParaRPr lang="en-GB"/>
          </a:p>
        </p:txBody>
      </p:sp>
    </p:spTree>
    <p:extLst>
      <p:ext uri="{BB962C8B-B14F-4D97-AF65-F5344CB8AC3E}">
        <p14:creationId xmlns:p14="http://schemas.microsoft.com/office/powerpoint/2010/main" val="6038967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EK</a:t>
            </a:r>
          </a:p>
          <a:p>
            <a:r>
              <a:rPr lang="en-US" sz="1200" b="0" i="0" kern="1200" dirty="0">
                <a:solidFill>
                  <a:schemeClr val="tx1"/>
                </a:solidFill>
                <a:effectLst/>
                <a:latin typeface="+mn-lt"/>
                <a:ea typeface="+mn-ea"/>
                <a:cs typeface="+mn-cs"/>
              </a:rPr>
              <a:t>The next</a:t>
            </a:r>
            <a:r>
              <a:rPr lang="en-US" sz="1200" b="0" i="0" kern="1200" baseline="0" dirty="0">
                <a:solidFill>
                  <a:schemeClr val="tx1"/>
                </a:solidFill>
                <a:effectLst/>
                <a:latin typeface="+mn-lt"/>
                <a:ea typeface="+mn-ea"/>
                <a:cs typeface="+mn-cs"/>
              </a:rPr>
              <a:t> phase of phonics is phase 5. The children learn some new, more challenging sounds but it is often with these sounds their reading really takes off. </a:t>
            </a:r>
            <a:r>
              <a:rPr lang="en-US" sz="1200" b="0" i="0" kern="1200" dirty="0">
                <a:solidFill>
                  <a:schemeClr val="tx1"/>
                </a:solidFill>
                <a:effectLst/>
                <a:latin typeface="+mn-lt"/>
                <a:ea typeface="+mn-ea"/>
                <a:cs typeface="+mn-cs"/>
              </a:rPr>
              <a:t>With practice, speed at </a:t>
            </a:r>
            <a:r>
              <a:rPr lang="en-US" sz="1200" b="0" i="0" kern="1200" dirty="0" err="1">
                <a:solidFill>
                  <a:schemeClr val="tx1"/>
                </a:solidFill>
                <a:effectLst/>
                <a:latin typeface="+mn-lt"/>
                <a:ea typeface="+mn-ea"/>
                <a:cs typeface="+mn-cs"/>
              </a:rPr>
              <a:t>recognising</a:t>
            </a:r>
            <a:r>
              <a:rPr lang="en-US" sz="1200" b="0" i="0" kern="1200" dirty="0">
                <a:solidFill>
                  <a:schemeClr val="tx1"/>
                </a:solidFill>
                <a:effectLst/>
                <a:latin typeface="+mn-lt"/>
                <a:ea typeface="+mn-ea"/>
                <a:cs typeface="+mn-cs"/>
              </a:rPr>
              <a:t> and blending graphemes will improve. Word and spelling knowledge will be worked on extensively.</a:t>
            </a:r>
            <a:r>
              <a:rPr lang="en-US" sz="1200" b="0" i="0" kern="1200" baseline="0" dirty="0">
                <a:solidFill>
                  <a:schemeClr val="tx1"/>
                </a:solidFill>
                <a:effectLst/>
                <a:latin typeface="+mn-lt"/>
                <a:ea typeface="+mn-ea"/>
                <a:cs typeface="+mn-cs"/>
              </a:rPr>
              <a:t> </a:t>
            </a:r>
            <a:br>
              <a:rPr lang="en-US" dirty="0"/>
            </a:br>
            <a:endParaRPr lang="en-US" dirty="0"/>
          </a:p>
          <a:p>
            <a:r>
              <a:rPr lang="en-US" dirty="0"/>
              <a:t>In</a:t>
            </a:r>
            <a:r>
              <a:rPr lang="en-US" baseline="0" dirty="0"/>
              <a:t> this phase we look at alternative ways of making the same sound. For example, </a:t>
            </a:r>
            <a:r>
              <a:rPr lang="en-US" baseline="0" dirty="0" err="1"/>
              <a:t>ai</a:t>
            </a:r>
            <a:r>
              <a:rPr lang="en-US" baseline="0" dirty="0"/>
              <a:t>, a-e, ay, etc.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17</a:t>
            </a:fld>
            <a:endParaRPr lang="en-GB"/>
          </a:p>
        </p:txBody>
      </p:sp>
    </p:spTree>
    <p:extLst>
      <p:ext uri="{BB962C8B-B14F-4D97-AF65-F5344CB8AC3E}">
        <p14:creationId xmlns:p14="http://schemas.microsoft.com/office/powerpoint/2010/main" val="1577746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r>
              <a:rPr lang="en-GB" dirty="0"/>
              <a:t>The phonics screening</a:t>
            </a:r>
            <a:r>
              <a:rPr lang="en-GB" baseline="0" dirty="0"/>
              <a:t> check takes place at the end of year 1. The children read 40 words, some of which are nonsense words. We practise nonsense words through each phase of phonics so it becomes normal. The screening assesses the children’s ability to decode words. It purely assess their phonics knowledge, not their reading ability.</a:t>
            </a:r>
          </a:p>
          <a:p>
            <a:endParaRPr lang="en-GB" baseline="0" dirty="0"/>
          </a:p>
          <a:p>
            <a:r>
              <a:rPr lang="en-GB" baseline="0" dirty="0"/>
              <a:t>It’s nothing to worry about and the children are very used to doing them through the year within lessons.</a:t>
            </a:r>
          </a:p>
        </p:txBody>
      </p:sp>
      <p:sp>
        <p:nvSpPr>
          <p:cNvPr id="4" name="Slide Number Placeholder 3"/>
          <p:cNvSpPr>
            <a:spLocks noGrp="1"/>
          </p:cNvSpPr>
          <p:nvPr>
            <p:ph type="sldNum" sz="quarter" idx="10"/>
          </p:nvPr>
        </p:nvSpPr>
        <p:spPr/>
        <p:txBody>
          <a:bodyPr/>
          <a:lstStyle/>
          <a:p>
            <a:fld id="{690B440D-9A8E-47B8-A3C0-8CE172C13EDB}" type="slidenum">
              <a:rPr lang="en-GB" smtClean="0"/>
              <a:t>18</a:t>
            </a:fld>
            <a:endParaRPr lang="en-GB"/>
          </a:p>
        </p:txBody>
      </p:sp>
    </p:spTree>
    <p:extLst>
      <p:ext uri="{BB962C8B-B14F-4D97-AF65-F5344CB8AC3E}">
        <p14:creationId xmlns:p14="http://schemas.microsoft.com/office/powerpoint/2010/main" val="33145480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t>EK</a:t>
            </a:r>
          </a:p>
          <a:p>
            <a:r>
              <a:rPr lang="en-GB" sz="1800" dirty="0"/>
              <a:t>Your child will receive</a:t>
            </a:r>
            <a:r>
              <a:rPr lang="en-GB" sz="1800" baseline="0" dirty="0"/>
              <a:t> a phonics pack with all the sounds they have learnt so far. It is useful for you to practise these at home to help consolidate learning. At school we play games such as SPLAT!, pairs and snap. These are games you can also play at home. </a:t>
            </a:r>
          </a:p>
          <a:p>
            <a:endParaRPr lang="en-GB" sz="1800" baseline="0" dirty="0"/>
          </a:p>
          <a:p>
            <a:r>
              <a:rPr lang="en-GB" sz="1800" baseline="0" dirty="0"/>
              <a:t>Model each game using cards. </a:t>
            </a:r>
            <a:endParaRPr lang="en-GB" sz="1800" dirty="0"/>
          </a:p>
        </p:txBody>
      </p:sp>
      <p:sp>
        <p:nvSpPr>
          <p:cNvPr id="4" name="Slide Number Placeholder 3"/>
          <p:cNvSpPr>
            <a:spLocks noGrp="1"/>
          </p:cNvSpPr>
          <p:nvPr>
            <p:ph type="sldNum" sz="quarter" idx="10"/>
          </p:nvPr>
        </p:nvSpPr>
        <p:spPr/>
        <p:txBody>
          <a:bodyPr/>
          <a:lstStyle/>
          <a:p>
            <a:fld id="{690B440D-9A8E-47B8-A3C0-8CE172C13EDB}" type="slidenum">
              <a:rPr lang="en-GB" smtClean="0"/>
              <a:t>19</a:t>
            </a:fld>
            <a:endParaRPr lang="en-GB"/>
          </a:p>
        </p:txBody>
      </p:sp>
    </p:spTree>
    <p:extLst>
      <p:ext uri="{BB962C8B-B14F-4D97-AF65-F5344CB8AC3E}">
        <p14:creationId xmlns:p14="http://schemas.microsoft.com/office/powerpoint/2010/main" val="100534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r>
              <a:rPr lang="en-GB" dirty="0"/>
              <a:t>At our</a:t>
            </a:r>
            <a:r>
              <a:rPr lang="en-GB" baseline="0" dirty="0"/>
              <a:t> schools</a:t>
            </a:r>
            <a:r>
              <a:rPr lang="en-GB" dirty="0"/>
              <a:t> we provide opportunities for the children to read 1:1 with an adult almost every day. This may be with</a:t>
            </a:r>
            <a:r>
              <a:rPr lang="en-GB" baseline="0" dirty="0"/>
              <a:t> teachers, teaching assistants or one of our volunteers. Sometimes the children also read to other class children which they absolutely love! We also do guided reading every week where the children take part in a group discussion about a book. We share books as a whole class and the children also have opportunities for independent reading within the classroom. They enjoy choosing their own library books, which they often cannot read yet themselves- this is a great opportunity for discussions and to broaden their vocabulary. Discussing the meaning of next words is a fantastic opportunity to move their reading skills on!</a:t>
            </a:r>
          </a:p>
          <a:p>
            <a:endParaRPr lang="en-GB" baseline="0" dirty="0"/>
          </a:p>
          <a:p>
            <a:r>
              <a:rPr lang="en-GB" baseline="0" dirty="0"/>
              <a:t>At home you can share books for pleasure- this is probably the most important thing you can do! Enjoy bedtime stories, but also books at any time of day. Share recipe books, newspapers, magazines, instruction manuals- anything with text in it is a great things to share with your child as they explore reading for different purposes! They took home books without words in this week and we encourage you to spend time discussing the title, pictures and events. When the children are ready they will receive a book with words in that matches their phonics ability. </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690B440D-9A8E-47B8-A3C0-8CE172C13EDB}" type="slidenum">
              <a:rPr lang="en-GB" smtClean="0"/>
              <a:t>20</a:t>
            </a:fld>
            <a:endParaRPr lang="en-GB"/>
          </a:p>
        </p:txBody>
      </p:sp>
    </p:spTree>
    <p:extLst>
      <p:ext uri="{BB962C8B-B14F-4D97-AF65-F5344CB8AC3E}">
        <p14:creationId xmlns:p14="http://schemas.microsoft.com/office/powerpoint/2010/main" val="2167579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t>EK</a:t>
            </a:r>
          </a:p>
          <a:p>
            <a:r>
              <a:rPr lang="en-GB" sz="1200" b="1" dirty="0"/>
              <a:t>Phonics books</a:t>
            </a:r>
            <a:r>
              <a:rPr lang="en-GB" sz="1200" dirty="0"/>
              <a:t>, these books relate to the current sounds your child has learnt/learning. These books will contain words that your child can decode. Reading these books helps your child use their phonics knowledge to break down the words and blend them to read.</a:t>
            </a:r>
          </a:p>
          <a:p>
            <a:r>
              <a:rPr lang="en-GB" sz="1200" b="1" dirty="0"/>
              <a:t>Coloured band book, </a:t>
            </a:r>
            <a:r>
              <a:rPr lang="en-GB" sz="1200" dirty="0"/>
              <a:t>these books relate to the stage your child is on their reading journey. Every half term your child will be benchmarked (assessed) on their segmenting and blending skills and understanding of what they have read. These books help develop pleasure for reading, expanding vocabulary and blending skills.</a:t>
            </a:r>
          </a:p>
          <a:p>
            <a:r>
              <a:rPr lang="en-GB" sz="1200" b="1" dirty="0"/>
              <a:t>Library book</a:t>
            </a:r>
            <a:r>
              <a:rPr lang="en-GB" sz="1200" dirty="0"/>
              <a:t>, these books are purely for joy. We want our children to access a wide range of book, develop their imagination and to share their books with you!</a:t>
            </a:r>
            <a:endParaRPr lang="en-GB" sz="1200" b="1" dirty="0"/>
          </a:p>
          <a:p>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21</a:t>
            </a:fld>
            <a:endParaRPr lang="en-GB"/>
          </a:p>
        </p:txBody>
      </p:sp>
    </p:spTree>
    <p:extLst>
      <p:ext uri="{BB962C8B-B14F-4D97-AF65-F5344CB8AC3E}">
        <p14:creationId xmlns:p14="http://schemas.microsoft.com/office/powerpoint/2010/main" val="6409199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EK</a:t>
            </a:r>
          </a:p>
          <a:p>
            <a:r>
              <a:rPr lang="en-GB" baseline="0" dirty="0"/>
              <a:t>I really do not want parents to compare the colour band their child is on with other children. Each child is on their own journey. It is not a race! Lots of factors affect when we choose for a child to change colour book band. Most of all we want the children to enjoy the books they read at home- the books that get sent home should be readable with at least 90% accuracy- we do the hard work at school in guided reading sessions and when we read 1:1. </a:t>
            </a:r>
          </a:p>
          <a:p>
            <a:endParaRPr lang="en-GB" baseline="0" dirty="0"/>
          </a:p>
          <a:p>
            <a:r>
              <a:rPr lang="en-GB" baseline="0" dirty="0"/>
              <a:t>Sometimes we ask a child to read a book again or sometimes they choose the same book again. There is nothing wrong with this. It helps to consolidate the sounds and words they know and is a great opportunity for discussion. </a:t>
            </a:r>
          </a:p>
          <a:p>
            <a:endParaRPr lang="en-GB" baseline="0" dirty="0"/>
          </a:p>
          <a:p>
            <a:r>
              <a:rPr lang="en-GB" baseline="0" dirty="0"/>
              <a:t>You can challenge your child by asking them questions about the text. Can they retell the main events accurately or with details. Can they predict what might happen next if you pause part way through? Can they discuss characters, their feelings and their actions? Can they talk about why they like or dislike a certain book? Can they compare it to other texts? You can do this with any book- bedtimes stories, reading books, books from the library. </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690B440D-9A8E-47B8-A3C0-8CE172C13EDB}" type="slidenum">
              <a:rPr lang="en-GB" smtClean="0"/>
              <a:t>22</a:t>
            </a:fld>
            <a:endParaRPr lang="en-GB"/>
          </a:p>
        </p:txBody>
      </p:sp>
    </p:spTree>
    <p:extLst>
      <p:ext uri="{BB962C8B-B14F-4D97-AF65-F5344CB8AC3E}">
        <p14:creationId xmlns:p14="http://schemas.microsoft.com/office/powerpoint/2010/main" val="2809266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GB</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t>Decoding</a:t>
            </a:r>
            <a:r>
              <a:rPr lang="en-GB" b="1" baseline="0" dirty="0"/>
              <a:t> is a key skill to reading comprehension. </a:t>
            </a:r>
            <a:r>
              <a:rPr lang="en-GB" dirty="0"/>
              <a:t>Word reading and language comprehension require different sorts of teaching. When children start learning to read, the number of words they can decode accurately is too limited to broaden their vocabulary. Their understanding of language should therefore be developed through their listening and speaking, while they are taught to decode through phonics. </a:t>
            </a:r>
            <a:r>
              <a:rPr lang="en-GB" b="1" dirty="0"/>
              <a:t>This skill is developed</a:t>
            </a:r>
            <a:r>
              <a:rPr lang="en-GB" b="1" baseline="0" dirty="0"/>
              <a:t> through the phonics phases.</a:t>
            </a:r>
            <a:r>
              <a:rPr lang="en-GB" b="1" dirty="0"/>
              <a:t> </a:t>
            </a:r>
            <a:r>
              <a:rPr lang="en-GB" dirty="0"/>
              <a:t>However, when they can read most words ‘at a glance’ and can decode unfamiliar words easily, they are free to think about the meaning of what they read. They can then begin to develop their understanding of language through their reading. (p17)</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In contrast to spoken language, written language is a cultural invention. Most children do not develop the ability to read without direct teaching. For children who begin school with a poor understanding of language, being able to decode words is essential for equality, because their understanding of language, their vocabulary and their knowledge of the world will expand rapidly when they can read for themselves. Children need both good language comprehension and good word reading to become good readers.</a:t>
            </a:r>
          </a:p>
          <a:p>
            <a:endParaRPr lang="en-GB" dirty="0"/>
          </a:p>
          <a:p>
            <a:endParaRPr lang="en-GB" dirty="0"/>
          </a:p>
          <a:p>
            <a:endParaRPr lang="en-GB" dirty="0"/>
          </a:p>
          <a:p>
            <a:r>
              <a:rPr lang="en-GB" dirty="0"/>
              <a:t>Graph 2:</a:t>
            </a:r>
            <a:r>
              <a:rPr lang="en-GB" baseline="0" dirty="0"/>
              <a:t> </a:t>
            </a:r>
            <a:r>
              <a:rPr lang="en-GB" sz="1200" b="0" i="0" kern="1200" dirty="0">
                <a:solidFill>
                  <a:schemeClr val="tx1"/>
                </a:solidFill>
                <a:effectLst/>
                <a:latin typeface="+mn-lt"/>
                <a:ea typeface="+mn-ea"/>
                <a:cs typeface="+mn-cs"/>
              </a:rPr>
              <a:t>Decades of research, not to mention personal experiences, confirm that listening comprehension outpaces reading comprehension from early childhood through at least middle school. Based on their review of research, </a:t>
            </a:r>
            <a:r>
              <a:rPr lang="en-GB" sz="1200" b="0" i="0" kern="1200" dirty="0" err="1">
                <a:solidFill>
                  <a:schemeClr val="tx1"/>
                </a:solidFill>
                <a:effectLst/>
                <a:latin typeface="+mn-lt"/>
                <a:ea typeface="+mn-ea"/>
                <a:cs typeface="+mn-cs"/>
              </a:rPr>
              <a:t>Stricht</a:t>
            </a:r>
            <a:r>
              <a:rPr lang="en-GB" sz="1200" b="0" i="0" kern="1200" dirty="0">
                <a:solidFill>
                  <a:schemeClr val="tx1"/>
                </a:solidFill>
                <a:effectLst/>
                <a:latin typeface="+mn-lt"/>
                <a:ea typeface="+mn-ea"/>
                <a:cs typeface="+mn-cs"/>
              </a:rPr>
              <a:t> and James (1984) </a:t>
            </a:r>
            <a:r>
              <a:rPr lang="en-GB" sz="1200" b="0" i="0" kern="1200" dirty="0" err="1">
                <a:solidFill>
                  <a:schemeClr val="tx1"/>
                </a:solidFill>
                <a:effectLst/>
                <a:latin typeface="+mn-lt"/>
                <a:ea typeface="+mn-ea"/>
                <a:cs typeface="+mn-cs"/>
              </a:rPr>
              <a:t>analyzed</a:t>
            </a:r>
            <a:r>
              <a:rPr lang="en-GB" sz="1200" b="0" i="0" kern="1200" dirty="0">
                <a:solidFill>
                  <a:schemeClr val="tx1"/>
                </a:solidFill>
                <a:effectLst/>
                <a:latin typeface="+mn-lt"/>
                <a:ea typeface="+mn-ea"/>
                <a:cs typeface="+mn-cs"/>
              </a:rPr>
              <a:t> the gap between listening and reading comprehension by age of learner (see Figure 1). What is obvious from this figure is the fact that access to complex ideas, for many years of the learner's life, requires oral rather than written input.</a:t>
            </a:r>
            <a:br>
              <a:rPr lang="en-GB" dirty="0"/>
            </a:br>
            <a:br>
              <a:rPr lang="en-GB" dirty="0"/>
            </a:br>
            <a:r>
              <a:rPr lang="en-GB" sz="1200" b="0" i="0" kern="1200" dirty="0">
                <a:solidFill>
                  <a:schemeClr val="tx1"/>
                </a:solidFill>
                <a:effectLst/>
                <a:latin typeface="+mn-lt"/>
                <a:ea typeface="+mn-ea"/>
                <a:cs typeface="+mn-cs"/>
              </a:rPr>
              <a:t>Simply stated, children can listen to and talk about much more complex ideas than they can read (and probably write) about. In addition to the research, anyone who has ever read a bedtime story to a </a:t>
            </a:r>
            <a:r>
              <a:rPr lang="en-GB" sz="1200" b="0" i="0" kern="1200" dirty="0" err="1">
                <a:solidFill>
                  <a:schemeClr val="tx1"/>
                </a:solidFill>
                <a:effectLst/>
                <a:latin typeface="+mn-lt"/>
                <a:ea typeface="+mn-ea"/>
                <a:cs typeface="+mn-cs"/>
              </a:rPr>
              <a:t>preschooler</a:t>
            </a:r>
            <a:r>
              <a:rPr lang="en-GB" sz="1200" b="0" i="0" kern="1200" dirty="0">
                <a:solidFill>
                  <a:schemeClr val="tx1"/>
                </a:solidFill>
                <a:effectLst/>
                <a:latin typeface="+mn-lt"/>
                <a:ea typeface="+mn-ea"/>
                <a:cs typeface="+mn-cs"/>
              </a:rPr>
              <a:t> knows that listening comprehension is more sophisticated than reading comprehension. The proof comes from nights when you're tired and you skip a page while reading a bedtime story. That 3-, 4-, or 5-year-old's eyes pop open. You are accused of skipping some of the story, and the punishment is that now you must start over. Yes, in fact, the child is listening, understanding, and comparing the text with his or her expectations.</a:t>
            </a:r>
            <a:br>
              <a:rPr lang="en-GB" dirty="0"/>
            </a:br>
            <a:br>
              <a:rPr lang="en-GB" dirty="0"/>
            </a:br>
            <a:r>
              <a:rPr lang="en-GB" sz="1200" b="0" i="0" kern="1200" dirty="0">
                <a:solidFill>
                  <a:schemeClr val="tx1"/>
                </a:solidFill>
                <a:effectLst/>
                <a:latin typeface="+mn-lt"/>
                <a:ea typeface="+mn-ea"/>
                <a:cs typeface="+mn-cs"/>
              </a:rPr>
              <a:t>What is less obvious from personal experience is the persistence of this gap. According to </a:t>
            </a:r>
            <a:r>
              <a:rPr lang="en-GB" sz="1200" b="0" i="0" kern="1200" dirty="0" err="1">
                <a:solidFill>
                  <a:schemeClr val="tx1"/>
                </a:solidFill>
                <a:effectLst/>
                <a:latin typeface="+mn-lt"/>
                <a:ea typeface="+mn-ea"/>
                <a:cs typeface="+mn-cs"/>
              </a:rPr>
              <a:t>Stricht</a:t>
            </a:r>
            <a:r>
              <a:rPr lang="en-GB" sz="1200" b="0" i="0" kern="1200" dirty="0">
                <a:solidFill>
                  <a:schemeClr val="tx1"/>
                </a:solidFill>
                <a:effectLst/>
                <a:latin typeface="+mn-lt"/>
                <a:ea typeface="+mn-ea"/>
                <a:cs typeface="+mn-cs"/>
              </a:rPr>
              <a:t> and James (1984), the gap extends well into middle school. This gap has implications for high-quality instruction across the learner's elementary and middle school experience, and oral language development should not be considered solely the role and responsibility of early childhood educators.</a:t>
            </a:r>
            <a:endParaRPr lang="en-GB" dirty="0"/>
          </a:p>
          <a:p>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23</a:t>
            </a:fld>
            <a:endParaRPr lang="en-GB"/>
          </a:p>
        </p:txBody>
      </p:sp>
    </p:spTree>
    <p:extLst>
      <p:ext uri="{BB962C8B-B14F-4D97-AF65-F5344CB8AC3E}">
        <p14:creationId xmlns:p14="http://schemas.microsoft.com/office/powerpoint/2010/main" val="27760252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r>
              <a:rPr lang="en-GB" dirty="0"/>
              <a:t>Book talk is vital for children to gain</a:t>
            </a:r>
            <a:r>
              <a:rPr lang="en-GB" baseline="0" dirty="0"/>
              <a:t> an understanding of what they have read, to improve their comprehension skills and inferential skills. Book talk gives the children a chance to use some of the words in the book in advance of reading the book. </a:t>
            </a:r>
          </a:p>
          <a:p>
            <a:endParaRPr lang="en-GB" baseline="0" dirty="0"/>
          </a:p>
          <a:p>
            <a:r>
              <a:rPr lang="en-GB" baseline="0" dirty="0"/>
              <a:t>We really encourage you to try lots of book talk at home before you ask your child to start reading the words- look at the front cover, the pictures, discuss what they think the story is going to be about. </a:t>
            </a:r>
          </a:p>
          <a:p>
            <a:endParaRPr lang="en-GB" baseline="0" dirty="0"/>
          </a:p>
          <a:p>
            <a:r>
              <a:rPr lang="en-GB" sz="1200" b="0" i="0" kern="1200" dirty="0">
                <a:solidFill>
                  <a:schemeClr val="tx1"/>
                </a:solidFill>
                <a:effectLst/>
                <a:latin typeface="+mn-lt"/>
                <a:ea typeface="+mn-ea"/>
                <a:cs typeface="+mn-cs"/>
              </a:rPr>
              <a:t>Oral language development facilitates print literacy.</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24</a:t>
            </a:fld>
            <a:endParaRPr lang="en-GB"/>
          </a:p>
        </p:txBody>
      </p:sp>
    </p:spTree>
    <p:extLst>
      <p:ext uri="{BB962C8B-B14F-4D97-AF65-F5344CB8AC3E}">
        <p14:creationId xmlns:p14="http://schemas.microsoft.com/office/powerpoint/2010/main" val="25529930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EK</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At home you can share books for pleasure- this is probably the most important thing you can do! Enjoy bedtime stories, but also books at any time of day. Share recipe books, newspapers, magazines, instruction manuals- anything with text in it is a great things to share with your child as they explore reading for different purposes! They took home books without words in this week and we encourage you to spend time discussing the title, pictures and events. When the children are ready they will receive a book with words in that matches their phonics ability. </a:t>
            </a:r>
          </a:p>
          <a:p>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25</a:t>
            </a:fld>
            <a:endParaRPr lang="en-GB"/>
          </a:p>
        </p:txBody>
      </p:sp>
    </p:spTree>
    <p:extLst>
      <p:ext uri="{BB962C8B-B14F-4D97-AF65-F5344CB8AC3E}">
        <p14:creationId xmlns:p14="http://schemas.microsoft.com/office/powerpoint/2010/main" val="1986399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a:t>
            </a:r>
          </a:p>
        </p:txBody>
      </p:sp>
      <p:sp>
        <p:nvSpPr>
          <p:cNvPr id="4" name="Slide Number Placeholder 3"/>
          <p:cNvSpPr>
            <a:spLocks noGrp="1"/>
          </p:cNvSpPr>
          <p:nvPr>
            <p:ph type="sldNum" sz="quarter" idx="10"/>
          </p:nvPr>
        </p:nvSpPr>
        <p:spPr/>
        <p:txBody>
          <a:bodyPr/>
          <a:lstStyle/>
          <a:p>
            <a:fld id="{690B440D-9A8E-47B8-A3C0-8CE172C13EDB}" type="slidenum">
              <a:rPr lang="en-GB" smtClean="0"/>
              <a:t>26</a:t>
            </a:fld>
            <a:endParaRPr lang="en-GB"/>
          </a:p>
        </p:txBody>
      </p:sp>
    </p:spTree>
    <p:extLst>
      <p:ext uri="{BB962C8B-B14F-4D97-AF65-F5344CB8AC3E}">
        <p14:creationId xmlns:p14="http://schemas.microsoft.com/office/powerpoint/2010/main" val="3120665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EK</a:t>
            </a:r>
          </a:p>
        </p:txBody>
      </p:sp>
      <p:sp>
        <p:nvSpPr>
          <p:cNvPr id="4" name="Slide Number Placeholder 3"/>
          <p:cNvSpPr>
            <a:spLocks noGrp="1"/>
          </p:cNvSpPr>
          <p:nvPr>
            <p:ph type="sldNum" sz="quarter" idx="10"/>
          </p:nvPr>
        </p:nvSpPr>
        <p:spPr/>
        <p:txBody>
          <a:bodyPr/>
          <a:lstStyle/>
          <a:p>
            <a:fld id="{690B440D-9A8E-47B8-A3C0-8CE172C13EDB}" type="slidenum">
              <a:rPr lang="en-GB" smtClean="0"/>
              <a:t>27</a:t>
            </a:fld>
            <a:endParaRPr lang="en-GB"/>
          </a:p>
        </p:txBody>
      </p:sp>
    </p:spTree>
    <p:extLst>
      <p:ext uri="{BB962C8B-B14F-4D97-AF65-F5344CB8AC3E}">
        <p14:creationId xmlns:p14="http://schemas.microsoft.com/office/powerpoint/2010/main" val="2157418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endParaRPr lang="en-GB" dirty="0"/>
          </a:p>
          <a:p>
            <a:r>
              <a:rPr lang="en-GB" dirty="0"/>
              <a:t>Some useful websites to practise phonics at home in a fun way! </a:t>
            </a:r>
          </a:p>
        </p:txBody>
      </p:sp>
      <p:sp>
        <p:nvSpPr>
          <p:cNvPr id="4" name="Slide Number Placeholder 3"/>
          <p:cNvSpPr>
            <a:spLocks noGrp="1"/>
          </p:cNvSpPr>
          <p:nvPr>
            <p:ph type="sldNum" sz="quarter" idx="10"/>
          </p:nvPr>
        </p:nvSpPr>
        <p:spPr/>
        <p:txBody>
          <a:bodyPr/>
          <a:lstStyle/>
          <a:p>
            <a:fld id="{690B440D-9A8E-47B8-A3C0-8CE172C13EDB}" type="slidenum">
              <a:rPr lang="en-GB" smtClean="0"/>
              <a:t>28</a:t>
            </a:fld>
            <a:endParaRPr lang="en-GB"/>
          </a:p>
        </p:txBody>
      </p:sp>
    </p:spTree>
    <p:extLst>
      <p:ext uri="{BB962C8B-B14F-4D97-AF65-F5344CB8AC3E}">
        <p14:creationId xmlns:p14="http://schemas.microsoft.com/office/powerpoint/2010/main" val="26325447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GB</a:t>
            </a:r>
          </a:p>
          <a:p>
            <a:endParaRPr lang="en-GB" dirty="0"/>
          </a:p>
          <a:p>
            <a:r>
              <a:rPr lang="en-GB" dirty="0"/>
              <a:t>As you</a:t>
            </a:r>
            <a:r>
              <a:rPr lang="en-GB" baseline="0" dirty="0"/>
              <a:t> are all here I’m sure you will agree with the quotes on this slide. The impact of parental support and engagement is huge. We see it everyday. Education doesn’t just happen at school and I hope that together we can form a partnership which will support and guide your child to become a successful reader. </a:t>
            </a:r>
          </a:p>
          <a:p>
            <a:endParaRPr lang="en-GB" baseline="0" dirty="0"/>
          </a:p>
          <a:p>
            <a:r>
              <a:rPr lang="en-GB" baseline="0" dirty="0"/>
              <a:t>Strong home-school partnership, if you need help or are unsure please ask. </a:t>
            </a:r>
            <a:endParaRPr lang="en-GB" dirty="0"/>
          </a:p>
        </p:txBody>
      </p:sp>
      <p:sp>
        <p:nvSpPr>
          <p:cNvPr id="4" name="Slide Number Placeholder 3"/>
          <p:cNvSpPr>
            <a:spLocks noGrp="1"/>
          </p:cNvSpPr>
          <p:nvPr>
            <p:ph type="sldNum" sz="quarter" idx="10"/>
          </p:nvPr>
        </p:nvSpPr>
        <p:spPr/>
        <p:txBody>
          <a:bodyPr/>
          <a:lstStyle/>
          <a:p>
            <a:fld id="{690B440D-9A8E-47B8-A3C0-8CE172C13EDB}" type="slidenum">
              <a:rPr lang="en-GB" smtClean="0"/>
              <a:t>29</a:t>
            </a:fld>
            <a:endParaRPr lang="en-GB"/>
          </a:p>
        </p:txBody>
      </p:sp>
    </p:spTree>
    <p:extLst>
      <p:ext uri="{BB962C8B-B14F-4D97-AF65-F5344CB8AC3E}">
        <p14:creationId xmlns:p14="http://schemas.microsoft.com/office/powerpoint/2010/main" val="40711294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D9314F2-A413-48FB-8063-7794AD8E0DAD}" type="datetimeFigureOut">
              <a:rPr lang="en-GB" smtClean="0"/>
              <a:t>20/09/2025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CE2E9B2-EB4B-402E-B9A4-074D5967FFE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D9314F2-A413-48FB-8063-7794AD8E0DAD}" type="datetimeFigureOut">
              <a:rPr lang="en-GB" smtClean="0"/>
              <a:t>20/09/2025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2E9B2-EB4B-402E-B9A4-074D5967FFE7}"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CD9314F2-A413-48FB-8063-7794AD8E0DAD}" type="datetimeFigureOut">
              <a:rPr lang="en-GB" smtClean="0"/>
              <a:t>20/09/2025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2E9B2-EB4B-402E-B9A4-074D5967FFE7}"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D9314F2-A413-48FB-8063-7794AD8E0DAD}" type="datetimeFigureOut">
              <a:rPr lang="en-GB" smtClean="0"/>
              <a:t>20/09/2025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E2E9B2-EB4B-402E-B9A4-074D5967FFE7}"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CD9314F2-A413-48FB-8063-7794AD8E0DAD}" type="datetimeFigureOut">
              <a:rPr lang="en-GB" smtClean="0"/>
              <a:t>20/09/2025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E2E9B2-EB4B-402E-B9A4-074D5967FFE7}"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D9314F2-A413-48FB-8063-7794AD8E0DAD}" type="datetimeFigureOut">
              <a:rPr lang="en-GB" smtClean="0"/>
              <a:t>20/09/2025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E2E9B2-EB4B-402E-B9A4-074D5967FFE7}"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314F2-A413-48FB-8063-7794AD8E0DAD}" type="datetimeFigureOut">
              <a:rPr lang="en-GB" smtClean="0"/>
              <a:t>20/09/2025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E2E9B2-EB4B-402E-B9A4-074D5967FFE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CD9314F2-A413-48FB-8063-7794AD8E0DAD}" type="datetimeFigureOut">
              <a:rPr lang="en-GB" smtClean="0"/>
              <a:t>20/09/2025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E2E9B2-EB4B-402E-B9A4-074D5967FFE7}"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D9314F2-A413-48FB-8063-7794AD8E0DAD}" type="datetimeFigureOut">
              <a:rPr lang="en-GB" smtClean="0"/>
              <a:t>20/09/2025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CE2E9B2-EB4B-402E-B9A4-074D5967FFE7}"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D9314F2-A413-48FB-8063-7794AD8E0DAD}" type="datetimeFigureOut">
              <a:rPr lang="en-GB" smtClean="0"/>
              <a:t>20/09/2025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2E9B2-EB4B-402E-B9A4-074D5967FFE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D9314F2-A413-48FB-8063-7794AD8E0DAD}" type="datetimeFigureOut">
              <a:rPr lang="en-GB" smtClean="0"/>
              <a:t>20/09/2025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2E9B2-EB4B-402E-B9A4-074D5967FFE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D9314F2-A413-48FB-8063-7794AD8E0DAD}" type="datetimeFigureOut">
              <a:rPr lang="en-GB" smtClean="0"/>
              <a:t>20/09/2025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CE2E9B2-EB4B-402E-B9A4-074D5967FFE7}"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4.mp4"/><Relationship Id="rId1" Type="http://schemas.openxmlformats.org/officeDocument/2006/relationships/video" Target="NULL" TargetMode="Externa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8.png"/><Relationship Id="rId7" Type="http://schemas.openxmlformats.org/officeDocument/2006/relationships/diagramQuickStyle" Target="../diagrams/quickStyle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9.png"/><Relationship Id="rId9" Type="http://schemas.microsoft.com/office/2007/relationships/diagramDrawing" Target="../diagrams/drawing1.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png"/><Relationship Id="rId7"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032" y="2060848"/>
            <a:ext cx="7772400" cy="1829761"/>
          </a:xfrm>
        </p:spPr>
        <p:txBody>
          <a:bodyPr/>
          <a:lstStyle/>
          <a:p>
            <a:pPr algn="ctr"/>
            <a:r>
              <a:rPr lang="en-GB" dirty="0">
                <a:latin typeface="Comic Sans MS" panose="030F0702030302020204" pitchFamily="66" charset="0"/>
              </a:rPr>
              <a:t>Early Reading and Phonics Workshop </a:t>
            </a:r>
            <a:endParaRPr lang="en-GB" dirty="0"/>
          </a:p>
        </p:txBody>
      </p:sp>
      <p:pic>
        <p:nvPicPr>
          <p:cNvPr id="7" name="Picture 6">
            <a:extLst>
              <a:ext uri="{FF2B5EF4-FFF2-40B4-BE49-F238E27FC236}">
                <a16:creationId xmlns:a16="http://schemas.microsoft.com/office/drawing/2014/main" id="{BCCB97C4-3214-453E-A0F2-797A07BE92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86036">
            <a:off x="415363" y="241692"/>
            <a:ext cx="1584696" cy="2123990"/>
          </a:xfrm>
          <a:prstGeom prst="rect">
            <a:avLst/>
          </a:prstGeom>
        </p:spPr>
      </p:pic>
      <p:pic>
        <p:nvPicPr>
          <p:cNvPr id="8" name="Picture 7" descr="A group of children sitting on the floor with a teacher&#10;&#10;AI-generated content may be incorrect.">
            <a:extLst>
              <a:ext uri="{FF2B5EF4-FFF2-40B4-BE49-F238E27FC236}">
                <a16:creationId xmlns:a16="http://schemas.microsoft.com/office/drawing/2014/main" id="{577247A7-CD95-CA73-B27F-611A960765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7392" y="4147992"/>
            <a:ext cx="3383360" cy="2537520"/>
          </a:xfrm>
          <a:prstGeom prst="rect">
            <a:avLst/>
          </a:prstGeom>
        </p:spPr>
      </p:pic>
      <p:pic>
        <p:nvPicPr>
          <p:cNvPr id="12" name="Picture 11" descr="A group of children sitting on a rug&#10;&#10;AI-generated content may be incorrect.">
            <a:extLst>
              <a:ext uri="{FF2B5EF4-FFF2-40B4-BE49-F238E27FC236}">
                <a16:creationId xmlns:a16="http://schemas.microsoft.com/office/drawing/2014/main" id="{40D2369B-E0AC-59F6-0BE3-B8A8B15157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7646" y="4161168"/>
            <a:ext cx="1782336" cy="2376448"/>
          </a:xfrm>
          <a:prstGeom prst="rect">
            <a:avLst/>
          </a:prstGeom>
        </p:spPr>
      </p:pic>
      <p:pic>
        <p:nvPicPr>
          <p:cNvPr id="14" name="Picture 13" descr="A group of children sitting at a table&#10;&#10;AI-generated content may be incorrect.">
            <a:extLst>
              <a:ext uri="{FF2B5EF4-FFF2-40B4-BE49-F238E27FC236}">
                <a16:creationId xmlns:a16="http://schemas.microsoft.com/office/drawing/2014/main" id="{9D7EB009-5421-CCFD-1A02-A1BB7CDEB1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7070" y="4192000"/>
            <a:ext cx="1893228" cy="2537520"/>
          </a:xfrm>
          <a:prstGeom prst="rect">
            <a:avLst/>
          </a:prstGeom>
        </p:spPr>
      </p:pic>
      <p:pic>
        <p:nvPicPr>
          <p:cNvPr id="16" name="Picture 15" descr="A child playing with glitter&#10;&#10;AI-generated content may be incorrect.">
            <a:extLst>
              <a:ext uri="{FF2B5EF4-FFF2-40B4-BE49-F238E27FC236}">
                <a16:creationId xmlns:a16="http://schemas.microsoft.com/office/drawing/2014/main" id="{69A39219-B6C7-F32B-F889-C0DA5063420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7070" y="-244484"/>
            <a:ext cx="1893228" cy="2537520"/>
          </a:xfrm>
          <a:prstGeom prst="rect">
            <a:avLst/>
          </a:prstGeom>
        </p:spPr>
      </p:pic>
      <p:pic>
        <p:nvPicPr>
          <p:cNvPr id="18" name="Picture 17" descr="A child playing with glitter&#10;&#10;AI-generated content may be incorrect.">
            <a:extLst>
              <a:ext uri="{FF2B5EF4-FFF2-40B4-BE49-F238E27FC236}">
                <a16:creationId xmlns:a16="http://schemas.microsoft.com/office/drawing/2014/main" id="{A8F5D291-7DC9-0DE4-5FDF-A586996D486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38444" y="-1"/>
            <a:ext cx="1777228" cy="2382044"/>
          </a:xfrm>
          <a:prstGeom prst="rect">
            <a:avLst/>
          </a:prstGeom>
        </p:spPr>
      </p:pic>
    </p:spTree>
    <p:extLst>
      <p:ext uri="{BB962C8B-B14F-4D97-AF65-F5344CB8AC3E}">
        <p14:creationId xmlns:p14="http://schemas.microsoft.com/office/powerpoint/2010/main" val="3804248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sz="4400" dirty="0">
                <a:latin typeface="Comic Sans MS" panose="030F0702030302020204" pitchFamily="66" charset="0"/>
              </a:rPr>
              <a:t>‘Phonics refers to a method for teaching speakers of English to read and write their language’</a:t>
            </a:r>
          </a:p>
          <a:p>
            <a:pPr marL="0" indent="0" algn="ctr">
              <a:buNone/>
            </a:pPr>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The National Literacy Trust </a:t>
            </a:r>
          </a:p>
          <a:p>
            <a:endParaRPr lang="en-GB" dirty="0"/>
          </a:p>
        </p:txBody>
      </p:sp>
      <p:sp>
        <p:nvSpPr>
          <p:cNvPr id="3" name="Title 2"/>
          <p:cNvSpPr>
            <a:spLocks noGrp="1"/>
          </p:cNvSpPr>
          <p:nvPr>
            <p:ph type="title"/>
          </p:nvPr>
        </p:nvSpPr>
        <p:spPr/>
        <p:txBody>
          <a:bodyPr>
            <a:normAutofit/>
          </a:bodyPr>
          <a:lstStyle/>
          <a:p>
            <a:r>
              <a:rPr lang="en-GB" dirty="0"/>
              <a:t>What is Phonics?</a:t>
            </a:r>
          </a:p>
        </p:txBody>
      </p:sp>
      <p:pic>
        <p:nvPicPr>
          <p:cNvPr id="6" name="Picture 5">
            <a:extLst>
              <a:ext uri="{FF2B5EF4-FFF2-40B4-BE49-F238E27FC236}">
                <a16:creationId xmlns:a16="http://schemas.microsoft.com/office/drawing/2014/main" id="{1EFD2F53-F6FE-4ED3-9A6D-F1D5589BEF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5087" y="4985443"/>
            <a:ext cx="2141713" cy="1597919"/>
          </a:xfrm>
          <a:prstGeom prst="rect">
            <a:avLst/>
          </a:prstGeom>
        </p:spPr>
      </p:pic>
    </p:spTree>
    <p:extLst>
      <p:ext uri="{BB962C8B-B14F-4D97-AF65-F5344CB8AC3E}">
        <p14:creationId xmlns:p14="http://schemas.microsoft.com/office/powerpoint/2010/main" val="4187745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4525963"/>
          </a:xfrm>
        </p:spPr>
        <p:txBody>
          <a:bodyPr/>
          <a:lstStyle/>
          <a:p>
            <a:r>
              <a:rPr lang="en-GB" dirty="0"/>
              <a:t>30 </a:t>
            </a:r>
            <a:r>
              <a:rPr lang="en-GB" dirty="0" err="1"/>
              <a:t>mins</a:t>
            </a:r>
            <a:r>
              <a:rPr lang="en-GB" dirty="0"/>
              <a:t> daily focussed lessons, and is also referred to throughout the day in a variety of activities.</a:t>
            </a:r>
          </a:p>
          <a:p>
            <a:endParaRPr lang="en-GB" dirty="0"/>
          </a:p>
          <a:p>
            <a:r>
              <a:rPr lang="en-GB" dirty="0"/>
              <a:t>Recap, Teach, Practise, Apply.</a:t>
            </a:r>
          </a:p>
          <a:p>
            <a:pPr marL="109728" indent="0">
              <a:buNone/>
            </a:pPr>
            <a:r>
              <a:rPr lang="en-GB" dirty="0"/>
              <a:t> </a:t>
            </a:r>
          </a:p>
          <a:p>
            <a:r>
              <a:rPr lang="en-GB" dirty="0"/>
              <a:t>At Great Staughton, we use Storytime Phonics which follows the Government Letters and Sounds programme. </a:t>
            </a:r>
          </a:p>
        </p:txBody>
      </p:sp>
      <p:sp>
        <p:nvSpPr>
          <p:cNvPr id="3" name="Title 2"/>
          <p:cNvSpPr>
            <a:spLocks noGrp="1"/>
          </p:cNvSpPr>
          <p:nvPr>
            <p:ph type="title"/>
          </p:nvPr>
        </p:nvSpPr>
        <p:spPr/>
        <p:txBody>
          <a:bodyPr/>
          <a:lstStyle/>
          <a:p>
            <a:r>
              <a:rPr lang="en-GB" dirty="0"/>
              <a:t>Phonics</a:t>
            </a:r>
          </a:p>
        </p:txBody>
      </p:sp>
      <p:pic>
        <p:nvPicPr>
          <p:cNvPr id="6" name="Picture 5">
            <a:extLst>
              <a:ext uri="{FF2B5EF4-FFF2-40B4-BE49-F238E27FC236}">
                <a16:creationId xmlns:a16="http://schemas.microsoft.com/office/drawing/2014/main" id="{9AA81D16-D6B8-44C9-9F56-FAD923BA0E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4872311"/>
            <a:ext cx="1376412" cy="1844824"/>
          </a:xfrm>
          <a:prstGeom prst="rect">
            <a:avLst/>
          </a:prstGeom>
        </p:spPr>
      </p:pic>
    </p:spTree>
    <p:extLst>
      <p:ext uri="{BB962C8B-B14F-4D97-AF65-F5344CB8AC3E}">
        <p14:creationId xmlns:p14="http://schemas.microsoft.com/office/powerpoint/2010/main" val="3803184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sz="2400" dirty="0">
                <a:latin typeface="Comic Sans MS" panose="030F0702030302020204" pitchFamily="66" charset="0"/>
              </a:rPr>
              <a:t>Children are taught from the beginning to use phonic terminology that may be new to you.</a:t>
            </a:r>
          </a:p>
          <a:p>
            <a:endParaRPr lang="en-GB" sz="2400" dirty="0">
              <a:latin typeface="Comic Sans MS" panose="030F0702030302020204" pitchFamily="66" charset="0"/>
            </a:endParaRPr>
          </a:p>
          <a:p>
            <a:r>
              <a:rPr lang="en-GB" sz="2400" dirty="0">
                <a:latin typeface="Comic Sans MS" panose="030F0702030302020204" pitchFamily="66" charset="0"/>
              </a:rPr>
              <a:t>A </a:t>
            </a:r>
            <a:r>
              <a:rPr lang="en-GB" sz="2400" b="1" dirty="0">
                <a:solidFill>
                  <a:schemeClr val="bg2">
                    <a:lumMod val="75000"/>
                  </a:schemeClr>
                </a:solidFill>
                <a:latin typeface="Comic Sans MS" panose="030F0702030302020204" pitchFamily="66" charset="0"/>
              </a:rPr>
              <a:t>phoneme</a:t>
            </a:r>
            <a:r>
              <a:rPr lang="en-GB" sz="2400" dirty="0">
                <a:latin typeface="Comic Sans MS" panose="030F0702030302020204" pitchFamily="66" charset="0"/>
              </a:rPr>
              <a:t> is the smallest unit of sound in a word. (e.g. s, a, p)</a:t>
            </a:r>
          </a:p>
          <a:p>
            <a:endParaRPr lang="en-GB" sz="2400" dirty="0">
              <a:latin typeface="Comic Sans MS" panose="030F0702030302020204" pitchFamily="66" charset="0"/>
            </a:endParaRPr>
          </a:p>
          <a:p>
            <a:r>
              <a:rPr lang="en-GB" sz="2400" dirty="0">
                <a:latin typeface="Comic Sans MS" panose="030F0702030302020204" pitchFamily="66" charset="0"/>
              </a:rPr>
              <a:t>A </a:t>
            </a:r>
            <a:r>
              <a:rPr lang="en-GB" sz="2400" b="1" dirty="0">
                <a:solidFill>
                  <a:schemeClr val="bg2">
                    <a:lumMod val="75000"/>
                  </a:schemeClr>
                </a:solidFill>
                <a:latin typeface="Comic Sans MS" panose="030F0702030302020204" pitchFamily="66" charset="0"/>
              </a:rPr>
              <a:t>grapheme</a:t>
            </a:r>
            <a:r>
              <a:rPr lang="en-GB" sz="2400" dirty="0">
                <a:latin typeface="Comic Sans MS" panose="030F0702030302020204" pitchFamily="66" charset="0"/>
              </a:rPr>
              <a:t> is the letter, or letters, representing a phoneme (e.g. t, </a:t>
            </a:r>
            <a:r>
              <a:rPr lang="en-GB" sz="2400" dirty="0" err="1">
                <a:latin typeface="Comic Sans MS" panose="030F0702030302020204" pitchFamily="66" charset="0"/>
              </a:rPr>
              <a:t>ai</a:t>
            </a:r>
            <a:r>
              <a:rPr lang="en-GB" sz="2400" dirty="0">
                <a:latin typeface="Comic Sans MS" panose="030F0702030302020204" pitchFamily="66" charset="0"/>
              </a:rPr>
              <a:t> and </a:t>
            </a:r>
            <a:r>
              <a:rPr lang="en-GB" sz="2400" dirty="0" err="1">
                <a:latin typeface="Comic Sans MS" panose="030F0702030302020204" pitchFamily="66" charset="0"/>
              </a:rPr>
              <a:t>igh</a:t>
            </a:r>
            <a:r>
              <a:rPr lang="en-GB" sz="2400" dirty="0">
                <a:latin typeface="Comic Sans MS" panose="030F0702030302020204" pitchFamily="66" charset="0"/>
              </a:rPr>
              <a:t>). </a:t>
            </a:r>
          </a:p>
          <a:p>
            <a:endParaRPr lang="en-GB" sz="2400" dirty="0">
              <a:latin typeface="Comic Sans MS" panose="030F0702030302020204" pitchFamily="66" charset="0"/>
            </a:endParaRPr>
          </a:p>
          <a:p>
            <a:r>
              <a:rPr lang="en-GB" sz="2400" b="1" dirty="0">
                <a:solidFill>
                  <a:schemeClr val="bg2">
                    <a:lumMod val="75000"/>
                  </a:schemeClr>
                </a:solidFill>
                <a:latin typeface="Comic Sans MS" panose="030F0702030302020204" pitchFamily="66" charset="0"/>
              </a:rPr>
              <a:t>Digraphs</a:t>
            </a:r>
            <a:r>
              <a:rPr lang="en-GB" sz="2400" dirty="0">
                <a:latin typeface="Comic Sans MS" panose="030F0702030302020204" pitchFamily="66" charset="0"/>
              </a:rPr>
              <a:t> have two letters (e.g. </a:t>
            </a:r>
            <a:r>
              <a:rPr lang="en-GB" sz="2400" dirty="0" err="1">
                <a:latin typeface="Comic Sans MS" panose="030F0702030302020204" pitchFamily="66" charset="0"/>
              </a:rPr>
              <a:t>sh</a:t>
            </a:r>
            <a:r>
              <a:rPr lang="en-GB" sz="2400" dirty="0">
                <a:latin typeface="Comic Sans MS" panose="030F0702030302020204" pitchFamily="66" charset="0"/>
              </a:rPr>
              <a:t>, </a:t>
            </a:r>
            <a:r>
              <a:rPr lang="en-GB" sz="2400" dirty="0" err="1">
                <a:latin typeface="Comic Sans MS" panose="030F0702030302020204" pitchFamily="66" charset="0"/>
              </a:rPr>
              <a:t>ck</a:t>
            </a:r>
            <a:r>
              <a:rPr lang="en-GB" sz="2400" dirty="0">
                <a:latin typeface="Comic Sans MS" panose="030F0702030302020204" pitchFamily="66" charset="0"/>
              </a:rPr>
              <a:t>, </a:t>
            </a:r>
            <a:r>
              <a:rPr lang="en-GB" sz="2400" dirty="0" err="1">
                <a:latin typeface="Comic Sans MS" panose="030F0702030302020204" pitchFamily="66" charset="0"/>
              </a:rPr>
              <a:t>th</a:t>
            </a:r>
            <a:r>
              <a:rPr lang="en-GB" sz="2400" dirty="0">
                <a:latin typeface="Comic Sans MS" panose="030F0702030302020204" pitchFamily="66" charset="0"/>
              </a:rPr>
              <a:t> and </a:t>
            </a:r>
            <a:r>
              <a:rPr lang="en-GB" sz="2400" dirty="0" err="1">
                <a:latin typeface="Comic Sans MS" panose="030F0702030302020204" pitchFamily="66" charset="0"/>
              </a:rPr>
              <a:t>ll</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A </a:t>
            </a:r>
            <a:r>
              <a:rPr lang="en-GB" sz="2400" b="1" dirty="0">
                <a:latin typeface="Comic Sans MS" panose="030F0702030302020204" pitchFamily="66" charset="0"/>
              </a:rPr>
              <a:t>vowel digraph </a:t>
            </a:r>
            <a:r>
              <a:rPr lang="en-GB" sz="2400" dirty="0">
                <a:latin typeface="Comic Sans MS" panose="030F0702030302020204" pitchFamily="66" charset="0"/>
              </a:rPr>
              <a:t>contains at least one vowel (e.g. </a:t>
            </a:r>
            <a:r>
              <a:rPr lang="en-GB" sz="2400" dirty="0" err="1">
                <a:latin typeface="Comic Sans MS" panose="030F0702030302020204" pitchFamily="66" charset="0"/>
              </a:rPr>
              <a:t>ai</a:t>
            </a:r>
            <a:r>
              <a:rPr lang="en-GB" sz="2400" dirty="0">
                <a:latin typeface="Comic Sans MS" panose="030F0702030302020204" pitchFamily="66" charset="0"/>
              </a:rPr>
              <a:t>, </a:t>
            </a:r>
            <a:r>
              <a:rPr lang="en-GB" sz="2400" dirty="0" err="1">
                <a:latin typeface="Comic Sans MS" panose="030F0702030302020204" pitchFamily="66" charset="0"/>
              </a:rPr>
              <a:t>ee</a:t>
            </a:r>
            <a:r>
              <a:rPr lang="en-GB" sz="2400" dirty="0">
                <a:latin typeface="Comic Sans MS" panose="030F0702030302020204" pitchFamily="66" charset="0"/>
              </a:rPr>
              <a:t>, </a:t>
            </a:r>
            <a:r>
              <a:rPr lang="en-GB" sz="2400" dirty="0" err="1">
                <a:latin typeface="Comic Sans MS" panose="030F0702030302020204" pitchFamily="66" charset="0"/>
              </a:rPr>
              <a:t>ar</a:t>
            </a:r>
            <a:r>
              <a:rPr lang="en-GB" sz="2400" dirty="0">
                <a:latin typeface="Comic Sans MS" panose="030F0702030302020204" pitchFamily="66" charset="0"/>
              </a:rPr>
              <a:t> and </a:t>
            </a:r>
            <a:r>
              <a:rPr lang="en-GB" sz="2400" dirty="0" err="1">
                <a:latin typeface="Comic Sans MS" panose="030F0702030302020204" pitchFamily="66" charset="0"/>
              </a:rPr>
              <a:t>oy</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b="1" dirty="0" err="1">
                <a:solidFill>
                  <a:schemeClr val="bg2">
                    <a:lumMod val="75000"/>
                  </a:schemeClr>
                </a:solidFill>
                <a:latin typeface="Comic Sans MS" panose="030F0702030302020204" pitchFamily="66" charset="0"/>
              </a:rPr>
              <a:t>Trigraphs</a:t>
            </a:r>
            <a:r>
              <a:rPr lang="en-GB" sz="2400" dirty="0">
                <a:latin typeface="Comic Sans MS" panose="030F0702030302020204" pitchFamily="66" charset="0"/>
              </a:rPr>
              <a:t> have three letters (e.g. </a:t>
            </a:r>
            <a:r>
              <a:rPr lang="en-GB" sz="2400" dirty="0" err="1">
                <a:latin typeface="Comic Sans MS" panose="030F0702030302020204" pitchFamily="66" charset="0"/>
              </a:rPr>
              <a:t>igh</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A </a:t>
            </a:r>
            <a:r>
              <a:rPr lang="en-GB" sz="2400" b="1" dirty="0">
                <a:latin typeface="Comic Sans MS" panose="030F0702030302020204" pitchFamily="66" charset="0"/>
              </a:rPr>
              <a:t>split digraph </a:t>
            </a:r>
            <a:r>
              <a:rPr lang="en-GB" sz="2400" dirty="0">
                <a:latin typeface="Comic Sans MS" panose="030F0702030302020204" pitchFamily="66" charset="0"/>
              </a:rPr>
              <a:t>(e.g. sl</a:t>
            </a:r>
            <a:r>
              <a:rPr lang="en-GB" sz="2400" dirty="0">
                <a:solidFill>
                  <a:srgbClr val="FF0000"/>
                </a:solidFill>
                <a:latin typeface="Comic Sans MS" panose="030F0702030302020204" pitchFamily="66" charset="0"/>
              </a:rPr>
              <a:t>i</a:t>
            </a:r>
            <a:r>
              <a:rPr lang="en-GB" sz="2400" dirty="0">
                <a:latin typeface="Comic Sans MS" panose="030F0702030302020204" pitchFamily="66" charset="0"/>
              </a:rPr>
              <a:t>d</a:t>
            </a:r>
            <a:r>
              <a:rPr lang="en-GB" sz="2400" dirty="0">
                <a:solidFill>
                  <a:srgbClr val="FF0000"/>
                </a:solidFill>
                <a:latin typeface="Comic Sans MS" panose="030F0702030302020204" pitchFamily="66" charset="0"/>
              </a:rPr>
              <a:t>e</a:t>
            </a:r>
            <a:r>
              <a:rPr lang="en-GB" sz="2400" dirty="0">
                <a:latin typeface="Comic Sans MS" panose="030F0702030302020204" pitchFamily="66" charset="0"/>
              </a:rPr>
              <a:t> and l</a:t>
            </a:r>
            <a:r>
              <a:rPr lang="en-GB" sz="2400" dirty="0">
                <a:solidFill>
                  <a:srgbClr val="FF0000"/>
                </a:solidFill>
                <a:latin typeface="Comic Sans MS" panose="030F0702030302020204" pitchFamily="66" charset="0"/>
              </a:rPr>
              <a:t>i</a:t>
            </a:r>
            <a:r>
              <a:rPr lang="en-GB" sz="2400" dirty="0">
                <a:latin typeface="Comic Sans MS" panose="030F0702030302020204" pitchFamily="66" charset="0"/>
              </a:rPr>
              <a:t>k</a:t>
            </a:r>
            <a:r>
              <a:rPr lang="en-GB" sz="2400" dirty="0">
                <a:solidFill>
                  <a:srgbClr val="FF0000"/>
                </a:solidFill>
                <a:latin typeface="Comic Sans MS" panose="030F0702030302020204" pitchFamily="66" charset="0"/>
              </a:rPr>
              <a:t>e</a:t>
            </a:r>
            <a:r>
              <a:rPr lang="en-GB" sz="2400" dirty="0">
                <a:latin typeface="Comic Sans MS" panose="030F0702030302020204" pitchFamily="66" charset="0"/>
              </a:rPr>
              <a:t>). </a:t>
            </a:r>
          </a:p>
          <a:p>
            <a:endParaRPr lang="en-GB" dirty="0"/>
          </a:p>
        </p:txBody>
      </p:sp>
      <p:sp>
        <p:nvSpPr>
          <p:cNvPr id="3" name="Title 2"/>
          <p:cNvSpPr>
            <a:spLocks noGrp="1"/>
          </p:cNvSpPr>
          <p:nvPr>
            <p:ph type="title"/>
          </p:nvPr>
        </p:nvSpPr>
        <p:spPr/>
        <p:txBody>
          <a:bodyPr/>
          <a:lstStyle/>
          <a:p>
            <a:r>
              <a:rPr lang="en-GB" dirty="0"/>
              <a:t>Terminology</a:t>
            </a:r>
          </a:p>
        </p:txBody>
      </p:sp>
    </p:spTree>
    <p:extLst>
      <p:ext uri="{BB962C8B-B14F-4D97-AF65-F5344CB8AC3E}">
        <p14:creationId xmlns:p14="http://schemas.microsoft.com/office/powerpoint/2010/main" val="3698679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A5141E-101F-030A-9D47-BD26003B1B5E}"/>
              </a:ext>
            </a:extLst>
          </p:cNvPr>
          <p:cNvSpPr>
            <a:spLocks noGrp="1"/>
          </p:cNvSpPr>
          <p:nvPr>
            <p:ph type="title"/>
          </p:nvPr>
        </p:nvSpPr>
        <p:spPr/>
        <p:txBody>
          <a:bodyPr>
            <a:normAutofit fontScale="90000"/>
          </a:bodyPr>
          <a:lstStyle/>
          <a:p>
            <a:pPr algn="ctr"/>
            <a:r>
              <a:rPr lang="en-US" dirty="0"/>
              <a:t>What does a phonics lesson look like?</a:t>
            </a:r>
            <a:endParaRPr lang="en-GB" dirty="0"/>
          </a:p>
        </p:txBody>
      </p:sp>
      <p:pic>
        <p:nvPicPr>
          <p:cNvPr id="13" name="2084848A6A56496E93AFD76A485698D9">
            <a:hlinkClick r:id="" action="ppaction://media"/>
            <a:extLst>
              <a:ext uri="{FF2B5EF4-FFF2-40B4-BE49-F238E27FC236}">
                <a16:creationId xmlns:a16="http://schemas.microsoft.com/office/drawing/2014/main" id="{56C1E845-A233-EAF7-6244-20DF835A4277}"/>
              </a:ext>
            </a:extLst>
          </p:cNvPr>
          <p:cNvPicPr>
            <a:picLocks noChangeAspect="1"/>
          </p:cNvPicPr>
          <p:nvPr>
            <a:videoFile r:link="rId1"/>
            <p:extLst>
              <p:ext uri="{DAA4B4D4-6D71-4841-9C94-3DE7FCFB9230}">
                <p14:media xmlns:p14="http://schemas.microsoft.com/office/powerpoint/2010/main" r:embed="rId2">
                  <p14:trim st="14053" end="17335"/>
                </p14:media>
              </p:ext>
            </p:extLst>
          </p:nvPr>
        </p:nvPicPr>
        <p:blipFill>
          <a:blip r:embed="rId4"/>
          <a:stretch>
            <a:fillRect/>
          </a:stretch>
        </p:blipFill>
        <p:spPr>
          <a:xfrm>
            <a:off x="-228367" y="1772816"/>
            <a:ext cx="2286000" cy="4064000"/>
          </a:xfrm>
          <a:prstGeom prst="rect">
            <a:avLst/>
          </a:prstGeom>
        </p:spPr>
      </p:pic>
      <p:sp>
        <p:nvSpPr>
          <p:cNvPr id="14" name="Oval 13">
            <a:extLst>
              <a:ext uri="{FF2B5EF4-FFF2-40B4-BE49-F238E27FC236}">
                <a16:creationId xmlns:a16="http://schemas.microsoft.com/office/drawing/2014/main" id="{64350B64-16A2-BC37-6153-724EE1F67BF4}"/>
              </a:ext>
            </a:extLst>
          </p:cNvPr>
          <p:cNvSpPr/>
          <p:nvPr/>
        </p:nvSpPr>
        <p:spPr>
          <a:xfrm>
            <a:off x="251520" y="5978624"/>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revisit</a:t>
            </a:r>
            <a:endParaRPr lang="en-GB" dirty="0"/>
          </a:p>
        </p:txBody>
      </p:sp>
      <p:sp>
        <p:nvSpPr>
          <p:cNvPr id="15" name="Oval 14">
            <a:extLst>
              <a:ext uri="{FF2B5EF4-FFF2-40B4-BE49-F238E27FC236}">
                <a16:creationId xmlns:a16="http://schemas.microsoft.com/office/drawing/2014/main" id="{BA4BF122-EBA9-A49B-DA03-BEE14E359A21}"/>
              </a:ext>
            </a:extLst>
          </p:cNvPr>
          <p:cNvSpPr/>
          <p:nvPr/>
        </p:nvSpPr>
        <p:spPr>
          <a:xfrm>
            <a:off x="2551503"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reveal our new sound</a:t>
            </a:r>
            <a:endParaRPr lang="en-GB" sz="1600" dirty="0"/>
          </a:p>
        </p:txBody>
      </p:sp>
      <p:sp>
        <p:nvSpPr>
          <p:cNvPr id="16" name="Oval 15">
            <a:extLst>
              <a:ext uri="{FF2B5EF4-FFF2-40B4-BE49-F238E27FC236}">
                <a16:creationId xmlns:a16="http://schemas.microsoft.com/office/drawing/2014/main" id="{C8ACC0D7-BE97-9DFB-9CFE-E0AB43775D05}"/>
              </a:ext>
            </a:extLst>
          </p:cNvPr>
          <p:cNvSpPr/>
          <p:nvPr/>
        </p:nvSpPr>
        <p:spPr>
          <a:xfrm>
            <a:off x="4903551"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engaging</a:t>
            </a:r>
          </a:p>
          <a:p>
            <a:pPr algn="ctr"/>
            <a:r>
              <a:rPr lang="en-US" sz="1400" dirty="0"/>
              <a:t>activities</a:t>
            </a:r>
            <a:endParaRPr lang="en-GB" sz="1400" dirty="0"/>
          </a:p>
        </p:txBody>
      </p:sp>
      <p:sp>
        <p:nvSpPr>
          <p:cNvPr id="17" name="Oval 16">
            <a:extLst>
              <a:ext uri="{FF2B5EF4-FFF2-40B4-BE49-F238E27FC236}">
                <a16:creationId xmlns:a16="http://schemas.microsoft.com/office/drawing/2014/main" id="{923F828E-269B-C2EC-61B6-6CB5F389C4E6}"/>
              </a:ext>
            </a:extLst>
          </p:cNvPr>
          <p:cNvSpPr/>
          <p:nvPr/>
        </p:nvSpPr>
        <p:spPr>
          <a:xfrm>
            <a:off x="7261346"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develop a love of reading</a:t>
            </a:r>
            <a:endParaRPr lang="en-GB" sz="1400" dirty="0"/>
          </a:p>
        </p:txBody>
      </p:sp>
    </p:spTree>
    <p:extLst>
      <p:ext uri="{BB962C8B-B14F-4D97-AF65-F5344CB8AC3E}">
        <p14:creationId xmlns:p14="http://schemas.microsoft.com/office/powerpoint/2010/main" val="190909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54"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2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4B6BD-A38C-A497-AB44-4D646CE12F5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BAAFEF9-9DE6-C905-C429-6E3278DB6D78}"/>
              </a:ext>
            </a:extLst>
          </p:cNvPr>
          <p:cNvSpPr>
            <a:spLocks noGrp="1"/>
          </p:cNvSpPr>
          <p:nvPr>
            <p:ph type="title"/>
          </p:nvPr>
        </p:nvSpPr>
        <p:spPr/>
        <p:txBody>
          <a:bodyPr>
            <a:normAutofit fontScale="90000"/>
          </a:bodyPr>
          <a:lstStyle/>
          <a:p>
            <a:pPr algn="ctr"/>
            <a:r>
              <a:rPr lang="en-US" dirty="0"/>
              <a:t>What does a phonics lesson look like?</a:t>
            </a:r>
            <a:endParaRPr lang="en-GB" dirty="0"/>
          </a:p>
        </p:txBody>
      </p:sp>
      <p:pic>
        <p:nvPicPr>
          <p:cNvPr id="8" name="4B99DA4C604F46D397F1D29DBEC25B8A">
            <a:hlinkClick r:id="" action="ppaction://media"/>
            <a:extLst>
              <a:ext uri="{FF2B5EF4-FFF2-40B4-BE49-F238E27FC236}">
                <a16:creationId xmlns:a16="http://schemas.microsoft.com/office/drawing/2014/main" id="{F5911512-A299-252A-8778-5EFD3F422F7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755" y="1772816"/>
            <a:ext cx="2286000" cy="4064000"/>
          </a:xfrm>
          <a:prstGeom prst="rect">
            <a:avLst/>
          </a:prstGeom>
        </p:spPr>
      </p:pic>
      <p:sp>
        <p:nvSpPr>
          <p:cNvPr id="14" name="Oval 13">
            <a:extLst>
              <a:ext uri="{FF2B5EF4-FFF2-40B4-BE49-F238E27FC236}">
                <a16:creationId xmlns:a16="http://schemas.microsoft.com/office/drawing/2014/main" id="{10B1EC5C-9A43-A4ED-5223-F0147D21B86D}"/>
              </a:ext>
            </a:extLst>
          </p:cNvPr>
          <p:cNvSpPr/>
          <p:nvPr/>
        </p:nvSpPr>
        <p:spPr>
          <a:xfrm>
            <a:off x="251520" y="5978624"/>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revisit</a:t>
            </a:r>
            <a:endParaRPr lang="en-GB" dirty="0"/>
          </a:p>
        </p:txBody>
      </p:sp>
      <p:sp>
        <p:nvSpPr>
          <p:cNvPr id="15" name="Oval 14">
            <a:extLst>
              <a:ext uri="{FF2B5EF4-FFF2-40B4-BE49-F238E27FC236}">
                <a16:creationId xmlns:a16="http://schemas.microsoft.com/office/drawing/2014/main" id="{D14D1009-952A-238A-5D6D-38C49501ED1E}"/>
              </a:ext>
            </a:extLst>
          </p:cNvPr>
          <p:cNvSpPr/>
          <p:nvPr/>
        </p:nvSpPr>
        <p:spPr>
          <a:xfrm>
            <a:off x="2551503"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reveal our new sound</a:t>
            </a:r>
            <a:endParaRPr lang="en-GB" sz="1600" dirty="0"/>
          </a:p>
        </p:txBody>
      </p:sp>
      <p:sp>
        <p:nvSpPr>
          <p:cNvPr id="16" name="Oval 15">
            <a:extLst>
              <a:ext uri="{FF2B5EF4-FFF2-40B4-BE49-F238E27FC236}">
                <a16:creationId xmlns:a16="http://schemas.microsoft.com/office/drawing/2014/main" id="{CF611C3C-F6FD-0A96-919A-8850D2A3BE34}"/>
              </a:ext>
            </a:extLst>
          </p:cNvPr>
          <p:cNvSpPr/>
          <p:nvPr/>
        </p:nvSpPr>
        <p:spPr>
          <a:xfrm>
            <a:off x="4903551"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engaging</a:t>
            </a:r>
          </a:p>
          <a:p>
            <a:pPr algn="ctr"/>
            <a:r>
              <a:rPr lang="en-US" sz="1400" dirty="0"/>
              <a:t>activities</a:t>
            </a:r>
            <a:endParaRPr lang="en-GB" sz="1400" dirty="0"/>
          </a:p>
        </p:txBody>
      </p:sp>
      <p:sp>
        <p:nvSpPr>
          <p:cNvPr id="17" name="Oval 16">
            <a:extLst>
              <a:ext uri="{FF2B5EF4-FFF2-40B4-BE49-F238E27FC236}">
                <a16:creationId xmlns:a16="http://schemas.microsoft.com/office/drawing/2014/main" id="{EB62679B-F965-8A27-8E03-C9B1F6C069FC}"/>
              </a:ext>
            </a:extLst>
          </p:cNvPr>
          <p:cNvSpPr/>
          <p:nvPr/>
        </p:nvSpPr>
        <p:spPr>
          <a:xfrm>
            <a:off x="7261346"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develop a love of reading</a:t>
            </a:r>
            <a:endParaRPr lang="en-GB" sz="1400" dirty="0"/>
          </a:p>
        </p:txBody>
      </p:sp>
    </p:spTree>
    <p:extLst>
      <p:ext uri="{BB962C8B-B14F-4D97-AF65-F5344CB8AC3E}">
        <p14:creationId xmlns:p14="http://schemas.microsoft.com/office/powerpoint/2010/main" val="168040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4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F68EF-FE1F-C1D7-1239-95A7C15D6D6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6244F7F-9E1F-849D-5A6E-595F13BE12AA}"/>
              </a:ext>
            </a:extLst>
          </p:cNvPr>
          <p:cNvSpPr>
            <a:spLocks noGrp="1"/>
          </p:cNvSpPr>
          <p:nvPr>
            <p:ph type="title"/>
          </p:nvPr>
        </p:nvSpPr>
        <p:spPr/>
        <p:txBody>
          <a:bodyPr>
            <a:normAutofit fontScale="90000"/>
          </a:bodyPr>
          <a:lstStyle/>
          <a:p>
            <a:pPr algn="ctr"/>
            <a:r>
              <a:rPr lang="en-US" dirty="0"/>
              <a:t>What does a phonics lesson look like?</a:t>
            </a:r>
            <a:endParaRPr lang="en-GB" dirty="0"/>
          </a:p>
        </p:txBody>
      </p:sp>
      <p:pic>
        <p:nvPicPr>
          <p:cNvPr id="12" name="00C294B39B4D4F209CB384BE2E244B23">
            <a:hlinkClick r:id="" action="ppaction://media"/>
            <a:extLst>
              <a:ext uri="{FF2B5EF4-FFF2-40B4-BE49-F238E27FC236}">
                <a16:creationId xmlns:a16="http://schemas.microsoft.com/office/drawing/2014/main" id="{F44609F9-E380-31FE-0BD8-E6EA77A3D5A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85803" y="1772816"/>
            <a:ext cx="2286000" cy="4064000"/>
          </a:xfrm>
          <a:prstGeom prst="rect">
            <a:avLst/>
          </a:prstGeom>
        </p:spPr>
      </p:pic>
      <p:sp>
        <p:nvSpPr>
          <p:cNvPr id="14" name="Oval 13">
            <a:extLst>
              <a:ext uri="{FF2B5EF4-FFF2-40B4-BE49-F238E27FC236}">
                <a16:creationId xmlns:a16="http://schemas.microsoft.com/office/drawing/2014/main" id="{E568E0DD-0F8C-1570-5BF7-2E72E918A831}"/>
              </a:ext>
            </a:extLst>
          </p:cNvPr>
          <p:cNvSpPr/>
          <p:nvPr/>
        </p:nvSpPr>
        <p:spPr>
          <a:xfrm>
            <a:off x="251520" y="5978624"/>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revisit</a:t>
            </a:r>
            <a:endParaRPr lang="en-GB" dirty="0"/>
          </a:p>
        </p:txBody>
      </p:sp>
      <p:sp>
        <p:nvSpPr>
          <p:cNvPr id="15" name="Oval 14">
            <a:extLst>
              <a:ext uri="{FF2B5EF4-FFF2-40B4-BE49-F238E27FC236}">
                <a16:creationId xmlns:a16="http://schemas.microsoft.com/office/drawing/2014/main" id="{AC39632E-3BA0-E0BC-56FE-07C634BAE4BB}"/>
              </a:ext>
            </a:extLst>
          </p:cNvPr>
          <p:cNvSpPr/>
          <p:nvPr/>
        </p:nvSpPr>
        <p:spPr>
          <a:xfrm>
            <a:off x="2551503"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reveal our new sound</a:t>
            </a:r>
            <a:endParaRPr lang="en-GB" sz="1600" dirty="0"/>
          </a:p>
        </p:txBody>
      </p:sp>
      <p:sp>
        <p:nvSpPr>
          <p:cNvPr id="16" name="Oval 15">
            <a:extLst>
              <a:ext uri="{FF2B5EF4-FFF2-40B4-BE49-F238E27FC236}">
                <a16:creationId xmlns:a16="http://schemas.microsoft.com/office/drawing/2014/main" id="{3490C02A-5F84-7573-8DBF-100A465AFEA5}"/>
              </a:ext>
            </a:extLst>
          </p:cNvPr>
          <p:cNvSpPr/>
          <p:nvPr/>
        </p:nvSpPr>
        <p:spPr>
          <a:xfrm>
            <a:off x="4903551"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engaging</a:t>
            </a:r>
          </a:p>
          <a:p>
            <a:pPr algn="ctr"/>
            <a:r>
              <a:rPr lang="en-US" sz="1400" dirty="0"/>
              <a:t>activities</a:t>
            </a:r>
            <a:endParaRPr lang="en-GB" sz="1400" dirty="0"/>
          </a:p>
        </p:txBody>
      </p:sp>
      <p:sp>
        <p:nvSpPr>
          <p:cNvPr id="17" name="Oval 16">
            <a:extLst>
              <a:ext uri="{FF2B5EF4-FFF2-40B4-BE49-F238E27FC236}">
                <a16:creationId xmlns:a16="http://schemas.microsoft.com/office/drawing/2014/main" id="{06C8EDCF-82BC-73D5-BF55-D93F0041F523}"/>
              </a:ext>
            </a:extLst>
          </p:cNvPr>
          <p:cNvSpPr/>
          <p:nvPr/>
        </p:nvSpPr>
        <p:spPr>
          <a:xfrm>
            <a:off x="7261346"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develop a love of reading</a:t>
            </a:r>
            <a:endParaRPr lang="en-GB" sz="1400" dirty="0"/>
          </a:p>
        </p:txBody>
      </p:sp>
    </p:spTree>
    <p:extLst>
      <p:ext uri="{BB962C8B-B14F-4D97-AF65-F5344CB8AC3E}">
        <p14:creationId xmlns:p14="http://schemas.microsoft.com/office/powerpoint/2010/main" val="99124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1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2900E-C7F7-53BE-BB38-8E4FFCE930F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B3AB165-011F-B863-45AF-1960BE8B3776}"/>
              </a:ext>
            </a:extLst>
          </p:cNvPr>
          <p:cNvSpPr>
            <a:spLocks noGrp="1"/>
          </p:cNvSpPr>
          <p:nvPr>
            <p:ph type="title"/>
          </p:nvPr>
        </p:nvSpPr>
        <p:spPr/>
        <p:txBody>
          <a:bodyPr>
            <a:normAutofit fontScale="90000"/>
          </a:bodyPr>
          <a:lstStyle/>
          <a:p>
            <a:pPr algn="ctr"/>
            <a:r>
              <a:rPr lang="en-US" dirty="0"/>
              <a:t>What does a phonics lesson look like?</a:t>
            </a:r>
            <a:endParaRPr lang="en-GB" dirty="0"/>
          </a:p>
        </p:txBody>
      </p:sp>
      <p:pic>
        <p:nvPicPr>
          <p:cNvPr id="10" name="3B107EC2EF5A4E47BC411575724277E2">
            <a:hlinkClick r:id="" action="ppaction://media"/>
            <a:extLst>
              <a:ext uri="{FF2B5EF4-FFF2-40B4-BE49-F238E27FC236}">
                <a16:creationId xmlns:a16="http://schemas.microsoft.com/office/drawing/2014/main" id="{6E747830-8726-0FA0-70E5-DEBFADDF69E8}"/>
              </a:ext>
            </a:extLst>
          </p:cNvPr>
          <p:cNvPicPr>
            <a:picLocks noChangeAspect="1"/>
          </p:cNvPicPr>
          <p:nvPr>
            <a:videoFile r:link="rId1"/>
            <p:extLst>
              <p:ext uri="{DAA4B4D4-6D71-4841-9C94-3DE7FCFB9230}">
                <p14:media xmlns:p14="http://schemas.microsoft.com/office/powerpoint/2010/main" r:embed="rId2">
                  <p14:trim end="7427"/>
                </p14:media>
              </p:ext>
            </p:extLst>
          </p:nvPr>
        </p:nvPicPr>
        <p:blipFill>
          <a:blip r:embed="rId4"/>
          <a:stretch>
            <a:fillRect/>
          </a:stretch>
        </p:blipFill>
        <p:spPr>
          <a:xfrm>
            <a:off x="6837851" y="1772816"/>
            <a:ext cx="2286000" cy="4064000"/>
          </a:xfrm>
          <a:prstGeom prst="rect">
            <a:avLst/>
          </a:prstGeom>
        </p:spPr>
      </p:pic>
      <p:sp>
        <p:nvSpPr>
          <p:cNvPr id="14" name="Oval 13">
            <a:extLst>
              <a:ext uri="{FF2B5EF4-FFF2-40B4-BE49-F238E27FC236}">
                <a16:creationId xmlns:a16="http://schemas.microsoft.com/office/drawing/2014/main" id="{917BF98E-3D70-7EB8-CD80-8DE02A1FC9FC}"/>
              </a:ext>
            </a:extLst>
          </p:cNvPr>
          <p:cNvSpPr/>
          <p:nvPr/>
        </p:nvSpPr>
        <p:spPr>
          <a:xfrm>
            <a:off x="251520" y="5978624"/>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revisit</a:t>
            </a:r>
            <a:endParaRPr lang="en-GB" dirty="0"/>
          </a:p>
        </p:txBody>
      </p:sp>
      <p:sp>
        <p:nvSpPr>
          <p:cNvPr id="15" name="Oval 14">
            <a:extLst>
              <a:ext uri="{FF2B5EF4-FFF2-40B4-BE49-F238E27FC236}">
                <a16:creationId xmlns:a16="http://schemas.microsoft.com/office/drawing/2014/main" id="{649E0E5E-0CC7-80E5-7C7F-70ECFB2D9C37}"/>
              </a:ext>
            </a:extLst>
          </p:cNvPr>
          <p:cNvSpPr/>
          <p:nvPr/>
        </p:nvSpPr>
        <p:spPr>
          <a:xfrm>
            <a:off x="2551503"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reveal our new sound</a:t>
            </a:r>
            <a:endParaRPr lang="en-GB" sz="1600" dirty="0"/>
          </a:p>
        </p:txBody>
      </p:sp>
      <p:sp>
        <p:nvSpPr>
          <p:cNvPr id="16" name="Oval 15">
            <a:extLst>
              <a:ext uri="{FF2B5EF4-FFF2-40B4-BE49-F238E27FC236}">
                <a16:creationId xmlns:a16="http://schemas.microsoft.com/office/drawing/2014/main" id="{32B26E91-5AC0-647D-28B0-5D53C0674E79}"/>
              </a:ext>
            </a:extLst>
          </p:cNvPr>
          <p:cNvSpPr/>
          <p:nvPr/>
        </p:nvSpPr>
        <p:spPr>
          <a:xfrm>
            <a:off x="4903551"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engaging</a:t>
            </a:r>
          </a:p>
          <a:p>
            <a:pPr algn="ctr"/>
            <a:r>
              <a:rPr lang="en-US" sz="1400" dirty="0"/>
              <a:t>activities</a:t>
            </a:r>
            <a:endParaRPr lang="en-GB" sz="1400" dirty="0"/>
          </a:p>
        </p:txBody>
      </p:sp>
      <p:sp>
        <p:nvSpPr>
          <p:cNvPr id="17" name="Oval 16">
            <a:extLst>
              <a:ext uri="{FF2B5EF4-FFF2-40B4-BE49-F238E27FC236}">
                <a16:creationId xmlns:a16="http://schemas.microsoft.com/office/drawing/2014/main" id="{9ED209A0-43A3-920F-B95B-D0CF8D1AFE02}"/>
              </a:ext>
            </a:extLst>
          </p:cNvPr>
          <p:cNvSpPr/>
          <p:nvPr/>
        </p:nvSpPr>
        <p:spPr>
          <a:xfrm>
            <a:off x="7261346" y="5937498"/>
            <a:ext cx="1450504" cy="8640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develop a love of reading</a:t>
            </a:r>
            <a:endParaRPr lang="en-GB" sz="1400" dirty="0"/>
          </a:p>
        </p:txBody>
      </p:sp>
    </p:spTree>
    <p:extLst>
      <p:ext uri="{BB962C8B-B14F-4D97-AF65-F5344CB8AC3E}">
        <p14:creationId xmlns:p14="http://schemas.microsoft.com/office/powerpoint/2010/main" val="406478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2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5122912" cy="4525963"/>
          </a:xfrm>
        </p:spPr>
        <p:txBody>
          <a:bodyPr>
            <a:normAutofit fontScale="92500" lnSpcReduction="20000"/>
          </a:bodyPr>
          <a:lstStyle/>
          <a:p>
            <a:r>
              <a:rPr lang="en-GB" sz="2800" dirty="0">
                <a:latin typeface="Comic Sans MS" panose="030F0702030302020204" pitchFamily="66" charset="0"/>
              </a:rPr>
              <a:t>Your child has been learning to:</a:t>
            </a:r>
          </a:p>
          <a:p>
            <a:pPr lvl="1"/>
            <a:r>
              <a:rPr lang="en-GB" sz="2800" dirty="0">
                <a:latin typeface="Comic Sans MS" panose="030F0702030302020204" pitchFamily="66" charset="0"/>
              </a:rPr>
              <a:t>Have fun with sounds</a:t>
            </a:r>
          </a:p>
          <a:p>
            <a:pPr lvl="1"/>
            <a:r>
              <a:rPr lang="en-GB" sz="2800" dirty="0">
                <a:latin typeface="Comic Sans MS" panose="030F0702030302020204" pitchFamily="66" charset="0"/>
              </a:rPr>
              <a:t>Listen carefully</a:t>
            </a:r>
          </a:p>
          <a:p>
            <a:pPr lvl="1"/>
            <a:r>
              <a:rPr lang="en-GB" sz="2800" dirty="0">
                <a:latin typeface="Comic Sans MS" panose="030F0702030302020204" pitchFamily="66" charset="0"/>
              </a:rPr>
              <a:t>Develop their vocabulary</a:t>
            </a:r>
          </a:p>
          <a:p>
            <a:pPr lvl="1"/>
            <a:r>
              <a:rPr lang="en-GB" sz="2800" dirty="0">
                <a:latin typeface="Comic Sans MS" panose="030F0702030302020204" pitchFamily="66" charset="0"/>
              </a:rPr>
              <a:t>Speak confidently to you, other adults and children</a:t>
            </a:r>
          </a:p>
          <a:p>
            <a:pPr lvl="1"/>
            <a:r>
              <a:rPr lang="en-GB" sz="2800" dirty="0">
                <a:latin typeface="Comic Sans MS" panose="030F0702030302020204" pitchFamily="66" charset="0"/>
              </a:rPr>
              <a:t>Tune into sounds</a:t>
            </a:r>
          </a:p>
          <a:p>
            <a:pPr lvl="1"/>
            <a:r>
              <a:rPr lang="en-GB" sz="2800" dirty="0">
                <a:latin typeface="Comic Sans MS" panose="030F0702030302020204" pitchFamily="66" charset="0"/>
              </a:rPr>
              <a:t>Listen and remember sounds</a:t>
            </a:r>
          </a:p>
          <a:p>
            <a:pPr lvl="1"/>
            <a:r>
              <a:rPr lang="en-GB" sz="2800" dirty="0">
                <a:latin typeface="Comic Sans MS" panose="030F0702030302020204" pitchFamily="66" charset="0"/>
              </a:rPr>
              <a:t>Understand that spoken words are made up of different sounds. </a:t>
            </a:r>
          </a:p>
          <a:p>
            <a:endParaRPr lang="en-GB" dirty="0"/>
          </a:p>
        </p:txBody>
      </p:sp>
      <p:sp>
        <p:nvSpPr>
          <p:cNvPr id="3" name="Title 2"/>
          <p:cNvSpPr>
            <a:spLocks noGrp="1"/>
          </p:cNvSpPr>
          <p:nvPr>
            <p:ph type="title"/>
          </p:nvPr>
        </p:nvSpPr>
        <p:spPr/>
        <p:txBody>
          <a:bodyPr/>
          <a:lstStyle/>
          <a:p>
            <a:r>
              <a:rPr lang="en-GB" dirty="0"/>
              <a:t>Phonics- phase 1</a:t>
            </a:r>
          </a:p>
        </p:txBody>
      </p:sp>
      <p:sp>
        <p:nvSpPr>
          <p:cNvPr id="4" name="5-Point Star 3"/>
          <p:cNvSpPr/>
          <p:nvPr/>
        </p:nvSpPr>
        <p:spPr>
          <a:xfrm>
            <a:off x="5868144" y="-459432"/>
            <a:ext cx="3456384" cy="305688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Listening and spoken language skills continue alongside all other phases of learning to read.</a:t>
            </a:r>
          </a:p>
        </p:txBody>
      </p:sp>
      <p:pic>
        <p:nvPicPr>
          <p:cNvPr id="1026" name="Picture 2">
            <a:extLst>
              <a:ext uri="{FF2B5EF4-FFF2-40B4-BE49-F238E27FC236}">
                <a16:creationId xmlns:a16="http://schemas.microsoft.com/office/drawing/2014/main" id="{A71AE861-D21A-CB7B-57C7-708A57C17B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49673">
            <a:off x="7461836" y="2443877"/>
            <a:ext cx="1707654" cy="22768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8B395F4-EF1B-95FF-8125-44F51F365F0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10387" y="2581817"/>
            <a:ext cx="1707654" cy="22768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a:extLst>
              <a:ext uri="{FF2B5EF4-FFF2-40B4-BE49-F238E27FC236}">
                <a16:creationId xmlns:a16="http://schemas.microsoft.com/office/drawing/2014/main" id="{3666EFD9-50DC-25EC-89CD-E510ACAEBE5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3686" y="4567172"/>
            <a:ext cx="2834047" cy="2125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204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754760" cy="4525963"/>
          </a:xfrm>
        </p:spPr>
        <p:txBody>
          <a:bodyPr/>
          <a:lstStyle/>
          <a:p>
            <a:r>
              <a:rPr lang="en-GB" b="1" dirty="0"/>
              <a:t>Phase 2</a:t>
            </a:r>
          </a:p>
          <a:p>
            <a:r>
              <a:rPr lang="en-GB" b="1" dirty="0"/>
              <a:t>Set 1:</a:t>
            </a:r>
            <a:r>
              <a:rPr lang="en-GB" dirty="0"/>
              <a:t> s, a, t, p</a:t>
            </a:r>
            <a:br>
              <a:rPr lang="en-GB" dirty="0"/>
            </a:br>
            <a:r>
              <a:rPr lang="en-GB" b="1" dirty="0"/>
              <a:t>Set 2:</a:t>
            </a:r>
            <a:r>
              <a:rPr lang="en-GB" dirty="0"/>
              <a:t> </a:t>
            </a:r>
            <a:r>
              <a:rPr lang="en-GB" dirty="0" err="1"/>
              <a:t>i</a:t>
            </a:r>
            <a:r>
              <a:rPr lang="en-GB" dirty="0"/>
              <a:t>, n, m, d</a:t>
            </a:r>
            <a:br>
              <a:rPr lang="en-GB" dirty="0"/>
            </a:br>
            <a:r>
              <a:rPr lang="en-GB" b="1" dirty="0"/>
              <a:t>Set 3:</a:t>
            </a:r>
            <a:r>
              <a:rPr lang="en-GB" dirty="0"/>
              <a:t> g, o, c, k</a:t>
            </a:r>
            <a:br>
              <a:rPr lang="en-GB" dirty="0"/>
            </a:br>
            <a:r>
              <a:rPr lang="en-GB" b="1" dirty="0"/>
              <a:t>Set 4:</a:t>
            </a:r>
            <a:r>
              <a:rPr lang="en-GB" dirty="0"/>
              <a:t> </a:t>
            </a:r>
            <a:r>
              <a:rPr lang="en-GB" dirty="0" err="1"/>
              <a:t>ck</a:t>
            </a:r>
            <a:r>
              <a:rPr lang="en-GB" dirty="0"/>
              <a:t>, e, u, r</a:t>
            </a:r>
            <a:br>
              <a:rPr lang="en-GB" dirty="0"/>
            </a:br>
            <a:r>
              <a:rPr lang="en-GB" b="1" dirty="0"/>
              <a:t>Set 5:</a:t>
            </a:r>
            <a:r>
              <a:rPr lang="en-GB" dirty="0"/>
              <a:t> h, b, f, </a:t>
            </a:r>
            <a:r>
              <a:rPr lang="en-GB" dirty="0" err="1"/>
              <a:t>ff</a:t>
            </a:r>
            <a:r>
              <a:rPr lang="en-GB" dirty="0"/>
              <a:t>, l, </a:t>
            </a:r>
            <a:r>
              <a:rPr lang="en-GB" dirty="0" err="1"/>
              <a:t>ll</a:t>
            </a:r>
            <a:r>
              <a:rPr lang="en-GB" dirty="0"/>
              <a:t>, </a:t>
            </a:r>
            <a:r>
              <a:rPr lang="en-GB" dirty="0" err="1"/>
              <a:t>ss</a:t>
            </a:r>
            <a:endParaRPr lang="en-GB" dirty="0"/>
          </a:p>
        </p:txBody>
      </p:sp>
      <p:sp>
        <p:nvSpPr>
          <p:cNvPr id="3" name="Title 2"/>
          <p:cNvSpPr>
            <a:spLocks noGrp="1"/>
          </p:cNvSpPr>
          <p:nvPr>
            <p:ph type="title"/>
          </p:nvPr>
        </p:nvSpPr>
        <p:spPr/>
        <p:txBody>
          <a:bodyPr/>
          <a:lstStyle/>
          <a:p>
            <a:r>
              <a:rPr lang="en-GB" dirty="0"/>
              <a:t>Phonics- phase 2 and 3</a:t>
            </a:r>
          </a:p>
        </p:txBody>
      </p:sp>
      <p:sp>
        <p:nvSpPr>
          <p:cNvPr id="4" name="Content Placeholder 1"/>
          <p:cNvSpPr txBox="1">
            <a:spLocks/>
          </p:cNvSpPr>
          <p:nvPr/>
        </p:nvSpPr>
        <p:spPr>
          <a:xfrm>
            <a:off x="4355976" y="1484784"/>
            <a:ext cx="4392488"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r>
              <a:rPr lang="en-GB" b="1" dirty="0"/>
              <a:t>Phase 3</a:t>
            </a:r>
          </a:p>
          <a:p>
            <a:r>
              <a:rPr lang="en-GB" b="1" dirty="0"/>
              <a:t>Set 6:</a:t>
            </a:r>
            <a:r>
              <a:rPr lang="en-GB" dirty="0"/>
              <a:t> j, v, w, x</a:t>
            </a:r>
          </a:p>
          <a:p>
            <a:r>
              <a:rPr lang="en-GB" b="1" dirty="0"/>
              <a:t>Set 7:</a:t>
            </a:r>
            <a:r>
              <a:rPr lang="en-GB" dirty="0"/>
              <a:t> y, z, </a:t>
            </a:r>
            <a:r>
              <a:rPr lang="en-GB" dirty="0" err="1"/>
              <a:t>zz</a:t>
            </a:r>
            <a:r>
              <a:rPr lang="en-GB" dirty="0"/>
              <a:t>, </a:t>
            </a:r>
            <a:r>
              <a:rPr lang="en-GB" dirty="0" err="1"/>
              <a:t>qu</a:t>
            </a:r>
            <a:endParaRPr lang="en-GB" dirty="0"/>
          </a:p>
          <a:p>
            <a:r>
              <a:rPr lang="en-GB" b="1" dirty="0"/>
              <a:t>Consonant digraphs:</a:t>
            </a:r>
            <a:r>
              <a:rPr lang="en-GB" dirty="0"/>
              <a:t> </a:t>
            </a:r>
            <a:r>
              <a:rPr lang="en-GB" dirty="0" err="1"/>
              <a:t>ch</a:t>
            </a:r>
            <a:r>
              <a:rPr lang="en-GB" dirty="0"/>
              <a:t>, </a:t>
            </a:r>
            <a:r>
              <a:rPr lang="en-GB" dirty="0" err="1"/>
              <a:t>sh</a:t>
            </a:r>
            <a:r>
              <a:rPr lang="en-GB" dirty="0"/>
              <a:t>, </a:t>
            </a:r>
            <a:r>
              <a:rPr lang="en-GB" dirty="0" err="1"/>
              <a:t>th</a:t>
            </a:r>
            <a:r>
              <a:rPr lang="en-GB" dirty="0"/>
              <a:t>, ng</a:t>
            </a:r>
          </a:p>
          <a:p>
            <a:r>
              <a:rPr lang="en-GB" b="1" dirty="0"/>
              <a:t>Vowel digraphs:</a:t>
            </a:r>
            <a:r>
              <a:rPr lang="en-GB" dirty="0"/>
              <a:t> </a:t>
            </a:r>
            <a:r>
              <a:rPr lang="en-GB" dirty="0" err="1"/>
              <a:t>ai</a:t>
            </a:r>
            <a:r>
              <a:rPr lang="en-GB" dirty="0"/>
              <a:t>, </a:t>
            </a:r>
            <a:r>
              <a:rPr lang="en-GB" dirty="0" err="1"/>
              <a:t>ee</a:t>
            </a:r>
            <a:r>
              <a:rPr lang="en-GB" dirty="0"/>
              <a:t>, </a:t>
            </a:r>
            <a:r>
              <a:rPr lang="en-GB" dirty="0" err="1"/>
              <a:t>igh</a:t>
            </a:r>
            <a:r>
              <a:rPr lang="en-GB" dirty="0"/>
              <a:t>, </a:t>
            </a:r>
            <a:r>
              <a:rPr lang="en-GB" dirty="0" err="1"/>
              <a:t>oa</a:t>
            </a:r>
            <a:r>
              <a:rPr lang="en-GB" dirty="0"/>
              <a:t>, </a:t>
            </a:r>
            <a:r>
              <a:rPr lang="en-GB" dirty="0" err="1"/>
              <a:t>oo</a:t>
            </a:r>
            <a:r>
              <a:rPr lang="en-GB" dirty="0"/>
              <a:t>, </a:t>
            </a:r>
            <a:r>
              <a:rPr lang="en-GB" dirty="0" err="1"/>
              <a:t>ar</a:t>
            </a:r>
            <a:r>
              <a:rPr lang="en-GB" dirty="0"/>
              <a:t>, or, ur, </a:t>
            </a:r>
            <a:r>
              <a:rPr lang="en-GB" dirty="0" err="1"/>
              <a:t>ow</a:t>
            </a:r>
            <a:r>
              <a:rPr lang="en-GB" dirty="0"/>
              <a:t>, </a:t>
            </a:r>
            <a:r>
              <a:rPr lang="en-GB" dirty="0" err="1"/>
              <a:t>oi</a:t>
            </a:r>
            <a:r>
              <a:rPr lang="en-GB" dirty="0"/>
              <a:t>, ear, air, </a:t>
            </a:r>
            <a:r>
              <a:rPr lang="en-GB" dirty="0" err="1"/>
              <a:t>ure</a:t>
            </a:r>
            <a:r>
              <a:rPr lang="en-GB" dirty="0"/>
              <a:t>, </a:t>
            </a:r>
            <a:r>
              <a:rPr lang="en-GB" dirty="0" err="1"/>
              <a:t>er</a:t>
            </a:r>
            <a:endParaRPr lang="en-GB" dirty="0"/>
          </a:p>
        </p:txBody>
      </p:sp>
      <p:sp>
        <p:nvSpPr>
          <p:cNvPr id="5" name="TextBox 4">
            <a:extLst>
              <a:ext uri="{FF2B5EF4-FFF2-40B4-BE49-F238E27FC236}">
                <a16:creationId xmlns:a16="http://schemas.microsoft.com/office/drawing/2014/main" id="{720D8043-E024-4316-A7EE-EE8424EB38E6}"/>
              </a:ext>
            </a:extLst>
          </p:cNvPr>
          <p:cNvSpPr txBox="1"/>
          <p:nvPr/>
        </p:nvSpPr>
        <p:spPr>
          <a:xfrm>
            <a:off x="4932042" y="5949388"/>
            <a:ext cx="3204723" cy="646331"/>
          </a:xfrm>
          <a:prstGeom prst="rect">
            <a:avLst/>
          </a:prstGeom>
          <a:noFill/>
        </p:spPr>
        <p:txBody>
          <a:bodyPr wrap="none" rtlCol="0">
            <a:spAutoFit/>
          </a:bodyPr>
          <a:lstStyle/>
          <a:p>
            <a:r>
              <a:rPr lang="en-GB" dirty="0"/>
              <a:t>Pronunciation is key!</a:t>
            </a:r>
          </a:p>
          <a:p>
            <a:r>
              <a:rPr lang="en-GB" dirty="0"/>
              <a:t>Segmenting and blending  </a:t>
            </a:r>
          </a:p>
        </p:txBody>
      </p:sp>
      <p:pic>
        <p:nvPicPr>
          <p:cNvPr id="10" name="Picture 9" descr="A group of children sitting on the floor with a teacher&#10;&#10;AI-generated content may be incorrect.">
            <a:extLst>
              <a:ext uri="{FF2B5EF4-FFF2-40B4-BE49-F238E27FC236}">
                <a16:creationId xmlns:a16="http://schemas.microsoft.com/office/drawing/2014/main" id="{1F259254-3CF2-42C9-7F60-8E13A67586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4624881"/>
            <a:ext cx="2627784" cy="1970838"/>
          </a:xfrm>
          <a:prstGeom prst="rect">
            <a:avLst/>
          </a:prstGeom>
        </p:spPr>
      </p:pic>
    </p:spTree>
    <p:extLst>
      <p:ext uri="{BB962C8B-B14F-4D97-AF65-F5344CB8AC3E}">
        <p14:creationId xmlns:p14="http://schemas.microsoft.com/office/powerpoint/2010/main" val="3079044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5B0609-8ACC-4B31-8648-448AEAD43409}"/>
              </a:ext>
            </a:extLst>
          </p:cNvPr>
          <p:cNvSpPr>
            <a:spLocks noGrp="1"/>
          </p:cNvSpPr>
          <p:nvPr>
            <p:ph idx="1"/>
          </p:nvPr>
        </p:nvSpPr>
        <p:spPr/>
        <p:txBody>
          <a:bodyPr>
            <a:noAutofit/>
          </a:bodyPr>
          <a:lstStyle/>
          <a:p>
            <a:pPr marL="109728" indent="0" algn="ctr">
              <a:buNone/>
            </a:pPr>
            <a:r>
              <a:rPr lang="en-US" sz="30000" dirty="0">
                <a:latin typeface="Comic Sans MS" panose="030F0702030302020204" pitchFamily="66" charset="0"/>
              </a:rPr>
              <a:t>s</a:t>
            </a:r>
            <a:endParaRPr lang="en-GB" sz="30000" dirty="0">
              <a:latin typeface="Comic Sans MS" panose="030F0702030302020204" pitchFamily="66" charset="0"/>
            </a:endParaRPr>
          </a:p>
        </p:txBody>
      </p:sp>
    </p:spTree>
    <p:extLst>
      <p:ext uri="{BB962C8B-B14F-4D97-AF65-F5344CB8AC3E}">
        <p14:creationId xmlns:p14="http://schemas.microsoft.com/office/powerpoint/2010/main" val="3643497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5B0609-8ACC-4B31-8648-448AEAD43409}"/>
              </a:ext>
            </a:extLst>
          </p:cNvPr>
          <p:cNvSpPr>
            <a:spLocks noGrp="1"/>
          </p:cNvSpPr>
          <p:nvPr>
            <p:ph idx="1"/>
          </p:nvPr>
        </p:nvSpPr>
        <p:spPr/>
        <p:txBody>
          <a:bodyPr>
            <a:noAutofit/>
          </a:bodyPr>
          <a:lstStyle/>
          <a:p>
            <a:pPr marL="109728" indent="0" algn="ctr">
              <a:buNone/>
            </a:pPr>
            <a:r>
              <a:rPr lang="en-US" sz="30000" dirty="0">
                <a:latin typeface="Comic Sans MS" panose="030F0702030302020204" pitchFamily="66" charset="0"/>
              </a:rPr>
              <a:t>a</a:t>
            </a:r>
            <a:endParaRPr lang="en-GB" sz="30000" dirty="0">
              <a:latin typeface="Comic Sans MS" panose="030F0702030302020204" pitchFamily="66" charset="0"/>
            </a:endParaRPr>
          </a:p>
        </p:txBody>
      </p:sp>
    </p:spTree>
    <p:extLst>
      <p:ext uri="{BB962C8B-B14F-4D97-AF65-F5344CB8AC3E}">
        <p14:creationId xmlns:p14="http://schemas.microsoft.com/office/powerpoint/2010/main" val="1324493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5B0609-8ACC-4B31-8648-448AEAD43409}"/>
              </a:ext>
            </a:extLst>
          </p:cNvPr>
          <p:cNvSpPr>
            <a:spLocks noGrp="1"/>
          </p:cNvSpPr>
          <p:nvPr>
            <p:ph idx="1"/>
          </p:nvPr>
        </p:nvSpPr>
        <p:spPr/>
        <p:txBody>
          <a:bodyPr>
            <a:noAutofit/>
          </a:bodyPr>
          <a:lstStyle/>
          <a:p>
            <a:pPr marL="109728" indent="0" algn="ctr">
              <a:buNone/>
            </a:pPr>
            <a:r>
              <a:rPr lang="en-GB" sz="30000" dirty="0">
                <a:latin typeface="Comic Sans MS" panose="030F0702030302020204" pitchFamily="66" charset="0"/>
              </a:rPr>
              <a:t>t</a:t>
            </a:r>
          </a:p>
        </p:txBody>
      </p:sp>
    </p:spTree>
    <p:extLst>
      <p:ext uri="{BB962C8B-B14F-4D97-AF65-F5344CB8AC3E}">
        <p14:creationId xmlns:p14="http://schemas.microsoft.com/office/powerpoint/2010/main" val="1095372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5B0609-8ACC-4B31-8648-448AEAD43409}"/>
              </a:ext>
            </a:extLst>
          </p:cNvPr>
          <p:cNvSpPr>
            <a:spLocks noGrp="1"/>
          </p:cNvSpPr>
          <p:nvPr>
            <p:ph idx="1"/>
          </p:nvPr>
        </p:nvSpPr>
        <p:spPr>
          <a:xfrm>
            <a:off x="457200" y="620688"/>
            <a:ext cx="8229600" cy="4525963"/>
          </a:xfrm>
        </p:spPr>
        <p:txBody>
          <a:bodyPr>
            <a:noAutofit/>
          </a:bodyPr>
          <a:lstStyle/>
          <a:p>
            <a:pPr marL="109728" indent="0" algn="ctr">
              <a:buNone/>
            </a:pPr>
            <a:r>
              <a:rPr lang="en-GB" sz="30000" dirty="0">
                <a:latin typeface="Comic Sans MS" panose="030F0702030302020204" pitchFamily="66" charset="0"/>
              </a:rPr>
              <a:t>sat</a:t>
            </a:r>
          </a:p>
        </p:txBody>
      </p:sp>
      <p:sp>
        <p:nvSpPr>
          <p:cNvPr id="3" name="Oval 2">
            <a:extLst>
              <a:ext uri="{FF2B5EF4-FFF2-40B4-BE49-F238E27FC236}">
                <a16:creationId xmlns:a16="http://schemas.microsoft.com/office/drawing/2014/main" id="{0EB6D26A-9A85-4D87-AE2D-7DF081E94AB2}"/>
              </a:ext>
            </a:extLst>
          </p:cNvPr>
          <p:cNvSpPr/>
          <p:nvPr/>
        </p:nvSpPr>
        <p:spPr>
          <a:xfrm>
            <a:off x="2220071" y="4725144"/>
            <a:ext cx="1008112"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35F8FB82-4B0E-4D8C-8694-06F1F663607E}"/>
              </a:ext>
            </a:extLst>
          </p:cNvPr>
          <p:cNvSpPr/>
          <p:nvPr/>
        </p:nvSpPr>
        <p:spPr>
          <a:xfrm>
            <a:off x="4211960" y="4758109"/>
            <a:ext cx="1008112"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EBF6EA1B-A3B5-4CD2-AB96-3FAC6461AAB4}"/>
              </a:ext>
            </a:extLst>
          </p:cNvPr>
          <p:cNvSpPr/>
          <p:nvPr/>
        </p:nvSpPr>
        <p:spPr>
          <a:xfrm>
            <a:off x="6084168" y="4797152"/>
            <a:ext cx="1008112"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FE451B-109E-4545-93C6-C79E04BC9FD0}"/>
              </a:ext>
            </a:extLst>
          </p:cNvPr>
          <p:cNvSpPr txBox="1"/>
          <p:nvPr/>
        </p:nvSpPr>
        <p:spPr>
          <a:xfrm>
            <a:off x="12417" y="251356"/>
            <a:ext cx="2422458" cy="369332"/>
          </a:xfrm>
          <a:prstGeom prst="rect">
            <a:avLst/>
          </a:prstGeom>
          <a:noFill/>
        </p:spPr>
        <p:txBody>
          <a:bodyPr wrap="none" rtlCol="0">
            <a:spAutoFit/>
          </a:bodyPr>
          <a:lstStyle/>
          <a:p>
            <a:r>
              <a:rPr lang="en-GB" dirty="0"/>
              <a:t>Segment and blend </a:t>
            </a:r>
          </a:p>
        </p:txBody>
      </p:sp>
    </p:spTree>
    <p:extLst>
      <p:ext uri="{BB962C8B-B14F-4D97-AF65-F5344CB8AC3E}">
        <p14:creationId xmlns:p14="http://schemas.microsoft.com/office/powerpoint/2010/main" val="423154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36849" y="1274784"/>
            <a:ext cx="8229600" cy="4525963"/>
          </a:xfrm>
        </p:spPr>
        <p:txBody>
          <a:bodyPr/>
          <a:lstStyle/>
          <a:p>
            <a:r>
              <a:rPr lang="en-GB" dirty="0"/>
              <a:t>We use sound buttons as a visual aid to support segmenting and blending. </a:t>
            </a:r>
          </a:p>
          <a:p>
            <a:endParaRPr lang="en-GB" dirty="0"/>
          </a:p>
          <a:p>
            <a:endParaRPr lang="en-GB" dirty="0"/>
          </a:p>
        </p:txBody>
      </p:sp>
      <p:sp>
        <p:nvSpPr>
          <p:cNvPr id="3" name="Title 2"/>
          <p:cNvSpPr>
            <a:spLocks noGrp="1"/>
          </p:cNvSpPr>
          <p:nvPr>
            <p:ph type="title"/>
          </p:nvPr>
        </p:nvSpPr>
        <p:spPr/>
        <p:txBody>
          <a:bodyPr/>
          <a:lstStyle/>
          <a:p>
            <a:r>
              <a:rPr lang="en-GB" dirty="0"/>
              <a:t>Sound buttons</a:t>
            </a:r>
          </a:p>
        </p:txBody>
      </p:sp>
      <p:sp>
        <p:nvSpPr>
          <p:cNvPr id="4" name="TextBox 3"/>
          <p:cNvSpPr txBox="1"/>
          <p:nvPr/>
        </p:nvSpPr>
        <p:spPr>
          <a:xfrm>
            <a:off x="650302" y="2426846"/>
            <a:ext cx="3523254" cy="1200329"/>
          </a:xfrm>
          <a:prstGeom prst="rect">
            <a:avLst/>
          </a:prstGeom>
          <a:noFill/>
        </p:spPr>
        <p:txBody>
          <a:bodyPr wrap="square" rtlCol="0">
            <a:spAutoFit/>
          </a:bodyPr>
          <a:lstStyle/>
          <a:p>
            <a:pPr algn="ctr"/>
            <a:r>
              <a:rPr lang="en-GB" sz="7200" dirty="0">
                <a:latin typeface="Comic Sans MS" panose="030F0702030302020204" pitchFamily="66" charset="0"/>
              </a:rPr>
              <a:t>cat</a:t>
            </a:r>
          </a:p>
        </p:txBody>
      </p:sp>
      <p:sp>
        <p:nvSpPr>
          <p:cNvPr id="5" name="TextBox 4"/>
          <p:cNvSpPr txBox="1"/>
          <p:nvPr/>
        </p:nvSpPr>
        <p:spPr>
          <a:xfrm>
            <a:off x="697947" y="3958282"/>
            <a:ext cx="3523254" cy="1200329"/>
          </a:xfrm>
          <a:prstGeom prst="rect">
            <a:avLst/>
          </a:prstGeom>
          <a:noFill/>
        </p:spPr>
        <p:txBody>
          <a:bodyPr wrap="square" rtlCol="0">
            <a:spAutoFit/>
          </a:bodyPr>
          <a:lstStyle/>
          <a:p>
            <a:pPr algn="ctr"/>
            <a:r>
              <a:rPr lang="en-GB" sz="7200" dirty="0">
                <a:latin typeface="Comic Sans MS" panose="030F0702030302020204" pitchFamily="66" charset="0"/>
              </a:rPr>
              <a:t>church</a:t>
            </a:r>
          </a:p>
        </p:txBody>
      </p:sp>
      <p:sp>
        <p:nvSpPr>
          <p:cNvPr id="6" name="TextBox 5"/>
          <p:cNvSpPr txBox="1"/>
          <p:nvPr/>
        </p:nvSpPr>
        <p:spPr>
          <a:xfrm>
            <a:off x="4826766" y="2426845"/>
            <a:ext cx="3523254" cy="1200329"/>
          </a:xfrm>
          <a:prstGeom prst="rect">
            <a:avLst/>
          </a:prstGeom>
          <a:noFill/>
        </p:spPr>
        <p:txBody>
          <a:bodyPr wrap="square" rtlCol="0">
            <a:spAutoFit/>
          </a:bodyPr>
          <a:lstStyle/>
          <a:p>
            <a:pPr algn="ctr"/>
            <a:r>
              <a:rPr lang="en-GB" sz="7200" dirty="0">
                <a:latin typeface="Comic Sans MS" panose="030F0702030302020204" pitchFamily="66" charset="0"/>
              </a:rPr>
              <a:t>tap</a:t>
            </a:r>
          </a:p>
        </p:txBody>
      </p:sp>
      <p:sp>
        <p:nvSpPr>
          <p:cNvPr id="7" name="TextBox 6"/>
          <p:cNvSpPr txBox="1"/>
          <p:nvPr/>
        </p:nvSpPr>
        <p:spPr>
          <a:xfrm>
            <a:off x="4826766" y="4111166"/>
            <a:ext cx="3523254" cy="1200329"/>
          </a:xfrm>
          <a:prstGeom prst="rect">
            <a:avLst/>
          </a:prstGeom>
          <a:noFill/>
        </p:spPr>
        <p:txBody>
          <a:bodyPr wrap="square" rtlCol="0">
            <a:spAutoFit/>
          </a:bodyPr>
          <a:lstStyle/>
          <a:p>
            <a:pPr algn="ctr"/>
            <a:r>
              <a:rPr lang="en-GB" sz="7200" dirty="0">
                <a:latin typeface="Comic Sans MS" panose="030F0702030302020204" pitchFamily="66" charset="0"/>
              </a:rPr>
              <a:t>ship</a:t>
            </a:r>
          </a:p>
        </p:txBody>
      </p:sp>
      <p:sp>
        <p:nvSpPr>
          <p:cNvPr id="8" name="Oval 7"/>
          <p:cNvSpPr/>
          <p:nvPr/>
        </p:nvSpPr>
        <p:spPr>
          <a:xfrm>
            <a:off x="1907704" y="3537184"/>
            <a:ext cx="144016" cy="144016"/>
          </a:xfrm>
          <a:prstGeom prst="ellipse">
            <a:avLst/>
          </a:prstGeom>
          <a:solidFill>
            <a:schemeClr val="accent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9" name="Oval 8"/>
          <p:cNvSpPr/>
          <p:nvPr/>
        </p:nvSpPr>
        <p:spPr>
          <a:xfrm>
            <a:off x="2387566" y="3537184"/>
            <a:ext cx="144016" cy="144016"/>
          </a:xfrm>
          <a:prstGeom prst="ellipse">
            <a:avLst/>
          </a:prstGeom>
          <a:solidFill>
            <a:schemeClr val="accent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Oval 9"/>
          <p:cNvSpPr/>
          <p:nvPr/>
        </p:nvSpPr>
        <p:spPr>
          <a:xfrm>
            <a:off x="2843808" y="3537184"/>
            <a:ext cx="144016" cy="144016"/>
          </a:xfrm>
          <a:prstGeom prst="ellipse">
            <a:avLst/>
          </a:prstGeom>
          <a:solidFill>
            <a:schemeClr val="accent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Oval 10"/>
          <p:cNvSpPr/>
          <p:nvPr/>
        </p:nvSpPr>
        <p:spPr>
          <a:xfrm>
            <a:off x="6084168" y="3538805"/>
            <a:ext cx="144016" cy="144016"/>
          </a:xfrm>
          <a:prstGeom prst="ellipse">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p:cNvSpPr/>
          <p:nvPr/>
        </p:nvSpPr>
        <p:spPr>
          <a:xfrm>
            <a:off x="6516216" y="3549906"/>
            <a:ext cx="144016" cy="144016"/>
          </a:xfrm>
          <a:prstGeom prst="ellipse">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p:cNvSpPr/>
          <p:nvPr/>
        </p:nvSpPr>
        <p:spPr>
          <a:xfrm>
            <a:off x="7020272" y="3552395"/>
            <a:ext cx="144016" cy="144016"/>
          </a:xfrm>
          <a:prstGeom prst="ellipse">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p:cNvSpPr/>
          <p:nvPr/>
        </p:nvSpPr>
        <p:spPr>
          <a:xfrm>
            <a:off x="6799751" y="5239487"/>
            <a:ext cx="144016" cy="144016"/>
          </a:xfrm>
          <a:prstGeom prst="ellipse">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p:cNvSpPr/>
          <p:nvPr/>
        </p:nvSpPr>
        <p:spPr>
          <a:xfrm>
            <a:off x="7164288" y="5239487"/>
            <a:ext cx="144016" cy="144016"/>
          </a:xfrm>
          <a:prstGeom prst="ellipse">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cxnSp>
        <p:nvCxnSpPr>
          <p:cNvPr id="17" name="Straight Connector 16"/>
          <p:cNvCxnSpPr/>
          <p:nvPr/>
        </p:nvCxnSpPr>
        <p:spPr>
          <a:xfrm>
            <a:off x="3059832" y="5301208"/>
            <a:ext cx="720080" cy="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051720" y="5301208"/>
            <a:ext cx="720080" cy="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140767" y="5301208"/>
            <a:ext cx="720080" cy="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868144" y="5301208"/>
            <a:ext cx="720080" cy="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1" name="Graphic 20" descr="Alterations &amp; Tailoring with solid fill">
            <a:extLst>
              <a:ext uri="{FF2B5EF4-FFF2-40B4-BE49-F238E27FC236}">
                <a16:creationId xmlns:a16="http://schemas.microsoft.com/office/drawing/2014/main" id="{01511948-D974-9570-FEE9-0D3E7C8A764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38275" y="3455487"/>
            <a:ext cx="310651" cy="310651"/>
          </a:xfrm>
          <a:prstGeom prst="rect">
            <a:avLst/>
          </a:prstGeom>
        </p:spPr>
      </p:pic>
      <p:pic>
        <p:nvPicPr>
          <p:cNvPr id="23" name="Graphic 22" descr="Zipper with solid fill">
            <a:extLst>
              <a:ext uri="{FF2B5EF4-FFF2-40B4-BE49-F238E27FC236}">
                <a16:creationId xmlns:a16="http://schemas.microsoft.com/office/drawing/2014/main" id="{C8D70EF5-3FF4-9F73-3A45-E8B8D5D29DC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1222376" y="4947414"/>
            <a:ext cx="692449" cy="692449"/>
          </a:xfrm>
          <a:prstGeom prst="rect">
            <a:avLst/>
          </a:prstGeom>
        </p:spPr>
      </p:pic>
      <p:pic>
        <p:nvPicPr>
          <p:cNvPr id="24" name="Graphic 23" descr="Alterations &amp; Tailoring with solid fill">
            <a:extLst>
              <a:ext uri="{FF2B5EF4-FFF2-40B4-BE49-F238E27FC236}">
                <a16:creationId xmlns:a16="http://schemas.microsoft.com/office/drawing/2014/main" id="{CD778B74-BB19-B978-393A-DA0FC366FB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17134" y="3455487"/>
            <a:ext cx="310651" cy="310651"/>
          </a:xfrm>
          <a:prstGeom prst="rect">
            <a:avLst/>
          </a:prstGeom>
        </p:spPr>
      </p:pic>
      <p:pic>
        <p:nvPicPr>
          <p:cNvPr id="25" name="Graphic 24" descr="Alterations &amp; Tailoring with solid fill">
            <a:extLst>
              <a:ext uri="{FF2B5EF4-FFF2-40B4-BE49-F238E27FC236}">
                <a16:creationId xmlns:a16="http://schemas.microsoft.com/office/drawing/2014/main" id="{23317800-8E0E-4121-18DE-F87F31860DA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51919" y="3453866"/>
            <a:ext cx="310651" cy="310651"/>
          </a:xfrm>
          <a:prstGeom prst="rect">
            <a:avLst/>
          </a:prstGeom>
        </p:spPr>
      </p:pic>
      <p:pic>
        <p:nvPicPr>
          <p:cNvPr id="26" name="Graphic 25" descr="Alterations &amp; Tailoring with solid fill">
            <a:extLst>
              <a:ext uri="{FF2B5EF4-FFF2-40B4-BE49-F238E27FC236}">
                <a16:creationId xmlns:a16="http://schemas.microsoft.com/office/drawing/2014/main" id="{D3469B8B-CF85-D707-3CD4-B9C0596AD4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14627" y="3458675"/>
            <a:ext cx="310651" cy="310651"/>
          </a:xfrm>
          <a:prstGeom prst="rect">
            <a:avLst/>
          </a:prstGeom>
        </p:spPr>
      </p:pic>
      <p:pic>
        <p:nvPicPr>
          <p:cNvPr id="27" name="Graphic 26" descr="Alterations &amp; Tailoring with solid fill">
            <a:extLst>
              <a:ext uri="{FF2B5EF4-FFF2-40B4-BE49-F238E27FC236}">
                <a16:creationId xmlns:a16="http://schemas.microsoft.com/office/drawing/2014/main" id="{BE4E9BD0-EABC-E576-42EB-9B9ACCF4415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44208" y="3458675"/>
            <a:ext cx="310651" cy="310651"/>
          </a:xfrm>
          <a:prstGeom prst="rect">
            <a:avLst/>
          </a:prstGeom>
        </p:spPr>
      </p:pic>
      <p:pic>
        <p:nvPicPr>
          <p:cNvPr id="28" name="Graphic 27" descr="Alterations &amp; Tailoring with solid fill">
            <a:extLst>
              <a:ext uri="{FF2B5EF4-FFF2-40B4-BE49-F238E27FC236}">
                <a16:creationId xmlns:a16="http://schemas.microsoft.com/office/drawing/2014/main" id="{5DB4ACCE-FE5F-0815-CFC0-9399EB799C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28271" y="3457054"/>
            <a:ext cx="310651" cy="310651"/>
          </a:xfrm>
          <a:prstGeom prst="rect">
            <a:avLst/>
          </a:prstGeom>
        </p:spPr>
      </p:pic>
      <p:pic>
        <p:nvPicPr>
          <p:cNvPr id="29" name="Graphic 28" descr="Zipper with solid fill">
            <a:extLst>
              <a:ext uri="{FF2B5EF4-FFF2-40B4-BE49-F238E27FC236}">
                <a16:creationId xmlns:a16="http://schemas.microsoft.com/office/drawing/2014/main" id="{11800143-E8DC-1290-5152-303921FC40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2121945" y="4974224"/>
            <a:ext cx="692449" cy="692449"/>
          </a:xfrm>
          <a:prstGeom prst="rect">
            <a:avLst/>
          </a:prstGeom>
        </p:spPr>
      </p:pic>
      <p:pic>
        <p:nvPicPr>
          <p:cNvPr id="30" name="Graphic 29" descr="Zipper with solid fill">
            <a:extLst>
              <a:ext uri="{FF2B5EF4-FFF2-40B4-BE49-F238E27FC236}">
                <a16:creationId xmlns:a16="http://schemas.microsoft.com/office/drawing/2014/main" id="{31BA8546-1C9E-2572-E59F-624283D279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3120729" y="4954983"/>
            <a:ext cx="692449" cy="692449"/>
          </a:xfrm>
          <a:prstGeom prst="rect">
            <a:avLst/>
          </a:prstGeom>
        </p:spPr>
      </p:pic>
      <p:pic>
        <p:nvPicPr>
          <p:cNvPr id="31" name="Graphic 30" descr="Zipper with solid fill">
            <a:extLst>
              <a:ext uri="{FF2B5EF4-FFF2-40B4-BE49-F238E27FC236}">
                <a16:creationId xmlns:a16="http://schemas.microsoft.com/office/drawing/2014/main" id="{912131C6-FFED-270D-990D-72FA8CCAF89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5920007" y="4974223"/>
            <a:ext cx="692449" cy="692449"/>
          </a:xfrm>
          <a:prstGeom prst="rect">
            <a:avLst/>
          </a:prstGeom>
        </p:spPr>
      </p:pic>
      <p:pic>
        <p:nvPicPr>
          <p:cNvPr id="32" name="Graphic 31" descr="Alterations &amp; Tailoring with solid fill">
            <a:extLst>
              <a:ext uri="{FF2B5EF4-FFF2-40B4-BE49-F238E27FC236}">
                <a16:creationId xmlns:a16="http://schemas.microsoft.com/office/drawing/2014/main" id="{029920E2-2C1F-F9B7-F15C-45F62DEF04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16433" y="5156169"/>
            <a:ext cx="310651" cy="310651"/>
          </a:xfrm>
          <a:prstGeom prst="rect">
            <a:avLst/>
          </a:prstGeom>
        </p:spPr>
      </p:pic>
      <p:pic>
        <p:nvPicPr>
          <p:cNvPr id="33" name="Graphic 32" descr="Alterations &amp; Tailoring with solid fill">
            <a:extLst>
              <a:ext uri="{FF2B5EF4-FFF2-40B4-BE49-F238E27FC236}">
                <a16:creationId xmlns:a16="http://schemas.microsoft.com/office/drawing/2014/main" id="{5762BC36-3AFF-4EB5-47A4-6A03AD20D01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83596" y="5158762"/>
            <a:ext cx="310651" cy="310651"/>
          </a:xfrm>
          <a:prstGeom prst="rect">
            <a:avLst/>
          </a:prstGeom>
        </p:spPr>
      </p:pic>
      <p:pic>
        <p:nvPicPr>
          <p:cNvPr id="34" name="Graphic 33" descr="Alterations &amp; Tailoring with solid fill">
            <a:extLst>
              <a:ext uri="{FF2B5EF4-FFF2-40B4-BE49-F238E27FC236}">
                <a16:creationId xmlns:a16="http://schemas.microsoft.com/office/drawing/2014/main" id="{579C5038-51D8-2594-E7E3-94F56759DE9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70649" y="5708028"/>
            <a:ext cx="936104" cy="936104"/>
          </a:xfrm>
          <a:prstGeom prst="rect">
            <a:avLst/>
          </a:prstGeom>
        </p:spPr>
      </p:pic>
      <p:pic>
        <p:nvPicPr>
          <p:cNvPr id="35" name="Graphic 34" descr="Zipper with solid fill">
            <a:extLst>
              <a:ext uri="{FF2B5EF4-FFF2-40B4-BE49-F238E27FC236}">
                <a16:creationId xmlns:a16="http://schemas.microsoft.com/office/drawing/2014/main" id="{B7450DA0-4277-10BE-08CD-53FBA584473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4427984" y="5464364"/>
            <a:ext cx="1440160" cy="1440160"/>
          </a:xfrm>
          <a:prstGeom prst="rect">
            <a:avLst/>
          </a:prstGeom>
        </p:spPr>
      </p:pic>
    </p:spTree>
    <p:extLst>
      <p:ext uri="{BB962C8B-B14F-4D97-AF65-F5344CB8AC3E}">
        <p14:creationId xmlns:p14="http://schemas.microsoft.com/office/powerpoint/2010/main" val="3178160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618856" cy="4525963"/>
          </a:xfrm>
        </p:spPr>
        <p:txBody>
          <a:bodyPr>
            <a:normAutofit fontScale="92500" lnSpcReduction="20000"/>
          </a:bodyPr>
          <a:lstStyle/>
          <a:p>
            <a:r>
              <a:rPr lang="en-US" dirty="0"/>
              <a:t>In Phase 4-</a:t>
            </a:r>
          </a:p>
          <a:p>
            <a:r>
              <a:rPr lang="en-US" dirty="0"/>
              <a:t>No new graphemes.</a:t>
            </a:r>
          </a:p>
          <a:p>
            <a:r>
              <a:rPr lang="en-US" dirty="0"/>
              <a:t>Aim is to consolidate the children's knowledge.</a:t>
            </a:r>
          </a:p>
          <a:p>
            <a:r>
              <a:rPr lang="en-US" dirty="0"/>
              <a:t> Focus on reading adjacent consonants, such as trap, string and milk.</a:t>
            </a:r>
          </a:p>
          <a:p>
            <a:endParaRPr lang="en-US" dirty="0"/>
          </a:p>
          <a:p>
            <a:r>
              <a:rPr lang="en-US" dirty="0"/>
              <a:t>In phase 3 they learn to read CVC words. Now they are taught to read and write CVCC words. </a:t>
            </a:r>
            <a:endParaRPr lang="en-GB" dirty="0"/>
          </a:p>
        </p:txBody>
      </p:sp>
      <p:sp>
        <p:nvSpPr>
          <p:cNvPr id="3" name="Title 2"/>
          <p:cNvSpPr>
            <a:spLocks noGrp="1"/>
          </p:cNvSpPr>
          <p:nvPr>
            <p:ph type="title"/>
          </p:nvPr>
        </p:nvSpPr>
        <p:spPr/>
        <p:txBody>
          <a:bodyPr/>
          <a:lstStyle/>
          <a:p>
            <a:r>
              <a:rPr lang="en-GB" dirty="0"/>
              <a:t>Phonics- Phase 4</a:t>
            </a:r>
          </a:p>
        </p:txBody>
      </p:sp>
      <p:sp>
        <p:nvSpPr>
          <p:cNvPr id="5" name="Content Placeholder 1"/>
          <p:cNvSpPr txBox="1">
            <a:spLocks/>
          </p:cNvSpPr>
          <p:nvPr/>
        </p:nvSpPr>
        <p:spPr>
          <a:xfrm>
            <a:off x="3635896" y="1484784"/>
            <a:ext cx="4618856"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p:txBody>
      </p:sp>
      <p:sp>
        <p:nvSpPr>
          <p:cNvPr id="6" name="Content Placeholder 1"/>
          <p:cNvSpPr txBox="1">
            <a:spLocks/>
          </p:cNvSpPr>
          <p:nvPr/>
        </p:nvSpPr>
        <p:spPr>
          <a:xfrm>
            <a:off x="5436096" y="1602005"/>
            <a:ext cx="3466728"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p:txBody>
      </p:sp>
      <p:sp>
        <p:nvSpPr>
          <p:cNvPr id="7" name="Content Placeholder 1"/>
          <p:cNvSpPr txBox="1">
            <a:spLocks/>
          </p:cNvSpPr>
          <p:nvPr/>
        </p:nvSpPr>
        <p:spPr>
          <a:xfrm>
            <a:off x="5436096" y="1633728"/>
            <a:ext cx="3394720" cy="4525963"/>
          </a:xfrm>
          <a:prstGeom prst="rect">
            <a:avLst/>
          </a:prstGeom>
        </p:spPr>
        <p:txBody>
          <a:bodyPr vert="horz">
            <a:normAutofit fontScale="850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r>
              <a:rPr lang="en-US" dirty="0"/>
              <a:t>Tricky Words:</a:t>
            </a:r>
          </a:p>
          <a:p>
            <a:pPr lvl="1"/>
            <a:r>
              <a:rPr lang="en-US" dirty="0"/>
              <a:t>said</a:t>
            </a:r>
          </a:p>
          <a:p>
            <a:pPr lvl="1"/>
            <a:r>
              <a:rPr lang="en-US" dirty="0"/>
              <a:t>have</a:t>
            </a:r>
          </a:p>
          <a:p>
            <a:pPr lvl="1"/>
            <a:r>
              <a:rPr lang="en-US" dirty="0"/>
              <a:t>like</a:t>
            </a:r>
          </a:p>
          <a:p>
            <a:pPr lvl="1"/>
            <a:r>
              <a:rPr lang="en-US" dirty="0"/>
              <a:t>so</a:t>
            </a:r>
          </a:p>
          <a:p>
            <a:pPr lvl="1"/>
            <a:r>
              <a:rPr lang="en-US" dirty="0"/>
              <a:t>do</a:t>
            </a:r>
          </a:p>
          <a:p>
            <a:pPr lvl="1"/>
            <a:r>
              <a:rPr lang="en-US" dirty="0"/>
              <a:t>some</a:t>
            </a:r>
          </a:p>
          <a:p>
            <a:pPr lvl="1"/>
            <a:r>
              <a:rPr lang="en-US" dirty="0"/>
              <a:t>come</a:t>
            </a:r>
          </a:p>
          <a:p>
            <a:pPr lvl="1"/>
            <a:r>
              <a:rPr lang="en-US" dirty="0"/>
              <a:t>were</a:t>
            </a:r>
          </a:p>
          <a:p>
            <a:pPr lvl="1"/>
            <a:r>
              <a:rPr lang="en-US" dirty="0"/>
              <a:t>there</a:t>
            </a:r>
          </a:p>
          <a:p>
            <a:pPr lvl="1"/>
            <a:r>
              <a:rPr lang="en-US" dirty="0"/>
              <a:t>little</a:t>
            </a:r>
          </a:p>
          <a:p>
            <a:pPr lvl="1"/>
            <a:r>
              <a:rPr lang="en-US" dirty="0"/>
              <a:t>one</a:t>
            </a:r>
          </a:p>
          <a:p>
            <a:pPr lvl="1"/>
            <a:r>
              <a:rPr lang="en-US" dirty="0"/>
              <a:t>when</a:t>
            </a:r>
          </a:p>
          <a:p>
            <a:pPr lvl="1"/>
            <a:r>
              <a:rPr lang="en-US" dirty="0"/>
              <a:t>out</a:t>
            </a:r>
          </a:p>
          <a:p>
            <a:pPr lvl="1"/>
            <a:r>
              <a:rPr lang="en-US" dirty="0"/>
              <a:t>what</a:t>
            </a:r>
          </a:p>
          <a:p>
            <a:endParaRPr lang="en-GB" dirty="0"/>
          </a:p>
        </p:txBody>
      </p:sp>
    </p:spTree>
    <p:extLst>
      <p:ext uri="{BB962C8B-B14F-4D97-AF65-F5344CB8AC3E}">
        <p14:creationId xmlns:p14="http://schemas.microsoft.com/office/powerpoint/2010/main" val="3746302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In phase 5 new graphemes are taught: </a:t>
            </a:r>
          </a:p>
          <a:p>
            <a:r>
              <a:rPr lang="en-GB" dirty="0"/>
              <a:t>ay, </a:t>
            </a:r>
            <a:r>
              <a:rPr lang="en-GB" dirty="0" err="1"/>
              <a:t>ou</a:t>
            </a:r>
            <a:r>
              <a:rPr lang="en-GB" dirty="0"/>
              <a:t>, </a:t>
            </a:r>
            <a:r>
              <a:rPr lang="en-GB" dirty="0" err="1"/>
              <a:t>ie</a:t>
            </a:r>
            <a:r>
              <a:rPr lang="en-GB" dirty="0"/>
              <a:t>, </a:t>
            </a:r>
            <a:r>
              <a:rPr lang="en-GB" dirty="0" err="1"/>
              <a:t>ea</a:t>
            </a:r>
            <a:endParaRPr lang="en-GB" dirty="0"/>
          </a:p>
          <a:p>
            <a:r>
              <a:rPr lang="en-GB" dirty="0" err="1"/>
              <a:t>oy</a:t>
            </a:r>
            <a:r>
              <a:rPr lang="en-GB" dirty="0"/>
              <a:t>, </a:t>
            </a:r>
            <a:r>
              <a:rPr lang="en-GB" dirty="0" err="1"/>
              <a:t>ir</a:t>
            </a:r>
            <a:r>
              <a:rPr lang="en-GB" dirty="0"/>
              <a:t>, </a:t>
            </a:r>
            <a:r>
              <a:rPr lang="en-GB" dirty="0" err="1"/>
              <a:t>ue</a:t>
            </a:r>
            <a:r>
              <a:rPr lang="en-GB" dirty="0"/>
              <a:t>, aw</a:t>
            </a:r>
          </a:p>
          <a:p>
            <a:r>
              <a:rPr lang="en-GB" dirty="0" err="1"/>
              <a:t>wh</a:t>
            </a:r>
            <a:r>
              <a:rPr lang="en-GB" dirty="0"/>
              <a:t>, </a:t>
            </a:r>
            <a:r>
              <a:rPr lang="en-GB" dirty="0" err="1"/>
              <a:t>ph</a:t>
            </a:r>
            <a:r>
              <a:rPr lang="en-GB" dirty="0"/>
              <a:t>, </a:t>
            </a:r>
            <a:r>
              <a:rPr lang="en-GB" dirty="0" err="1"/>
              <a:t>ew</a:t>
            </a:r>
            <a:r>
              <a:rPr lang="en-GB" dirty="0"/>
              <a:t>, </a:t>
            </a:r>
            <a:r>
              <a:rPr lang="en-GB" dirty="0" err="1"/>
              <a:t>oe</a:t>
            </a:r>
            <a:r>
              <a:rPr lang="en-GB" dirty="0"/>
              <a:t>, au, </a:t>
            </a:r>
            <a:r>
              <a:rPr lang="en-GB" dirty="0" err="1"/>
              <a:t>ey</a:t>
            </a:r>
            <a:endParaRPr lang="en-GB" dirty="0"/>
          </a:p>
          <a:p>
            <a:r>
              <a:rPr lang="en-GB" dirty="0" err="1"/>
              <a:t>a_e</a:t>
            </a:r>
            <a:r>
              <a:rPr lang="en-GB" dirty="0"/>
              <a:t>, </a:t>
            </a:r>
            <a:r>
              <a:rPr lang="en-GB" dirty="0" err="1"/>
              <a:t>e_e</a:t>
            </a:r>
            <a:r>
              <a:rPr lang="en-GB" dirty="0"/>
              <a:t>, </a:t>
            </a:r>
            <a:r>
              <a:rPr lang="en-GB" dirty="0" err="1"/>
              <a:t>i_e</a:t>
            </a:r>
            <a:r>
              <a:rPr lang="en-GB" dirty="0"/>
              <a:t>, </a:t>
            </a:r>
            <a:r>
              <a:rPr lang="en-GB" dirty="0" err="1"/>
              <a:t>o_e</a:t>
            </a:r>
            <a:r>
              <a:rPr lang="en-GB" dirty="0"/>
              <a:t>, </a:t>
            </a:r>
            <a:r>
              <a:rPr lang="en-GB" dirty="0" err="1"/>
              <a:t>u_e</a:t>
            </a:r>
            <a:endParaRPr lang="en-GB" dirty="0"/>
          </a:p>
          <a:p>
            <a:endParaRPr lang="en-GB" dirty="0"/>
          </a:p>
          <a:p>
            <a:r>
              <a:rPr lang="en-GB" dirty="0"/>
              <a:t>Phase 5 teaches more graphemes and phonemes but also teaches alternative pronunciations. </a:t>
            </a:r>
          </a:p>
        </p:txBody>
      </p:sp>
      <p:sp>
        <p:nvSpPr>
          <p:cNvPr id="3" name="Title 2"/>
          <p:cNvSpPr>
            <a:spLocks noGrp="1"/>
          </p:cNvSpPr>
          <p:nvPr>
            <p:ph type="title"/>
          </p:nvPr>
        </p:nvSpPr>
        <p:spPr/>
        <p:txBody>
          <a:bodyPr/>
          <a:lstStyle/>
          <a:p>
            <a:r>
              <a:rPr lang="en-GB" dirty="0"/>
              <a:t>Phonics- Phase 5</a:t>
            </a:r>
          </a:p>
        </p:txBody>
      </p:sp>
    </p:spTree>
    <p:extLst>
      <p:ext uri="{BB962C8B-B14F-4D97-AF65-F5344CB8AC3E}">
        <p14:creationId xmlns:p14="http://schemas.microsoft.com/office/powerpoint/2010/main" val="3327779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The Phonics Screening Check takes place at the end of year 1.</a:t>
            </a:r>
          </a:p>
          <a:p>
            <a:pPr marL="109728" indent="0">
              <a:buNone/>
            </a:pPr>
            <a:endParaRPr lang="en-GB" dirty="0"/>
          </a:p>
          <a:p>
            <a:r>
              <a:rPr lang="en-GB" dirty="0"/>
              <a:t>The phonics screening check assesses children’s ability to decode words. </a:t>
            </a:r>
          </a:p>
          <a:p>
            <a:pPr marL="109728" indent="0">
              <a:buNone/>
            </a:pPr>
            <a:endParaRPr lang="en-GB" dirty="0"/>
          </a:p>
          <a:p>
            <a:r>
              <a:rPr lang="en-GB" dirty="0"/>
              <a:t>The children will read 40 words. Some of these words will be alien or nonsense words. </a:t>
            </a:r>
          </a:p>
        </p:txBody>
      </p:sp>
      <p:sp>
        <p:nvSpPr>
          <p:cNvPr id="3" name="Title 2"/>
          <p:cNvSpPr>
            <a:spLocks noGrp="1"/>
          </p:cNvSpPr>
          <p:nvPr>
            <p:ph type="title"/>
          </p:nvPr>
        </p:nvSpPr>
        <p:spPr/>
        <p:txBody>
          <a:bodyPr>
            <a:normAutofit fontScale="90000"/>
          </a:bodyPr>
          <a:lstStyle/>
          <a:p>
            <a:r>
              <a:rPr lang="en-GB" dirty="0"/>
              <a:t>Year 1 Phonics Screening Check</a:t>
            </a:r>
          </a:p>
        </p:txBody>
      </p:sp>
      <p:pic>
        <p:nvPicPr>
          <p:cNvPr id="2050" name="Picture 2" descr="Image result for phonics screening ali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4711468"/>
            <a:ext cx="2627784" cy="2370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661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Phonics packs and word walls</a:t>
            </a:r>
          </a:p>
        </p:txBody>
      </p:sp>
      <p:pic>
        <p:nvPicPr>
          <p:cNvPr id="9" name="Content Placeholder 8">
            <a:extLst>
              <a:ext uri="{FF2B5EF4-FFF2-40B4-BE49-F238E27FC236}">
                <a16:creationId xmlns:a16="http://schemas.microsoft.com/office/drawing/2014/main" id="{E7A2449E-E2C4-4A3D-B738-BB00458A21F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3568" y="1626951"/>
            <a:ext cx="2155980" cy="2874640"/>
          </a:xfrm>
        </p:spPr>
      </p:pic>
      <p:pic>
        <p:nvPicPr>
          <p:cNvPr id="2" name="Picture 2">
            <a:extLst>
              <a:ext uri="{FF2B5EF4-FFF2-40B4-BE49-F238E27FC236}">
                <a16:creationId xmlns:a16="http://schemas.microsoft.com/office/drawing/2014/main" id="{4D5E6F63-7463-DEE3-0A96-2E09017E0A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9220">
            <a:off x="4977340" y="4526032"/>
            <a:ext cx="3667415" cy="2155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54581C91-6222-FC43-5097-98E148C206C3}"/>
              </a:ext>
            </a:extLst>
          </p:cNvPr>
          <p:cNvSpPr txBox="1"/>
          <p:nvPr/>
        </p:nvSpPr>
        <p:spPr>
          <a:xfrm>
            <a:off x="3882082" y="1955492"/>
            <a:ext cx="4578350" cy="1477328"/>
          </a:xfrm>
          <a:prstGeom prst="rect">
            <a:avLst/>
          </a:prstGeom>
          <a:noFill/>
        </p:spPr>
        <p:txBody>
          <a:bodyPr wrap="square">
            <a:spAutoFit/>
          </a:bodyPr>
          <a:lstStyle/>
          <a:p>
            <a:r>
              <a:rPr lang="en-GB" dirty="0"/>
              <a:t>Word walls 1-3 contain high frequency words and some tricky words. </a:t>
            </a:r>
          </a:p>
          <a:p>
            <a:endParaRPr lang="en-GB" dirty="0"/>
          </a:p>
          <a:p>
            <a:r>
              <a:rPr lang="en-GB" dirty="0"/>
              <a:t>Learning these words by sight will improve reading fluency. </a:t>
            </a:r>
          </a:p>
        </p:txBody>
      </p:sp>
    </p:spTree>
    <p:extLst>
      <p:ext uri="{BB962C8B-B14F-4D97-AF65-F5344CB8AC3E}">
        <p14:creationId xmlns:p14="http://schemas.microsoft.com/office/powerpoint/2010/main" val="3649683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042792" cy="4525963"/>
          </a:xfrm>
        </p:spPr>
        <p:txBody>
          <a:bodyPr/>
          <a:lstStyle/>
          <a:p>
            <a:pPr>
              <a:lnSpc>
                <a:spcPct val="200000"/>
              </a:lnSpc>
            </a:pPr>
            <a:r>
              <a:rPr lang="en-GB" dirty="0"/>
              <a:t>1:1 reading</a:t>
            </a:r>
          </a:p>
          <a:p>
            <a:pPr>
              <a:lnSpc>
                <a:spcPct val="200000"/>
              </a:lnSpc>
            </a:pPr>
            <a:r>
              <a:rPr lang="en-GB" dirty="0"/>
              <a:t>Guided Reading</a:t>
            </a:r>
          </a:p>
          <a:p>
            <a:pPr>
              <a:lnSpc>
                <a:spcPct val="200000"/>
              </a:lnSpc>
            </a:pPr>
            <a:r>
              <a:rPr lang="en-GB" dirty="0"/>
              <a:t>Shared Reading</a:t>
            </a:r>
          </a:p>
          <a:p>
            <a:pPr>
              <a:lnSpc>
                <a:spcPct val="200000"/>
              </a:lnSpc>
            </a:pPr>
            <a:r>
              <a:rPr lang="en-GB" dirty="0"/>
              <a:t>Independent Reading</a:t>
            </a:r>
          </a:p>
        </p:txBody>
      </p:sp>
      <p:sp>
        <p:nvSpPr>
          <p:cNvPr id="3" name="Title 2"/>
          <p:cNvSpPr>
            <a:spLocks noGrp="1"/>
          </p:cNvSpPr>
          <p:nvPr>
            <p:ph type="title"/>
          </p:nvPr>
        </p:nvSpPr>
        <p:spPr>
          <a:xfrm>
            <a:off x="457200" y="274638"/>
            <a:ext cx="5698976" cy="1143000"/>
          </a:xfrm>
        </p:spPr>
        <p:txBody>
          <a:bodyPr>
            <a:normAutofit/>
          </a:bodyPr>
          <a:lstStyle/>
          <a:p>
            <a:r>
              <a:rPr lang="en-GB" dirty="0"/>
              <a:t>Reading at GS </a:t>
            </a:r>
          </a:p>
        </p:txBody>
      </p:sp>
      <p:pic>
        <p:nvPicPr>
          <p:cNvPr id="2050" name="Picture 2" descr="May be an image of 3 people, people studying and text">
            <a:extLst>
              <a:ext uri="{FF2B5EF4-FFF2-40B4-BE49-F238E27FC236}">
                <a16:creationId xmlns:a16="http://schemas.microsoft.com/office/drawing/2014/main" id="{EB82BDC9-FF58-1828-95B7-A28E2E2A0D1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980728"/>
            <a:ext cx="2810490" cy="209615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6BCD0EC6-AE48-2FCD-3659-348CC0433D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39680" y="2996952"/>
            <a:ext cx="2774861" cy="207054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72843A5F-5337-19F9-7C50-77147A52D85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23735" y="2996952"/>
            <a:ext cx="2679762" cy="35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5155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68760"/>
            <a:ext cx="6059016" cy="5422775"/>
          </a:xfrm>
        </p:spPr>
        <p:txBody>
          <a:bodyPr>
            <a:normAutofit/>
          </a:bodyPr>
          <a:lstStyle/>
          <a:p>
            <a:pPr marL="109728" indent="0">
              <a:buNone/>
            </a:pPr>
            <a:r>
              <a:rPr lang="en-GB" dirty="0"/>
              <a:t>Your child will receive 3 books.</a:t>
            </a:r>
          </a:p>
          <a:p>
            <a:pPr marL="109728" indent="0">
              <a:buNone/>
            </a:pPr>
            <a:r>
              <a:rPr lang="en-GB" sz="1800" b="1" dirty="0"/>
              <a:t>Phonics books</a:t>
            </a:r>
            <a:endParaRPr lang="en-GB" sz="1800" dirty="0"/>
          </a:p>
          <a:p>
            <a:r>
              <a:rPr lang="en-GB" sz="1600" dirty="0"/>
              <a:t>Relate to current sounds your child is learning or one they need to practise.</a:t>
            </a:r>
          </a:p>
          <a:p>
            <a:r>
              <a:rPr lang="en-GB" sz="1600" dirty="0"/>
              <a:t>Decodable words e.g. </a:t>
            </a:r>
            <a:r>
              <a:rPr lang="en-GB" sz="1600" dirty="0" err="1"/>
              <a:t>cvc</a:t>
            </a:r>
            <a:r>
              <a:rPr lang="en-GB" sz="1600" dirty="0"/>
              <a:t> words</a:t>
            </a:r>
          </a:p>
          <a:p>
            <a:r>
              <a:rPr lang="en-GB" sz="1600" dirty="0"/>
              <a:t>Develops using phonics knowledge to break and blend words</a:t>
            </a:r>
          </a:p>
          <a:p>
            <a:pPr marL="109728" indent="0">
              <a:buNone/>
            </a:pPr>
            <a:r>
              <a:rPr lang="en-GB" sz="1800" b="1" dirty="0"/>
              <a:t>Coloured band book</a:t>
            </a:r>
          </a:p>
          <a:p>
            <a:r>
              <a:rPr lang="en-GB" sz="1600" dirty="0"/>
              <a:t>Relate to the stage your child is on their reading journey</a:t>
            </a:r>
          </a:p>
          <a:p>
            <a:r>
              <a:rPr lang="en-GB" sz="1600" dirty="0"/>
              <a:t>Read with at least 90% accuracy</a:t>
            </a:r>
          </a:p>
          <a:p>
            <a:r>
              <a:rPr lang="en-GB" sz="1600" dirty="0"/>
              <a:t>Develops segmenting and blending skills, understanding of what they have read, expanding vocabulary</a:t>
            </a:r>
          </a:p>
          <a:p>
            <a:pPr marL="109728" indent="0">
              <a:buNone/>
            </a:pPr>
            <a:r>
              <a:rPr lang="en-GB" sz="1800" b="1" dirty="0"/>
              <a:t>Library book</a:t>
            </a:r>
            <a:endParaRPr lang="en-GB" sz="1800" dirty="0"/>
          </a:p>
          <a:p>
            <a:r>
              <a:rPr lang="en-GB" sz="1600" dirty="0"/>
              <a:t>Purely for joy </a:t>
            </a:r>
          </a:p>
          <a:p>
            <a:r>
              <a:rPr lang="en-GB" sz="1600" dirty="0"/>
              <a:t>Access to wide range of books</a:t>
            </a:r>
          </a:p>
          <a:p>
            <a:r>
              <a:rPr lang="en-GB" sz="1600" dirty="0"/>
              <a:t>Develops their imagination</a:t>
            </a:r>
          </a:p>
        </p:txBody>
      </p:sp>
      <p:sp>
        <p:nvSpPr>
          <p:cNvPr id="3" name="Title 2"/>
          <p:cNvSpPr>
            <a:spLocks noGrp="1"/>
          </p:cNvSpPr>
          <p:nvPr>
            <p:ph type="title"/>
          </p:nvPr>
        </p:nvSpPr>
        <p:spPr/>
        <p:txBody>
          <a:bodyPr/>
          <a:lstStyle/>
          <a:p>
            <a:r>
              <a:rPr lang="en-GB" dirty="0"/>
              <a:t>Book bands/ phonics books</a:t>
            </a:r>
          </a:p>
        </p:txBody>
      </p:sp>
      <p:sp>
        <p:nvSpPr>
          <p:cNvPr id="5" name="7-Point Star 4"/>
          <p:cNvSpPr/>
          <p:nvPr/>
        </p:nvSpPr>
        <p:spPr>
          <a:xfrm>
            <a:off x="6012160" y="1844824"/>
            <a:ext cx="3481089" cy="2852936"/>
          </a:xfrm>
          <a:prstGeom prst="star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a:p>
            <a:pPr algn="ctr"/>
            <a:endParaRPr lang="en-GB" sz="1100" dirty="0"/>
          </a:p>
          <a:p>
            <a:pPr algn="ctr"/>
            <a:r>
              <a:rPr lang="en-GB" sz="1100" dirty="0"/>
              <a:t>Reading: </a:t>
            </a:r>
          </a:p>
          <a:p>
            <a:pPr marL="171450" indent="-171450" algn="ctr">
              <a:buFont typeface="Arial" panose="020B0604020202020204" pitchFamily="34" charset="0"/>
              <a:buChar char="•"/>
            </a:pPr>
            <a:r>
              <a:rPr lang="en-GB" sz="1100" dirty="0"/>
              <a:t>Expands vocabulary</a:t>
            </a:r>
          </a:p>
          <a:p>
            <a:pPr marL="171450" indent="-171450" algn="ctr">
              <a:buFont typeface="Arial" panose="020B0604020202020204" pitchFamily="34" charset="0"/>
              <a:buChar char="•"/>
            </a:pPr>
            <a:r>
              <a:rPr lang="en-GB" sz="1100" dirty="0"/>
              <a:t>Develops imagination</a:t>
            </a:r>
          </a:p>
          <a:p>
            <a:pPr marL="171450" indent="-171450" algn="ctr">
              <a:buFont typeface="Arial" panose="020B0604020202020204" pitchFamily="34" charset="0"/>
              <a:buChar char="•"/>
            </a:pPr>
            <a:r>
              <a:rPr lang="en-GB" sz="1100" dirty="0"/>
              <a:t>Encourages concentration and focus</a:t>
            </a:r>
          </a:p>
          <a:p>
            <a:pPr marL="171450" indent="-171450" algn="ctr">
              <a:buFont typeface="Arial" panose="020B0604020202020204" pitchFamily="34" charset="0"/>
              <a:buChar char="•"/>
            </a:pPr>
            <a:r>
              <a:rPr lang="en-GB" sz="1100" dirty="0"/>
              <a:t>Promotes empathy</a:t>
            </a:r>
          </a:p>
          <a:p>
            <a:pPr marL="171450" indent="-171450" algn="ctr">
              <a:buFont typeface="Arial" panose="020B0604020202020204" pitchFamily="34" charset="0"/>
              <a:buChar char="•"/>
            </a:pPr>
            <a:r>
              <a:rPr lang="en-GB" sz="1100" dirty="0"/>
              <a:t>Provides a chance to access the whole curriculum</a:t>
            </a:r>
          </a:p>
          <a:p>
            <a:pPr marL="171450" indent="-171450" algn="ctr">
              <a:buFont typeface="Arial" panose="020B0604020202020204" pitchFamily="34" charset="0"/>
              <a:buChar char="•"/>
            </a:pPr>
            <a:r>
              <a:rPr lang="en-GB" sz="1100" dirty="0"/>
              <a:t>Develops expression</a:t>
            </a:r>
          </a:p>
          <a:p>
            <a:pPr marL="171450" indent="-171450" algn="ctr">
              <a:buFont typeface="Arial" panose="020B0604020202020204" pitchFamily="34" charset="0"/>
              <a:buChar char="•"/>
            </a:pPr>
            <a:r>
              <a:rPr lang="en-GB" sz="1100" dirty="0"/>
              <a:t>Teaches us about the world around us</a:t>
            </a:r>
          </a:p>
        </p:txBody>
      </p:sp>
    </p:spTree>
    <p:extLst>
      <p:ext uri="{BB962C8B-B14F-4D97-AF65-F5344CB8AC3E}">
        <p14:creationId xmlns:p14="http://schemas.microsoft.com/office/powerpoint/2010/main" val="3672694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Reading Bands</a:t>
            </a:r>
          </a:p>
        </p:txBody>
      </p:sp>
      <p:sp>
        <p:nvSpPr>
          <p:cNvPr id="2" name="Oval Callout 1"/>
          <p:cNvSpPr/>
          <p:nvPr/>
        </p:nvSpPr>
        <p:spPr>
          <a:xfrm>
            <a:off x="3339140" y="1196752"/>
            <a:ext cx="2664296" cy="237140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book is too easy for my child!</a:t>
            </a:r>
          </a:p>
        </p:txBody>
      </p:sp>
      <p:sp>
        <p:nvSpPr>
          <p:cNvPr id="5" name="Oval Callout 4"/>
          <p:cNvSpPr/>
          <p:nvPr/>
        </p:nvSpPr>
        <p:spPr>
          <a:xfrm>
            <a:off x="3635896" y="4077072"/>
            <a:ext cx="2664296" cy="2371402"/>
          </a:xfrm>
          <a:prstGeom prst="wedgeEllipseCallout">
            <a:avLst>
              <a:gd name="adj1" fmla="val -32988"/>
              <a:gd name="adj2" fmla="val 564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When can my child move up?</a:t>
            </a:r>
          </a:p>
        </p:txBody>
      </p:sp>
      <p:sp>
        <p:nvSpPr>
          <p:cNvPr id="6" name="Oval Callout 5"/>
          <p:cNvSpPr/>
          <p:nvPr/>
        </p:nvSpPr>
        <p:spPr>
          <a:xfrm>
            <a:off x="6300192" y="2276872"/>
            <a:ext cx="2664296" cy="2371402"/>
          </a:xfrm>
          <a:prstGeom prst="wedgeEllipseCallout">
            <a:avLst>
              <a:gd name="adj1" fmla="val 21659"/>
              <a:gd name="adj2" fmla="val 716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child’s friend is on the next colour.</a:t>
            </a:r>
          </a:p>
        </p:txBody>
      </p:sp>
      <p:sp>
        <p:nvSpPr>
          <p:cNvPr id="7" name="Oval Callout 6"/>
          <p:cNvSpPr/>
          <p:nvPr/>
        </p:nvSpPr>
        <p:spPr>
          <a:xfrm>
            <a:off x="251956" y="2553035"/>
            <a:ext cx="2664296" cy="2371402"/>
          </a:xfrm>
          <a:prstGeom prst="wedgeEllipseCallout">
            <a:avLst>
              <a:gd name="adj1" fmla="val 46174"/>
              <a:gd name="adj2" fmla="val 4781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child has read this book already.</a:t>
            </a:r>
          </a:p>
        </p:txBody>
      </p:sp>
    </p:spTree>
    <p:extLst>
      <p:ext uri="{BB962C8B-B14F-4D97-AF65-F5344CB8AC3E}">
        <p14:creationId xmlns:p14="http://schemas.microsoft.com/office/powerpoint/2010/main" val="28474213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4187984" y="1052736"/>
            <a:ext cx="5144195" cy="3600400"/>
          </a:xfrm>
          <a:prstGeom prst="rect">
            <a:avLst/>
          </a:prstGeom>
        </p:spPr>
      </p:pic>
      <p:sp>
        <p:nvSpPr>
          <p:cNvPr id="3" name="Title 2"/>
          <p:cNvSpPr>
            <a:spLocks noGrp="1"/>
          </p:cNvSpPr>
          <p:nvPr>
            <p:ph type="title"/>
          </p:nvPr>
        </p:nvSpPr>
        <p:spPr/>
        <p:txBody>
          <a:bodyPr>
            <a:normAutofit fontScale="90000"/>
          </a:bodyPr>
          <a:lstStyle/>
          <a:p>
            <a:r>
              <a:rPr lang="en-GB" dirty="0"/>
              <a:t>Links between decoding and comprehension</a:t>
            </a:r>
          </a:p>
        </p:txBody>
      </p:sp>
      <p:pic>
        <p:nvPicPr>
          <p:cNvPr id="1026" name="Picture 2" descr="138508_fi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5890" y="4538732"/>
            <a:ext cx="3019425" cy="23145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1">
            <a:extLst>
              <a:ext uri="{FF2B5EF4-FFF2-40B4-BE49-F238E27FC236}">
                <a16:creationId xmlns:a16="http://schemas.microsoft.com/office/drawing/2014/main" id="{89EF522A-113B-2F42-B032-B13545FE18D4}"/>
              </a:ext>
            </a:extLst>
          </p:cNvPr>
          <p:cNvGraphicFramePr/>
          <p:nvPr/>
        </p:nvGraphicFramePr>
        <p:xfrm>
          <a:off x="179512" y="1738736"/>
          <a:ext cx="4042792" cy="369331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1486976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nSpc>
                <a:spcPct val="150000"/>
              </a:lnSpc>
            </a:pPr>
            <a:r>
              <a:rPr lang="en-GB" sz="2000" dirty="0"/>
              <a:t>Book talk refers to the discussion you might have about a book. </a:t>
            </a:r>
          </a:p>
          <a:p>
            <a:pPr>
              <a:lnSpc>
                <a:spcPct val="150000"/>
              </a:lnSpc>
            </a:pPr>
            <a:r>
              <a:rPr lang="en-GB" sz="2000" dirty="0"/>
              <a:t>Look at the front cover, the title, the pictures. Discuss what you think the book might be about. </a:t>
            </a:r>
          </a:p>
          <a:p>
            <a:pPr>
              <a:lnSpc>
                <a:spcPct val="150000"/>
              </a:lnSpc>
            </a:pPr>
            <a:r>
              <a:rPr lang="en-GB" sz="2000" dirty="0"/>
              <a:t>Who are the character?</a:t>
            </a:r>
          </a:p>
          <a:p>
            <a:pPr>
              <a:lnSpc>
                <a:spcPct val="150000"/>
              </a:lnSpc>
            </a:pPr>
            <a:r>
              <a:rPr lang="en-GB" sz="2000" dirty="0"/>
              <a:t>What might happen? How do you know?</a:t>
            </a:r>
          </a:p>
          <a:p>
            <a:pPr>
              <a:lnSpc>
                <a:spcPct val="150000"/>
              </a:lnSpc>
            </a:pPr>
            <a:r>
              <a:rPr lang="en-GB" sz="2000" dirty="0"/>
              <a:t>Retell the story in your own words.</a:t>
            </a:r>
          </a:p>
        </p:txBody>
      </p:sp>
      <p:sp>
        <p:nvSpPr>
          <p:cNvPr id="3" name="Title 2"/>
          <p:cNvSpPr>
            <a:spLocks noGrp="1"/>
          </p:cNvSpPr>
          <p:nvPr>
            <p:ph type="title"/>
          </p:nvPr>
        </p:nvSpPr>
        <p:spPr/>
        <p:txBody>
          <a:bodyPr/>
          <a:lstStyle/>
          <a:p>
            <a:r>
              <a:rPr lang="en-GB" dirty="0"/>
              <a:t>The Importance of Book Talk</a:t>
            </a:r>
          </a:p>
        </p:txBody>
      </p:sp>
      <p:sp>
        <p:nvSpPr>
          <p:cNvPr id="5" name="5-Point Star 4"/>
          <p:cNvSpPr/>
          <p:nvPr/>
        </p:nvSpPr>
        <p:spPr>
          <a:xfrm>
            <a:off x="5652120" y="3356992"/>
            <a:ext cx="3168352" cy="316835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It’s vital to develop children’s listening and speaking skills alongside reading</a:t>
            </a:r>
          </a:p>
        </p:txBody>
      </p:sp>
      <p:pic>
        <p:nvPicPr>
          <p:cNvPr id="6" name="Picture 5">
            <a:extLst>
              <a:ext uri="{FF2B5EF4-FFF2-40B4-BE49-F238E27FC236}">
                <a16:creationId xmlns:a16="http://schemas.microsoft.com/office/drawing/2014/main" id="{00868BE8-46A0-4849-A8B8-5714EBBAFE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flipV="1">
            <a:off x="2011276" y="5093804"/>
            <a:ext cx="2016224" cy="1512168"/>
          </a:xfrm>
          <a:prstGeom prst="rect">
            <a:avLst/>
          </a:prstGeom>
        </p:spPr>
      </p:pic>
    </p:spTree>
    <p:extLst>
      <p:ext uri="{BB962C8B-B14F-4D97-AF65-F5344CB8AC3E}">
        <p14:creationId xmlns:p14="http://schemas.microsoft.com/office/powerpoint/2010/main" val="2840051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nSpc>
                <a:spcPct val="200000"/>
              </a:lnSpc>
            </a:pPr>
            <a:r>
              <a:rPr lang="en-GB" dirty="0"/>
              <a:t>Sharing books for pleasure.</a:t>
            </a:r>
          </a:p>
          <a:p>
            <a:pPr>
              <a:lnSpc>
                <a:spcPct val="200000"/>
              </a:lnSpc>
            </a:pPr>
            <a:r>
              <a:rPr lang="en-GB" dirty="0"/>
              <a:t>Bedtime Stories.</a:t>
            </a:r>
          </a:p>
          <a:p>
            <a:pPr>
              <a:lnSpc>
                <a:spcPct val="200000"/>
              </a:lnSpc>
            </a:pPr>
            <a:r>
              <a:rPr lang="en-GB" dirty="0"/>
              <a:t>1:1 reading of school reading book.</a:t>
            </a:r>
          </a:p>
          <a:p>
            <a:pPr>
              <a:lnSpc>
                <a:spcPct val="200000"/>
              </a:lnSpc>
            </a:pPr>
            <a:r>
              <a:rPr lang="en-GB" dirty="0"/>
              <a:t>Sharing newspapers, magazines and non-fiction texts. </a:t>
            </a:r>
          </a:p>
          <a:p>
            <a:endParaRPr lang="en-GB" dirty="0"/>
          </a:p>
        </p:txBody>
      </p:sp>
      <p:sp>
        <p:nvSpPr>
          <p:cNvPr id="4" name="Title 2"/>
          <p:cNvSpPr txBox="1">
            <a:spLocks noGrp="1"/>
          </p:cNvSpPr>
          <p:nvPr>
            <p:ph type="title"/>
          </p:nvPr>
        </p:nvSpPr>
        <p:spPr>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dirty="0"/>
              <a:t>Reading at Home</a:t>
            </a:r>
          </a:p>
        </p:txBody>
      </p:sp>
      <p:sp>
        <p:nvSpPr>
          <p:cNvPr id="5" name="5-Point Star 4"/>
          <p:cNvSpPr/>
          <p:nvPr/>
        </p:nvSpPr>
        <p:spPr>
          <a:xfrm>
            <a:off x="4874967" y="0"/>
            <a:ext cx="4248472" cy="352839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Readers are made on the knees of their parents.</a:t>
            </a:r>
          </a:p>
        </p:txBody>
      </p:sp>
    </p:spTree>
    <p:extLst>
      <p:ext uri="{BB962C8B-B14F-4D97-AF65-F5344CB8AC3E}">
        <p14:creationId xmlns:p14="http://schemas.microsoft.com/office/powerpoint/2010/main" val="27445346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701C8401-8478-40A6-BACA-C63A384B7570}"/>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GB" dirty="0"/>
              <a:t>Top Tips</a:t>
            </a:r>
          </a:p>
        </p:txBody>
      </p:sp>
      <p:sp>
        <p:nvSpPr>
          <p:cNvPr id="4" name="5-Point Star 3"/>
          <p:cNvSpPr/>
          <p:nvPr/>
        </p:nvSpPr>
        <p:spPr>
          <a:xfrm rot="1418491">
            <a:off x="6699464" y="4274241"/>
            <a:ext cx="2736304" cy="2204864"/>
          </a:xfrm>
          <a:prstGeom prst="star5">
            <a:avLst/>
          </a:prstGeom>
          <a:solidFill>
            <a:srgbClr val="FFC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Promote a love of reading!</a:t>
            </a:r>
          </a:p>
        </p:txBody>
      </p:sp>
    </p:spTree>
    <p:extLst>
      <p:ext uri="{BB962C8B-B14F-4D97-AF65-F5344CB8AC3E}">
        <p14:creationId xmlns:p14="http://schemas.microsoft.com/office/powerpoint/2010/main" val="1456488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Don’t let them struggle for too long- count to three and then help them by:</a:t>
            </a:r>
          </a:p>
          <a:p>
            <a:pPr lvl="1">
              <a:lnSpc>
                <a:spcPct val="150000"/>
              </a:lnSpc>
            </a:pPr>
            <a:r>
              <a:rPr lang="en-GB" sz="2000" dirty="0"/>
              <a:t>Encouraging your child to look at the pictures.</a:t>
            </a:r>
          </a:p>
          <a:p>
            <a:pPr lvl="1">
              <a:lnSpc>
                <a:spcPct val="150000"/>
              </a:lnSpc>
            </a:pPr>
            <a:r>
              <a:rPr lang="en-GB" sz="2000" dirty="0"/>
              <a:t>Ask what sound the word starts with?</a:t>
            </a:r>
          </a:p>
          <a:p>
            <a:pPr lvl="1">
              <a:lnSpc>
                <a:spcPct val="150000"/>
              </a:lnSpc>
            </a:pPr>
            <a:r>
              <a:rPr lang="en-GB" sz="2000" dirty="0"/>
              <a:t>Re-read the sentence up to the point your child is stuck.</a:t>
            </a:r>
          </a:p>
          <a:p>
            <a:pPr lvl="1">
              <a:lnSpc>
                <a:spcPct val="150000"/>
              </a:lnSpc>
            </a:pPr>
            <a:r>
              <a:rPr lang="en-GB" sz="2000" dirty="0"/>
              <a:t>Write the word down and ask your child to add sound buttons.</a:t>
            </a:r>
          </a:p>
          <a:p>
            <a:pPr lvl="1">
              <a:lnSpc>
                <a:spcPct val="150000"/>
              </a:lnSpc>
            </a:pPr>
            <a:r>
              <a:rPr lang="en-GB" sz="2000" dirty="0"/>
              <a:t>Give the child the word.</a:t>
            </a:r>
          </a:p>
          <a:p>
            <a:pPr lvl="1">
              <a:lnSpc>
                <a:spcPct val="150000"/>
              </a:lnSpc>
            </a:pPr>
            <a:r>
              <a:rPr lang="en-GB" sz="2000" dirty="0"/>
              <a:t>Write any words your child struggles with and needs to learn in their reading diary. </a:t>
            </a:r>
          </a:p>
        </p:txBody>
      </p:sp>
      <p:sp>
        <p:nvSpPr>
          <p:cNvPr id="3" name="Title 2"/>
          <p:cNvSpPr>
            <a:spLocks noGrp="1"/>
          </p:cNvSpPr>
          <p:nvPr>
            <p:ph type="title"/>
          </p:nvPr>
        </p:nvSpPr>
        <p:spPr/>
        <p:txBody>
          <a:bodyPr>
            <a:normAutofit fontScale="90000"/>
          </a:bodyPr>
          <a:lstStyle/>
          <a:p>
            <a:r>
              <a:rPr lang="en-GB" dirty="0"/>
              <a:t>What can I do if my child is stuck?</a:t>
            </a:r>
          </a:p>
        </p:txBody>
      </p:sp>
    </p:spTree>
    <p:extLst>
      <p:ext uri="{BB962C8B-B14F-4D97-AF65-F5344CB8AC3E}">
        <p14:creationId xmlns:p14="http://schemas.microsoft.com/office/powerpoint/2010/main" val="37900884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9876BB10-C28C-F374-A3C4-77FF11EA976E}"/>
              </a:ext>
            </a:extLst>
          </p:cNvPr>
          <p:cNvGraphicFramePr>
            <a:graphicFrameLocks noGrp="1"/>
          </p:cNvGraphicFramePr>
          <p:nvPr>
            <p:ph idx="1"/>
            <p:extLst>
              <p:ext uri="{D42A27DB-BD31-4B8C-83A1-F6EECF244321}">
                <p14:modId xmlns:p14="http://schemas.microsoft.com/office/powerpoint/2010/main" val="3186730005"/>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GB" dirty="0"/>
              <a:t>Useful Resources</a:t>
            </a:r>
          </a:p>
        </p:txBody>
      </p:sp>
    </p:spTree>
    <p:extLst>
      <p:ext uri="{BB962C8B-B14F-4D97-AF65-F5344CB8AC3E}">
        <p14:creationId xmlns:p14="http://schemas.microsoft.com/office/powerpoint/2010/main" val="1500309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What to do and when to do it: parental engagement activities to help your  child thrive! - Blossom Educational">
            <a:extLst>
              <a:ext uri="{FF2B5EF4-FFF2-40B4-BE49-F238E27FC236}">
                <a16:creationId xmlns:a16="http://schemas.microsoft.com/office/drawing/2014/main" id="{B39ECCD6-F665-E34D-601A-1B19B9A3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1790" y="2378348"/>
            <a:ext cx="5017028" cy="264652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2">
            <a:extLst>
              <a:ext uri="{FF2B5EF4-FFF2-40B4-BE49-F238E27FC236}">
                <a16:creationId xmlns:a16="http://schemas.microsoft.com/office/drawing/2014/main" id="{B533BD76-ADE5-2277-F9EA-843357CC1E0B}"/>
              </a:ext>
            </a:extLst>
          </p:cNvPr>
          <p:cNvSpPr>
            <a:spLocks noGrp="1"/>
          </p:cNvSpPr>
          <p:nvPr>
            <p:ph type="title"/>
          </p:nvPr>
        </p:nvSpPr>
        <p:spPr>
          <a:xfrm>
            <a:off x="2267742" y="1236086"/>
            <a:ext cx="8229600" cy="1143000"/>
          </a:xfrm>
        </p:spPr>
        <p:txBody>
          <a:bodyPr/>
          <a:lstStyle/>
          <a:p>
            <a:r>
              <a:rPr lang="en-GB" dirty="0"/>
              <a:t>Any Questions?</a:t>
            </a:r>
          </a:p>
        </p:txBody>
      </p:sp>
      <p:pic>
        <p:nvPicPr>
          <p:cNvPr id="4" name="Picture 3">
            <a:extLst>
              <a:ext uri="{FF2B5EF4-FFF2-40B4-BE49-F238E27FC236}">
                <a16:creationId xmlns:a16="http://schemas.microsoft.com/office/drawing/2014/main" id="{7C36D146-6BE4-A7C8-AB44-86AC245CB5C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443" y="2358380"/>
            <a:ext cx="1597566" cy="2141240"/>
          </a:xfrm>
          <a:prstGeom prst="rect">
            <a:avLst/>
          </a:prstGeom>
        </p:spPr>
      </p:pic>
      <p:pic>
        <p:nvPicPr>
          <p:cNvPr id="6" name="Picture 5">
            <a:extLst>
              <a:ext uri="{FF2B5EF4-FFF2-40B4-BE49-F238E27FC236}">
                <a16:creationId xmlns:a16="http://schemas.microsoft.com/office/drawing/2014/main" id="{40F555C5-F001-D358-9F84-05474E5D91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693187">
            <a:off x="6976647" y="504694"/>
            <a:ext cx="2141241" cy="1605931"/>
          </a:xfrm>
          <a:prstGeom prst="rect">
            <a:avLst/>
          </a:prstGeom>
        </p:spPr>
      </p:pic>
      <p:pic>
        <p:nvPicPr>
          <p:cNvPr id="3078" name="Picture 6">
            <a:extLst>
              <a:ext uri="{FF2B5EF4-FFF2-40B4-BE49-F238E27FC236}">
                <a16:creationId xmlns:a16="http://schemas.microsoft.com/office/drawing/2014/main" id="{C4A3C034-13AC-51F0-594F-F635C72B302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3033" y="2500800"/>
            <a:ext cx="1800967" cy="240128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0ED91606-2EB3-B2AD-1631-C5EEAC4C687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0376" y="4518620"/>
            <a:ext cx="1605930" cy="214124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a:extLst>
              <a:ext uri="{FF2B5EF4-FFF2-40B4-BE49-F238E27FC236}">
                <a16:creationId xmlns:a16="http://schemas.microsoft.com/office/drawing/2014/main" id="{40D966EB-C83D-38C4-ED42-BF4B953674E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67935" y="5104699"/>
            <a:ext cx="2149907" cy="16124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B38E5E8-A2E4-8619-B89A-B3B9D0E1C6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727037">
            <a:off x="2192538" y="5146099"/>
            <a:ext cx="1164364" cy="1560614"/>
          </a:xfrm>
          <a:prstGeom prst="rect">
            <a:avLst/>
          </a:prstGeom>
        </p:spPr>
      </p:pic>
      <p:pic>
        <p:nvPicPr>
          <p:cNvPr id="10" name="Picture 9" descr="A group of children sitting on a rug&#10;&#10;AI-generated content may be incorrect.">
            <a:extLst>
              <a:ext uri="{FF2B5EF4-FFF2-40B4-BE49-F238E27FC236}">
                <a16:creationId xmlns:a16="http://schemas.microsoft.com/office/drawing/2014/main" id="{197CFA65-A19C-8BA3-D3A2-023DDEDD0C6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29520">
            <a:off x="6441337" y="4730487"/>
            <a:ext cx="1605930" cy="2141240"/>
          </a:xfrm>
          <a:prstGeom prst="rect">
            <a:avLst/>
          </a:prstGeom>
        </p:spPr>
      </p:pic>
      <p:pic>
        <p:nvPicPr>
          <p:cNvPr id="11" name="Picture 10" descr="A group of children sitting at a table&#10;&#10;AI-generated content may be incorrect.">
            <a:extLst>
              <a:ext uri="{FF2B5EF4-FFF2-40B4-BE49-F238E27FC236}">
                <a16:creationId xmlns:a16="http://schemas.microsoft.com/office/drawing/2014/main" id="{A20FD038-561B-7ACE-4725-3129149EEA5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652176">
            <a:off x="390376" y="189580"/>
            <a:ext cx="1528902" cy="2049209"/>
          </a:xfrm>
          <a:prstGeom prst="rect">
            <a:avLst/>
          </a:prstGeom>
        </p:spPr>
      </p:pic>
    </p:spTree>
    <p:extLst>
      <p:ext uri="{BB962C8B-B14F-4D97-AF65-F5344CB8AC3E}">
        <p14:creationId xmlns:p14="http://schemas.microsoft.com/office/powerpoint/2010/main" val="2951789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CC0C36368B3E43AA8704CB173414C6" ma:contentTypeVersion="19" ma:contentTypeDescription="Create a new document." ma:contentTypeScope="" ma:versionID="1515c1264913b2716e68b4d8d801992e">
  <xsd:schema xmlns:xsd="http://www.w3.org/2001/XMLSchema" xmlns:xs="http://www.w3.org/2001/XMLSchema" xmlns:p="http://schemas.microsoft.com/office/2006/metadata/properties" xmlns:ns2="810dadb4-62c1-4fd3-aef3-0db6a8571ffe" xmlns:ns3="a7dfae58-1177-4b9a-bd0b-fba4f9cbc9fc" targetNamespace="http://schemas.microsoft.com/office/2006/metadata/properties" ma:root="true" ma:fieldsID="76cb1045703dc608bd631f1d86418ca9" ns2:_="" ns3:_="">
    <xsd:import namespace="810dadb4-62c1-4fd3-aef3-0db6a8571ffe"/>
    <xsd:import namespace="a7dfae58-1177-4b9a-bd0b-fba4f9cbc9f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0dadb4-62c1-4fd3-aef3-0db6a8571f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8f9669f0-08e4-405f-9108-8bda5cfa18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7dfae58-1177-4b9a-bd0b-fba4f9cbc9fc"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e05ad60e-727a-44dc-b40e-41be5ae10f51}" ma:internalName="TaxCatchAll" ma:showField="CatchAllData" ma:web="a7dfae58-1177-4b9a-bd0b-fba4f9cbc9fc">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10dadb4-62c1-4fd3-aef3-0db6a8571ffe">
      <Terms xmlns="http://schemas.microsoft.com/office/infopath/2007/PartnerControls"/>
    </lcf76f155ced4ddcb4097134ff3c332f>
    <TaxCatchAll xmlns="a7dfae58-1177-4b9a-bd0b-fba4f9cbc9fc" xsi:nil="true"/>
  </documentManagement>
</p:properties>
</file>

<file path=customXml/itemProps1.xml><?xml version="1.0" encoding="utf-8"?>
<ds:datastoreItem xmlns:ds="http://schemas.openxmlformats.org/officeDocument/2006/customXml" ds:itemID="{0DA3A6BD-A602-4F0E-AE07-DC31AA03CDED}"/>
</file>

<file path=customXml/itemProps2.xml><?xml version="1.0" encoding="utf-8"?>
<ds:datastoreItem xmlns:ds="http://schemas.openxmlformats.org/officeDocument/2006/customXml" ds:itemID="{FBF12AA4-73E2-4877-B656-BF777B2DFFEB}"/>
</file>

<file path=customXml/itemProps3.xml><?xml version="1.0" encoding="utf-8"?>
<ds:datastoreItem xmlns:ds="http://schemas.openxmlformats.org/officeDocument/2006/customXml" ds:itemID="{72340EBE-2906-4350-8E2F-BC0D653D8CE8}"/>
</file>

<file path=docProps/app.xml><?xml version="1.0" encoding="utf-8"?>
<Properties xmlns="http://schemas.openxmlformats.org/officeDocument/2006/extended-properties" xmlns:vt="http://schemas.openxmlformats.org/officeDocument/2006/docPropsVTypes">
  <Template>Concourse</Template>
  <TotalTime>58</TotalTime>
  <Words>3386</Words>
  <Application>Microsoft Office PowerPoint</Application>
  <PresentationFormat>On-screen Show (4:3)</PresentationFormat>
  <Paragraphs>290</Paragraphs>
  <Slides>29</Slides>
  <Notes>25</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Comic Sans MS</vt:lpstr>
      <vt:lpstr>Lucida Sans Unicode</vt:lpstr>
      <vt:lpstr>Verdana</vt:lpstr>
      <vt:lpstr>Wingdings 2</vt:lpstr>
      <vt:lpstr>Wingdings 3</vt:lpstr>
      <vt:lpstr>Concourse</vt:lpstr>
      <vt:lpstr>Early Reading and Phonics Workshop </vt:lpstr>
      <vt:lpstr>What is Phonics?</vt:lpstr>
      <vt:lpstr>Phonics</vt:lpstr>
      <vt:lpstr>Terminology</vt:lpstr>
      <vt:lpstr>What does a phonics lesson look like?</vt:lpstr>
      <vt:lpstr>What does a phonics lesson look like?</vt:lpstr>
      <vt:lpstr>What does a phonics lesson look like?</vt:lpstr>
      <vt:lpstr>What does a phonics lesson look like?</vt:lpstr>
      <vt:lpstr>Phonics- phase 1</vt:lpstr>
      <vt:lpstr>Phonics- phase 2 and 3</vt:lpstr>
      <vt:lpstr>PowerPoint Presentation</vt:lpstr>
      <vt:lpstr>PowerPoint Presentation</vt:lpstr>
      <vt:lpstr>PowerPoint Presentation</vt:lpstr>
      <vt:lpstr>PowerPoint Presentation</vt:lpstr>
      <vt:lpstr>Sound buttons</vt:lpstr>
      <vt:lpstr>Phonics- Phase 4</vt:lpstr>
      <vt:lpstr>Phonics- Phase 5</vt:lpstr>
      <vt:lpstr>Year 1 Phonics Screening Check</vt:lpstr>
      <vt:lpstr>Phonics packs and word walls</vt:lpstr>
      <vt:lpstr>Reading at GS </vt:lpstr>
      <vt:lpstr>Book bands/ phonics books</vt:lpstr>
      <vt:lpstr>Reading Bands</vt:lpstr>
      <vt:lpstr>Links between decoding and comprehension</vt:lpstr>
      <vt:lpstr>The Importance of Book Talk</vt:lpstr>
      <vt:lpstr>Reading at Home</vt:lpstr>
      <vt:lpstr>Top Tips</vt:lpstr>
      <vt:lpstr>What can I do if my child is stuck?</vt:lpstr>
      <vt:lpstr>Useful Resources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Reading and Phonics Workshop</dc:title>
  <dc:creator>Elizabeth Austin</dc:creator>
  <cp:lastModifiedBy>E Kelly</cp:lastModifiedBy>
  <cp:revision>62</cp:revision>
  <cp:lastPrinted>2019-09-25T14:33:03Z</cp:lastPrinted>
  <dcterms:created xsi:type="dcterms:W3CDTF">2016-11-09T11:29:08Z</dcterms:created>
  <dcterms:modified xsi:type="dcterms:W3CDTF">2025-09-20T16:41:10Z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0x010100A2CC0C36368B3E43AA8704CB173414C6</vt:lpwstr>
  </property>
</Properties>
</file>