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412" r:id="rId8"/>
    <p:sldId id="413" r:id="rId9"/>
    <p:sldId id="360" r:id="rId10"/>
    <p:sldId id="368" r:id="rId11"/>
    <p:sldId id="367" r:id="rId12"/>
    <p:sldId id="414" r:id="rId13"/>
    <p:sldId id="369" r:id="rId14"/>
    <p:sldId id="415" r:id="rId15"/>
    <p:sldId id="371" r:id="rId16"/>
    <p:sldId id="416" r:id="rId17"/>
    <p:sldId id="420" r:id="rId18"/>
    <p:sldId id="421" r:id="rId19"/>
    <p:sldId id="419" r:id="rId20"/>
    <p:sldId id="422" r:id="rId21"/>
    <p:sldId id="385" r:id="rId22"/>
    <p:sldId id="431" r:id="rId23"/>
    <p:sldId id="432" r:id="rId24"/>
    <p:sldId id="43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D6B2F-C86B-4F91-9E7E-5E818E3F873C}" v="10" dt="2020-03-09T12:47:28.915"/>
    <p1510:client id="{553109CB-76B8-4CE5-9600-2F5D6EE1995D}" v="24" dt="2020-03-09T12:38:33.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6" autoAdjust="0"/>
    <p:restoredTop sz="94660"/>
  </p:normalViewPr>
  <p:slideViewPr>
    <p:cSldViewPr snapToGrid="0">
      <p:cViewPr varScale="1">
        <p:scale>
          <a:sx n="67" d="100"/>
          <a:sy n="67" d="100"/>
        </p:scale>
        <p:origin x="12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01/03/2021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m7b"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area-of-a-parallelogram-year-6-perimeter-area-and-volume-resource-pack" TargetMode="External"/><Relationship Id="rId5" Type="http://schemas.openxmlformats.org/officeDocument/2006/relationships/hyperlink" Target="https://classroomsecrets.co.uk/category/maths/year-6/spring-block-5-perimeter-area-and-volume/" TargetMode="External"/><Relationship Id="rId4" Type="http://schemas.openxmlformats.org/officeDocument/2006/relationships/hyperlink" Target="https://classroomsecrets.co.uk/content-domain-filter/?fwp_contentdomain=6m7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7EA00A-8665-4AFD-8DB4-79715893B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l="13700" t="25775" r="14800" b="36259"/>
          <a:stretch/>
        </p:blipFill>
        <p:spPr>
          <a:xfrm>
            <a:off x="1828800" y="864523"/>
            <a:ext cx="5403273" cy="2028305"/>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formula: base x perpendicular height to calculate the area of the shape.</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Parallelogram 5">
            <a:extLst>
              <a:ext uri="{FF2B5EF4-FFF2-40B4-BE49-F238E27FC236}">
                <a16:creationId xmlns:a16="http://schemas.microsoft.com/office/drawing/2014/main" id="{DFE66236-D077-E74B-A6E3-2351C1FDC5C8}"/>
              </a:ext>
            </a:extLst>
          </p:cNvPr>
          <p:cNvSpPr/>
          <p:nvPr/>
        </p:nvSpPr>
        <p:spPr>
          <a:xfrm>
            <a:off x="2823276" y="1860722"/>
            <a:ext cx="3497446" cy="1611086"/>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8E91CD-6369-D84F-8F32-3D8C4EE3E633}"/>
              </a:ext>
            </a:extLst>
          </p:cNvPr>
          <p:cNvSpPr txBox="1"/>
          <p:nvPr/>
        </p:nvSpPr>
        <p:spPr>
          <a:xfrm>
            <a:off x="3978178" y="3514240"/>
            <a:ext cx="1187643" cy="400110"/>
          </a:xfrm>
          <a:prstGeom prst="rect">
            <a:avLst/>
          </a:prstGeom>
          <a:noFill/>
        </p:spPr>
        <p:txBody>
          <a:bodyPr wrap="square" rtlCol="0">
            <a:spAutoFit/>
          </a:bodyPr>
          <a:lstStyle/>
          <a:p>
            <a:pPr algn="ctr"/>
            <a:r>
              <a:rPr lang="en-US" sz="2000" b="1" dirty="0">
                <a:latin typeface="Century Gothic" panose="020B0502020202020204" pitchFamily="34" charset="0"/>
              </a:rPr>
              <a:t>14cm</a:t>
            </a:r>
          </a:p>
        </p:txBody>
      </p:sp>
      <p:sp>
        <p:nvSpPr>
          <p:cNvPr id="10" name="TextBox 9">
            <a:extLst>
              <a:ext uri="{FF2B5EF4-FFF2-40B4-BE49-F238E27FC236}">
                <a16:creationId xmlns:a16="http://schemas.microsoft.com/office/drawing/2014/main" id="{A9D06FCA-83D2-684E-B553-5D5654553DC8}"/>
              </a:ext>
            </a:extLst>
          </p:cNvPr>
          <p:cNvSpPr txBox="1"/>
          <p:nvPr/>
        </p:nvSpPr>
        <p:spPr>
          <a:xfrm>
            <a:off x="3145820" y="2466210"/>
            <a:ext cx="1187643" cy="400110"/>
          </a:xfrm>
          <a:prstGeom prst="rect">
            <a:avLst/>
          </a:prstGeom>
          <a:noFill/>
        </p:spPr>
        <p:txBody>
          <a:bodyPr wrap="square" rtlCol="0">
            <a:spAutoFit/>
          </a:bodyPr>
          <a:lstStyle/>
          <a:p>
            <a:pPr algn="ctr"/>
            <a:r>
              <a:rPr lang="en-US" sz="2000" b="1" dirty="0">
                <a:latin typeface="Century Gothic" panose="020B0502020202020204" pitchFamily="34" charset="0"/>
              </a:rPr>
              <a:t>2.5cm</a:t>
            </a:r>
          </a:p>
        </p:txBody>
      </p:sp>
      <p:cxnSp>
        <p:nvCxnSpPr>
          <p:cNvPr id="11" name="Straight Arrow Connector 10">
            <a:extLst>
              <a:ext uri="{FF2B5EF4-FFF2-40B4-BE49-F238E27FC236}">
                <a16:creationId xmlns:a16="http://schemas.microsoft.com/office/drawing/2014/main" id="{F679E34C-1B7C-DF49-BE22-D77F2F349B03}"/>
              </a:ext>
            </a:extLst>
          </p:cNvPr>
          <p:cNvCxnSpPr>
            <a:cxnSpLocks/>
          </p:cNvCxnSpPr>
          <p:nvPr/>
        </p:nvCxnSpPr>
        <p:spPr>
          <a:xfrm>
            <a:off x="3262938" y="1860722"/>
            <a:ext cx="0" cy="1611086"/>
          </a:xfrm>
          <a:prstGeom prst="straightConnector1">
            <a:avLst/>
          </a:prstGeom>
          <a:ln w="19050"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graphicFrame>
        <p:nvGraphicFramePr>
          <p:cNvPr id="12" name="Table 11">
            <a:extLst>
              <a:ext uri="{FF2B5EF4-FFF2-40B4-BE49-F238E27FC236}">
                <a16:creationId xmlns:a16="http://schemas.microsoft.com/office/drawing/2014/main" id="{71877230-9D55-8D46-8270-43B9452C706F}"/>
              </a:ext>
            </a:extLst>
          </p:cNvPr>
          <p:cNvGraphicFramePr>
            <a:graphicFrameLocks noGrp="1"/>
          </p:cNvGraphicFramePr>
          <p:nvPr>
            <p:extLst>
              <p:ext uri="{D42A27DB-BD31-4B8C-83A1-F6EECF244321}">
                <p14:modId xmlns:p14="http://schemas.microsoft.com/office/powerpoint/2010/main" val="2910028146"/>
              </p:ext>
            </p:extLst>
          </p:nvPr>
        </p:nvGraphicFramePr>
        <p:xfrm>
          <a:off x="2248366" y="4353950"/>
          <a:ext cx="4647265" cy="546769"/>
        </p:xfrm>
        <a:graphic>
          <a:graphicData uri="http://schemas.openxmlformats.org/drawingml/2006/table">
            <a:tbl>
              <a:tblPr firstRow="1" bandRow="1">
                <a:tableStyleId>{5940675A-B579-460E-94D1-54222C63F5DA}</a:tableStyleId>
              </a:tblPr>
              <a:tblGrid>
                <a:gridCol w="1262455">
                  <a:extLst>
                    <a:ext uri="{9D8B030D-6E8A-4147-A177-3AD203B41FA5}">
                      <a16:colId xmlns:a16="http://schemas.microsoft.com/office/drawing/2014/main" val="2776032998"/>
                    </a:ext>
                  </a:extLst>
                </a:gridCol>
                <a:gridCol w="429950">
                  <a:extLst>
                    <a:ext uri="{9D8B030D-6E8A-4147-A177-3AD203B41FA5}">
                      <a16:colId xmlns:a16="http://schemas.microsoft.com/office/drawing/2014/main" val="3959341633"/>
                    </a:ext>
                  </a:extLst>
                </a:gridCol>
                <a:gridCol w="1262455">
                  <a:extLst>
                    <a:ext uri="{9D8B030D-6E8A-4147-A177-3AD203B41FA5}">
                      <a16:colId xmlns:a16="http://schemas.microsoft.com/office/drawing/2014/main" val="3848794355"/>
                    </a:ext>
                  </a:extLst>
                </a:gridCol>
                <a:gridCol w="429950">
                  <a:extLst>
                    <a:ext uri="{9D8B030D-6E8A-4147-A177-3AD203B41FA5}">
                      <a16:colId xmlns:a16="http://schemas.microsoft.com/office/drawing/2014/main" val="3296362554"/>
                    </a:ext>
                  </a:extLst>
                </a:gridCol>
                <a:gridCol w="1262455">
                  <a:extLst>
                    <a:ext uri="{9D8B030D-6E8A-4147-A177-3AD203B41FA5}">
                      <a16:colId xmlns:a16="http://schemas.microsoft.com/office/drawing/2014/main" val="3368916571"/>
                    </a:ext>
                  </a:extLst>
                </a:gridCol>
              </a:tblGrid>
              <a:tr h="546769">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2000" b="1" dirty="0">
                          <a:latin typeface="Century Gothic" panose="020B0502020202020204" pitchFamily="34" charset="0"/>
                        </a:rPr>
                        <a:t>cm</a:t>
                      </a:r>
                    </a:p>
                  </a:txBody>
                  <a:tcPr marL="89073" marR="89073" marT="89073" marB="890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2000" b="1" dirty="0">
                          <a:latin typeface="Century Gothic" panose="020B0502020202020204" pitchFamily="34" charset="0"/>
                        </a:rPr>
                        <a:t>cm</a:t>
                      </a:r>
                    </a:p>
                  </a:txBody>
                  <a:tcPr marL="89073" marR="89073" marT="89073" marB="890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2000" b="1" dirty="0">
                          <a:latin typeface="Century Gothic" panose="020B0502020202020204" pitchFamily="34" charset="0"/>
                        </a:rPr>
                        <a:t>cm</a:t>
                      </a:r>
                      <a:r>
                        <a:rPr lang="en-US" sz="2000" b="1" baseline="30000" dirty="0">
                          <a:latin typeface="Century Gothic" panose="020B0502020202020204" pitchFamily="34" charset="0"/>
                        </a:rPr>
                        <a:t>2</a:t>
                      </a:r>
                      <a:endParaRPr lang="en-US" sz="2000" b="1" dirty="0">
                        <a:latin typeface="Century Gothic" panose="020B0502020202020204" pitchFamily="34" charset="0"/>
                      </a:endParaRPr>
                    </a:p>
                  </a:txBody>
                  <a:tcPr marL="89073" marR="89073" marT="89073" marB="890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6366931"/>
                  </a:ext>
                </a:extLst>
              </a:tr>
            </a:tbl>
          </a:graphicData>
        </a:graphic>
      </p:graphicFrame>
      <p:grpSp>
        <p:nvGrpSpPr>
          <p:cNvPr id="13" name="Group 12">
            <a:extLst>
              <a:ext uri="{FF2B5EF4-FFF2-40B4-BE49-F238E27FC236}">
                <a16:creationId xmlns:a16="http://schemas.microsoft.com/office/drawing/2014/main" id="{0A434C18-CEAE-4159-B680-B08FBF95AC2F}"/>
              </a:ext>
            </a:extLst>
          </p:cNvPr>
          <p:cNvGrpSpPr/>
          <p:nvPr/>
        </p:nvGrpSpPr>
        <p:grpSpPr>
          <a:xfrm>
            <a:off x="59531" y="6454317"/>
            <a:ext cx="1238534" cy="403683"/>
            <a:chOff x="68077" y="6454317"/>
            <a:chExt cx="1238534" cy="403683"/>
          </a:xfrm>
        </p:grpSpPr>
        <p:sp>
          <p:nvSpPr>
            <p:cNvPr id="14" name="TextBox 13">
              <a:extLst>
                <a:ext uri="{FF2B5EF4-FFF2-40B4-BE49-F238E27FC236}">
                  <a16:creationId xmlns:a16="http://schemas.microsoft.com/office/drawing/2014/main" id="{BCDC43F8-0424-4FFC-AE66-AFC4F8DF13B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C9DA99CB-6C78-4F2A-9D82-2DB954310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1" name="TextBox 20">
            <a:extLst>
              <a:ext uri="{FF2B5EF4-FFF2-40B4-BE49-F238E27FC236}">
                <a16:creationId xmlns:a16="http://schemas.microsoft.com/office/drawing/2014/main" id="{72E93DF9-0E23-4DA6-AFA7-654768A9F134}"/>
              </a:ext>
            </a:extLst>
          </p:cNvPr>
          <p:cNvSpPr txBox="1"/>
          <p:nvPr/>
        </p:nvSpPr>
        <p:spPr>
          <a:xfrm>
            <a:off x="5922692" y="2466210"/>
            <a:ext cx="1187643" cy="400110"/>
          </a:xfrm>
          <a:prstGeom prst="rect">
            <a:avLst/>
          </a:prstGeom>
          <a:noFill/>
        </p:spPr>
        <p:txBody>
          <a:bodyPr wrap="square" rtlCol="0">
            <a:spAutoFit/>
          </a:bodyPr>
          <a:lstStyle/>
          <a:p>
            <a:pPr algn="ctr"/>
            <a:r>
              <a:rPr lang="en-US" sz="2000" b="1" dirty="0">
                <a:latin typeface="Century Gothic" panose="020B0502020202020204" pitchFamily="34" charset="0"/>
              </a:rPr>
              <a:t>3cm</a:t>
            </a:r>
          </a:p>
        </p:txBody>
      </p:sp>
      <p:sp>
        <p:nvSpPr>
          <p:cNvPr id="16" name="Rectangle 15">
            <a:extLst>
              <a:ext uri="{FF2B5EF4-FFF2-40B4-BE49-F238E27FC236}">
                <a16:creationId xmlns:a16="http://schemas.microsoft.com/office/drawing/2014/main" id="{02748D13-7DEE-4C80-8564-5FD5E3409DBC}"/>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94533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formula: base x perpendicular height to calculate the area of the shape.</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Parallelogram 5">
            <a:extLst>
              <a:ext uri="{FF2B5EF4-FFF2-40B4-BE49-F238E27FC236}">
                <a16:creationId xmlns:a16="http://schemas.microsoft.com/office/drawing/2014/main" id="{DFE66236-D077-E74B-A6E3-2351C1FDC5C8}"/>
              </a:ext>
            </a:extLst>
          </p:cNvPr>
          <p:cNvSpPr/>
          <p:nvPr/>
        </p:nvSpPr>
        <p:spPr>
          <a:xfrm>
            <a:off x="2823276" y="1860722"/>
            <a:ext cx="3497446" cy="1611086"/>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8E91CD-6369-D84F-8F32-3D8C4EE3E633}"/>
              </a:ext>
            </a:extLst>
          </p:cNvPr>
          <p:cNvSpPr txBox="1"/>
          <p:nvPr/>
        </p:nvSpPr>
        <p:spPr>
          <a:xfrm>
            <a:off x="3978178" y="3514240"/>
            <a:ext cx="1187643" cy="400110"/>
          </a:xfrm>
          <a:prstGeom prst="rect">
            <a:avLst/>
          </a:prstGeom>
          <a:noFill/>
        </p:spPr>
        <p:txBody>
          <a:bodyPr wrap="square" rtlCol="0">
            <a:spAutoFit/>
          </a:bodyPr>
          <a:lstStyle/>
          <a:p>
            <a:pPr algn="ctr"/>
            <a:r>
              <a:rPr lang="en-US" sz="2000" b="1" dirty="0">
                <a:latin typeface="Century Gothic" panose="020B0502020202020204" pitchFamily="34" charset="0"/>
              </a:rPr>
              <a:t>14cm</a:t>
            </a:r>
          </a:p>
        </p:txBody>
      </p:sp>
      <p:sp>
        <p:nvSpPr>
          <p:cNvPr id="10" name="TextBox 9">
            <a:extLst>
              <a:ext uri="{FF2B5EF4-FFF2-40B4-BE49-F238E27FC236}">
                <a16:creationId xmlns:a16="http://schemas.microsoft.com/office/drawing/2014/main" id="{A9D06FCA-83D2-684E-B553-5D5654553DC8}"/>
              </a:ext>
            </a:extLst>
          </p:cNvPr>
          <p:cNvSpPr txBox="1"/>
          <p:nvPr/>
        </p:nvSpPr>
        <p:spPr>
          <a:xfrm>
            <a:off x="3145820" y="2466210"/>
            <a:ext cx="1187643" cy="400110"/>
          </a:xfrm>
          <a:prstGeom prst="rect">
            <a:avLst/>
          </a:prstGeom>
          <a:noFill/>
        </p:spPr>
        <p:txBody>
          <a:bodyPr wrap="square" rtlCol="0">
            <a:spAutoFit/>
          </a:bodyPr>
          <a:lstStyle/>
          <a:p>
            <a:pPr algn="ctr"/>
            <a:r>
              <a:rPr lang="en-US" sz="2000" b="1" dirty="0">
                <a:latin typeface="Century Gothic" panose="020B0502020202020204" pitchFamily="34" charset="0"/>
              </a:rPr>
              <a:t>2.5cm</a:t>
            </a:r>
          </a:p>
        </p:txBody>
      </p:sp>
      <p:cxnSp>
        <p:nvCxnSpPr>
          <p:cNvPr id="11" name="Straight Arrow Connector 10">
            <a:extLst>
              <a:ext uri="{FF2B5EF4-FFF2-40B4-BE49-F238E27FC236}">
                <a16:creationId xmlns:a16="http://schemas.microsoft.com/office/drawing/2014/main" id="{F679E34C-1B7C-DF49-BE22-D77F2F349B03}"/>
              </a:ext>
            </a:extLst>
          </p:cNvPr>
          <p:cNvCxnSpPr>
            <a:cxnSpLocks/>
          </p:cNvCxnSpPr>
          <p:nvPr/>
        </p:nvCxnSpPr>
        <p:spPr>
          <a:xfrm>
            <a:off x="3262938" y="1860722"/>
            <a:ext cx="0" cy="1611086"/>
          </a:xfrm>
          <a:prstGeom prst="straightConnector1">
            <a:avLst/>
          </a:prstGeom>
          <a:ln w="19050"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graphicFrame>
        <p:nvGraphicFramePr>
          <p:cNvPr id="12" name="Table 11">
            <a:extLst>
              <a:ext uri="{FF2B5EF4-FFF2-40B4-BE49-F238E27FC236}">
                <a16:creationId xmlns:a16="http://schemas.microsoft.com/office/drawing/2014/main" id="{71877230-9D55-8D46-8270-43B9452C706F}"/>
              </a:ext>
            </a:extLst>
          </p:cNvPr>
          <p:cNvGraphicFramePr>
            <a:graphicFrameLocks noGrp="1"/>
          </p:cNvGraphicFramePr>
          <p:nvPr>
            <p:extLst>
              <p:ext uri="{D42A27DB-BD31-4B8C-83A1-F6EECF244321}">
                <p14:modId xmlns:p14="http://schemas.microsoft.com/office/powerpoint/2010/main" val="2141369116"/>
              </p:ext>
            </p:extLst>
          </p:nvPr>
        </p:nvGraphicFramePr>
        <p:xfrm>
          <a:off x="2248366" y="4353950"/>
          <a:ext cx="4647265" cy="546769"/>
        </p:xfrm>
        <a:graphic>
          <a:graphicData uri="http://schemas.openxmlformats.org/drawingml/2006/table">
            <a:tbl>
              <a:tblPr firstRow="1" bandRow="1">
                <a:tableStyleId>{5940675A-B579-460E-94D1-54222C63F5DA}</a:tableStyleId>
              </a:tblPr>
              <a:tblGrid>
                <a:gridCol w="1262455">
                  <a:extLst>
                    <a:ext uri="{9D8B030D-6E8A-4147-A177-3AD203B41FA5}">
                      <a16:colId xmlns:a16="http://schemas.microsoft.com/office/drawing/2014/main" val="2776032998"/>
                    </a:ext>
                  </a:extLst>
                </a:gridCol>
                <a:gridCol w="429950">
                  <a:extLst>
                    <a:ext uri="{9D8B030D-6E8A-4147-A177-3AD203B41FA5}">
                      <a16:colId xmlns:a16="http://schemas.microsoft.com/office/drawing/2014/main" val="3959341633"/>
                    </a:ext>
                  </a:extLst>
                </a:gridCol>
                <a:gridCol w="1262455">
                  <a:extLst>
                    <a:ext uri="{9D8B030D-6E8A-4147-A177-3AD203B41FA5}">
                      <a16:colId xmlns:a16="http://schemas.microsoft.com/office/drawing/2014/main" val="3848794355"/>
                    </a:ext>
                  </a:extLst>
                </a:gridCol>
                <a:gridCol w="429950">
                  <a:extLst>
                    <a:ext uri="{9D8B030D-6E8A-4147-A177-3AD203B41FA5}">
                      <a16:colId xmlns:a16="http://schemas.microsoft.com/office/drawing/2014/main" val="3296362554"/>
                    </a:ext>
                  </a:extLst>
                </a:gridCol>
                <a:gridCol w="1262455">
                  <a:extLst>
                    <a:ext uri="{9D8B030D-6E8A-4147-A177-3AD203B41FA5}">
                      <a16:colId xmlns:a16="http://schemas.microsoft.com/office/drawing/2014/main" val="3368916571"/>
                    </a:ext>
                  </a:extLst>
                </a:gridCol>
              </a:tblGrid>
              <a:tr h="546769">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entury Gothic" panose="020B0502020202020204" pitchFamily="34" charset="0"/>
                        </a:rPr>
                        <a:t>14cm</a:t>
                      </a:r>
                    </a:p>
                  </a:txBody>
                  <a:tcPr marL="89073" marR="89073" marT="89073" marB="89073"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lang="en-US" sz="2000" b="1" dirty="0">
                          <a:solidFill>
                            <a:srgbClr val="FF0000"/>
                          </a:solidFill>
                          <a:latin typeface="Century Gothic" panose="020B0502020202020204" pitchFamily="34" charset="0"/>
                        </a:rPr>
                        <a:t>x</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2000" b="1" dirty="0">
                          <a:solidFill>
                            <a:srgbClr val="FF0000"/>
                          </a:solidFill>
                          <a:latin typeface="Century Gothic" panose="020B0502020202020204" pitchFamily="34" charset="0"/>
                        </a:rPr>
                        <a:t>2.5cm</a:t>
                      </a:r>
                    </a:p>
                  </a:txBody>
                  <a:tcPr marL="89073" marR="89073" marT="89073" marB="89073"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lang="en-US" sz="2000" b="1" dirty="0">
                          <a:solidFill>
                            <a:srgbClr val="FF0000"/>
                          </a:solidFill>
                          <a:latin typeface="Century Gothic" panose="020B0502020202020204" pitchFamily="34" charset="0"/>
                        </a:rPr>
                        <a:t>=</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2000" b="1" dirty="0">
                          <a:solidFill>
                            <a:srgbClr val="FF0000"/>
                          </a:solidFill>
                          <a:latin typeface="Century Gothic" panose="020B0502020202020204" pitchFamily="34" charset="0"/>
                        </a:rPr>
                        <a:t>35cm</a:t>
                      </a:r>
                      <a:r>
                        <a:rPr lang="en-US" sz="2000" b="1" baseline="30000" dirty="0">
                          <a:solidFill>
                            <a:srgbClr val="FF0000"/>
                          </a:solidFill>
                          <a:latin typeface="Century Gothic" panose="020B0502020202020204" pitchFamily="34" charset="0"/>
                        </a:rPr>
                        <a:t>2</a:t>
                      </a:r>
                      <a:endParaRPr lang="en-US" sz="2000" b="1" dirty="0">
                        <a:solidFill>
                          <a:srgbClr val="FF0000"/>
                        </a:solidFill>
                        <a:latin typeface="Century Gothic" panose="020B0502020202020204" pitchFamily="34" charset="0"/>
                      </a:endParaRPr>
                    </a:p>
                  </a:txBody>
                  <a:tcPr marL="89073" marR="89073" marT="89073" marB="89073"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796366931"/>
                  </a:ext>
                </a:extLst>
              </a:tr>
            </a:tbl>
          </a:graphicData>
        </a:graphic>
      </p:graphicFrame>
      <p:grpSp>
        <p:nvGrpSpPr>
          <p:cNvPr id="13" name="Group 12">
            <a:extLst>
              <a:ext uri="{FF2B5EF4-FFF2-40B4-BE49-F238E27FC236}">
                <a16:creationId xmlns:a16="http://schemas.microsoft.com/office/drawing/2014/main" id="{0A434C18-CEAE-4159-B680-B08FBF95AC2F}"/>
              </a:ext>
            </a:extLst>
          </p:cNvPr>
          <p:cNvGrpSpPr/>
          <p:nvPr/>
        </p:nvGrpSpPr>
        <p:grpSpPr>
          <a:xfrm>
            <a:off x="59531" y="6454317"/>
            <a:ext cx="1238534" cy="403683"/>
            <a:chOff x="68077" y="6454317"/>
            <a:chExt cx="1238534" cy="403683"/>
          </a:xfrm>
        </p:grpSpPr>
        <p:sp>
          <p:nvSpPr>
            <p:cNvPr id="14" name="TextBox 13">
              <a:extLst>
                <a:ext uri="{FF2B5EF4-FFF2-40B4-BE49-F238E27FC236}">
                  <a16:creationId xmlns:a16="http://schemas.microsoft.com/office/drawing/2014/main" id="{BCDC43F8-0424-4FFC-AE66-AFC4F8DF13B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C9DA99CB-6C78-4F2A-9D82-2DB954310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1" name="TextBox 20">
            <a:extLst>
              <a:ext uri="{FF2B5EF4-FFF2-40B4-BE49-F238E27FC236}">
                <a16:creationId xmlns:a16="http://schemas.microsoft.com/office/drawing/2014/main" id="{72E93DF9-0E23-4DA6-AFA7-654768A9F134}"/>
              </a:ext>
            </a:extLst>
          </p:cNvPr>
          <p:cNvSpPr txBox="1"/>
          <p:nvPr/>
        </p:nvSpPr>
        <p:spPr>
          <a:xfrm>
            <a:off x="5922692" y="2466210"/>
            <a:ext cx="1187643" cy="400110"/>
          </a:xfrm>
          <a:prstGeom prst="rect">
            <a:avLst/>
          </a:prstGeom>
          <a:noFill/>
        </p:spPr>
        <p:txBody>
          <a:bodyPr wrap="square" rtlCol="0">
            <a:spAutoFit/>
          </a:bodyPr>
          <a:lstStyle/>
          <a:p>
            <a:pPr algn="ctr"/>
            <a:r>
              <a:rPr lang="en-US" sz="2000" b="1" dirty="0">
                <a:latin typeface="Century Gothic" panose="020B0502020202020204" pitchFamily="34" charset="0"/>
              </a:rPr>
              <a:t>3cm</a:t>
            </a:r>
          </a:p>
        </p:txBody>
      </p:sp>
      <p:sp>
        <p:nvSpPr>
          <p:cNvPr id="16" name="Rectangle 15">
            <a:extLst>
              <a:ext uri="{FF2B5EF4-FFF2-40B4-BE49-F238E27FC236}">
                <a16:creationId xmlns:a16="http://schemas.microsoft.com/office/drawing/2014/main" id="{CDB4EB21-2CDC-4B69-A26C-07E2DD55729E}"/>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107755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algn="ctr" defTabSz="685800">
              <a:defRPr/>
            </a:pPr>
            <a:r>
              <a:rPr lang="en-GB" sz="2000" b="1" dirty="0">
                <a:solidFill>
                  <a:schemeClr val="tx1"/>
                </a:solidFill>
                <a:latin typeface="Century Gothic" panose="020B0502020202020204" pitchFamily="34" charset="0"/>
              </a:rPr>
              <a:t>Calculate the area of the shapes and complete the comparison statement.</a:t>
            </a:r>
          </a:p>
          <a:p>
            <a:pPr lvl="0" algn="ctr" defTabSz="685800">
              <a:defRPr/>
            </a:pP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Parallelogram 5">
            <a:extLst>
              <a:ext uri="{FF2B5EF4-FFF2-40B4-BE49-F238E27FC236}">
                <a16:creationId xmlns:a16="http://schemas.microsoft.com/office/drawing/2014/main" id="{617587AF-0DCD-3C42-B6EE-5976FCED68DE}"/>
              </a:ext>
            </a:extLst>
          </p:cNvPr>
          <p:cNvSpPr/>
          <p:nvPr/>
        </p:nvSpPr>
        <p:spPr>
          <a:xfrm>
            <a:off x="941881" y="2091369"/>
            <a:ext cx="2312608" cy="1512827"/>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259D8922-EA5E-C943-8455-4F3BA0B4965C}"/>
              </a:ext>
            </a:extLst>
          </p:cNvPr>
          <p:cNvSpPr/>
          <p:nvPr/>
        </p:nvSpPr>
        <p:spPr>
          <a:xfrm rot="5400000">
            <a:off x="5648956" y="2197524"/>
            <a:ext cx="2325104" cy="1401331"/>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B8974F-4838-B847-817B-07898110AAC1}"/>
              </a:ext>
            </a:extLst>
          </p:cNvPr>
          <p:cNvSpPr txBox="1"/>
          <p:nvPr/>
        </p:nvSpPr>
        <p:spPr>
          <a:xfrm>
            <a:off x="1192360" y="2647727"/>
            <a:ext cx="1053160" cy="400110"/>
          </a:xfrm>
          <a:prstGeom prst="rect">
            <a:avLst/>
          </a:prstGeom>
          <a:noFill/>
        </p:spPr>
        <p:txBody>
          <a:bodyPr wrap="square" rtlCol="0">
            <a:spAutoFit/>
          </a:bodyPr>
          <a:lstStyle/>
          <a:p>
            <a:pPr algn="ctr"/>
            <a:r>
              <a:rPr lang="en-US" sz="2000" b="1" dirty="0">
                <a:latin typeface="Century Gothic" panose="020B0502020202020204" pitchFamily="34" charset="0"/>
              </a:rPr>
              <a:t>6cm</a:t>
            </a:r>
          </a:p>
        </p:txBody>
      </p:sp>
      <p:cxnSp>
        <p:nvCxnSpPr>
          <p:cNvPr id="12" name="Straight Arrow Connector 11">
            <a:extLst>
              <a:ext uri="{FF2B5EF4-FFF2-40B4-BE49-F238E27FC236}">
                <a16:creationId xmlns:a16="http://schemas.microsoft.com/office/drawing/2014/main" id="{DF7F94C4-5DFC-2F48-96E9-EA91F852AE41}"/>
              </a:ext>
            </a:extLst>
          </p:cNvPr>
          <p:cNvCxnSpPr>
            <a:cxnSpLocks/>
          </p:cNvCxnSpPr>
          <p:nvPr/>
        </p:nvCxnSpPr>
        <p:spPr>
          <a:xfrm>
            <a:off x="1353869" y="2090758"/>
            <a:ext cx="0" cy="1513438"/>
          </a:xfrm>
          <a:prstGeom prst="straightConnector1">
            <a:avLst/>
          </a:prstGeom>
          <a:ln w="19050"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59A057CB-B019-7A4F-B5B0-75C01D861043}"/>
              </a:ext>
            </a:extLst>
          </p:cNvPr>
          <p:cNvSpPr txBox="1"/>
          <p:nvPr/>
        </p:nvSpPr>
        <p:spPr>
          <a:xfrm>
            <a:off x="6284928" y="3295506"/>
            <a:ext cx="1053160" cy="400110"/>
          </a:xfrm>
          <a:prstGeom prst="rect">
            <a:avLst/>
          </a:prstGeom>
          <a:noFill/>
        </p:spPr>
        <p:txBody>
          <a:bodyPr wrap="square" rtlCol="0">
            <a:spAutoFit/>
          </a:bodyPr>
          <a:lstStyle/>
          <a:p>
            <a:pPr algn="ctr"/>
            <a:r>
              <a:rPr lang="en-US" sz="2000" b="1" dirty="0">
                <a:latin typeface="Century Gothic" panose="020B0502020202020204" pitchFamily="34" charset="0"/>
              </a:rPr>
              <a:t>3.5cm</a:t>
            </a:r>
          </a:p>
        </p:txBody>
      </p:sp>
      <p:sp>
        <p:nvSpPr>
          <p:cNvPr id="14" name="TextBox 13">
            <a:extLst>
              <a:ext uri="{FF2B5EF4-FFF2-40B4-BE49-F238E27FC236}">
                <a16:creationId xmlns:a16="http://schemas.microsoft.com/office/drawing/2014/main" id="{92574D3C-C0CE-6247-B52F-EEE4850731CB}"/>
              </a:ext>
            </a:extLst>
          </p:cNvPr>
          <p:cNvSpPr txBox="1"/>
          <p:nvPr/>
        </p:nvSpPr>
        <p:spPr>
          <a:xfrm>
            <a:off x="7438782" y="2698134"/>
            <a:ext cx="1178751" cy="400110"/>
          </a:xfrm>
          <a:prstGeom prst="rect">
            <a:avLst/>
          </a:prstGeom>
          <a:noFill/>
        </p:spPr>
        <p:txBody>
          <a:bodyPr wrap="square" rtlCol="0">
            <a:spAutoFit/>
          </a:bodyPr>
          <a:lstStyle/>
          <a:p>
            <a:pPr algn="ctr"/>
            <a:r>
              <a:rPr lang="en-US" sz="2000" b="1" dirty="0">
                <a:latin typeface="Century Gothic" panose="020B0502020202020204" pitchFamily="34" charset="0"/>
              </a:rPr>
              <a:t>120mm</a:t>
            </a:r>
          </a:p>
        </p:txBody>
      </p:sp>
      <p:cxnSp>
        <p:nvCxnSpPr>
          <p:cNvPr id="15" name="Straight Arrow Connector 14">
            <a:extLst>
              <a:ext uri="{FF2B5EF4-FFF2-40B4-BE49-F238E27FC236}">
                <a16:creationId xmlns:a16="http://schemas.microsoft.com/office/drawing/2014/main" id="{C3627278-8A4C-AE47-AE04-229B42E723F7}"/>
              </a:ext>
            </a:extLst>
          </p:cNvPr>
          <p:cNvCxnSpPr>
            <a:cxnSpLocks/>
          </p:cNvCxnSpPr>
          <p:nvPr/>
        </p:nvCxnSpPr>
        <p:spPr>
          <a:xfrm flipH="1">
            <a:off x="6110843" y="3678608"/>
            <a:ext cx="1401331" cy="0"/>
          </a:xfrm>
          <a:prstGeom prst="straightConnector1">
            <a:avLst/>
          </a:prstGeom>
          <a:ln w="19050"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4A70B909-4878-A048-A1C2-2AFAA4B92FB9}"/>
              </a:ext>
            </a:extLst>
          </p:cNvPr>
          <p:cNvSpPr txBox="1"/>
          <p:nvPr/>
        </p:nvSpPr>
        <p:spPr>
          <a:xfrm>
            <a:off x="4225938" y="2552380"/>
            <a:ext cx="692124" cy="707886"/>
          </a:xfrm>
          <a:prstGeom prst="rect">
            <a:avLst/>
          </a:prstGeom>
          <a:solidFill>
            <a:schemeClr val="bg1"/>
          </a:solidFill>
          <a:ln w="19050">
            <a:solidFill>
              <a:schemeClr val="tx1"/>
            </a:solidFill>
          </a:ln>
        </p:spPr>
        <p:txBody>
          <a:bodyPr wrap="square" rtlCol="0">
            <a:spAutoFit/>
          </a:bodyPr>
          <a:lstStyle/>
          <a:p>
            <a:pPr algn="ctr"/>
            <a:endParaRPr lang="en-US" sz="4000" b="1" dirty="0">
              <a:latin typeface="Century Gothic" panose="020B0502020202020204" pitchFamily="34" charset="0"/>
            </a:endParaRPr>
          </a:p>
        </p:txBody>
      </p:sp>
      <p:grpSp>
        <p:nvGrpSpPr>
          <p:cNvPr id="20" name="Group 19">
            <a:extLst>
              <a:ext uri="{FF2B5EF4-FFF2-40B4-BE49-F238E27FC236}">
                <a16:creationId xmlns:a16="http://schemas.microsoft.com/office/drawing/2014/main" id="{8895965C-B784-46E9-BB15-7151F99A3C3C}"/>
              </a:ext>
            </a:extLst>
          </p:cNvPr>
          <p:cNvGrpSpPr/>
          <p:nvPr/>
        </p:nvGrpSpPr>
        <p:grpSpPr>
          <a:xfrm>
            <a:off x="59531" y="6454317"/>
            <a:ext cx="1238534" cy="403683"/>
            <a:chOff x="68077" y="6454317"/>
            <a:chExt cx="1238534" cy="403683"/>
          </a:xfrm>
        </p:grpSpPr>
        <p:sp>
          <p:nvSpPr>
            <p:cNvPr id="21" name="TextBox 20">
              <a:extLst>
                <a:ext uri="{FF2B5EF4-FFF2-40B4-BE49-F238E27FC236}">
                  <a16:creationId xmlns:a16="http://schemas.microsoft.com/office/drawing/2014/main" id="{98FEAF92-FACA-4466-8EA2-6BC37B7A89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EC3DAD0D-5391-44CA-B5E9-FFCEADB3A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4" name="TextBox 23">
            <a:extLst>
              <a:ext uri="{FF2B5EF4-FFF2-40B4-BE49-F238E27FC236}">
                <a16:creationId xmlns:a16="http://schemas.microsoft.com/office/drawing/2014/main" id="{03B14A0C-CB4A-418A-9AAD-C4F71C8E990F}"/>
              </a:ext>
            </a:extLst>
          </p:cNvPr>
          <p:cNvSpPr txBox="1"/>
          <p:nvPr/>
        </p:nvSpPr>
        <p:spPr>
          <a:xfrm>
            <a:off x="6471074" y="1512928"/>
            <a:ext cx="1178751" cy="400110"/>
          </a:xfrm>
          <a:prstGeom prst="rect">
            <a:avLst/>
          </a:prstGeom>
          <a:noFill/>
        </p:spPr>
        <p:txBody>
          <a:bodyPr wrap="square" rtlCol="0">
            <a:spAutoFit/>
          </a:bodyPr>
          <a:lstStyle/>
          <a:p>
            <a:pPr algn="ctr"/>
            <a:r>
              <a:rPr lang="en-US" sz="2000" b="1" dirty="0">
                <a:latin typeface="Century Gothic" panose="020B0502020202020204" pitchFamily="34" charset="0"/>
              </a:rPr>
              <a:t>45mm</a:t>
            </a:r>
          </a:p>
        </p:txBody>
      </p:sp>
      <p:sp>
        <p:nvSpPr>
          <p:cNvPr id="25" name="TextBox 24">
            <a:extLst>
              <a:ext uri="{FF2B5EF4-FFF2-40B4-BE49-F238E27FC236}">
                <a16:creationId xmlns:a16="http://schemas.microsoft.com/office/drawing/2014/main" id="{6788891B-AB25-4DE0-AA39-F613DE9BAFF0}"/>
              </a:ext>
            </a:extLst>
          </p:cNvPr>
          <p:cNvSpPr txBox="1"/>
          <p:nvPr/>
        </p:nvSpPr>
        <p:spPr>
          <a:xfrm>
            <a:off x="2929634" y="2698134"/>
            <a:ext cx="1178751" cy="400110"/>
          </a:xfrm>
          <a:prstGeom prst="rect">
            <a:avLst/>
          </a:prstGeom>
          <a:noFill/>
        </p:spPr>
        <p:txBody>
          <a:bodyPr wrap="square" rtlCol="0">
            <a:spAutoFit/>
          </a:bodyPr>
          <a:lstStyle/>
          <a:p>
            <a:pPr algn="ctr"/>
            <a:r>
              <a:rPr lang="en-US" sz="2000" b="1" dirty="0">
                <a:latin typeface="Century Gothic" panose="020B0502020202020204" pitchFamily="34" charset="0"/>
              </a:rPr>
              <a:t>80mm</a:t>
            </a:r>
          </a:p>
        </p:txBody>
      </p:sp>
      <p:sp>
        <p:nvSpPr>
          <p:cNvPr id="27" name="TextBox 26">
            <a:extLst>
              <a:ext uri="{FF2B5EF4-FFF2-40B4-BE49-F238E27FC236}">
                <a16:creationId xmlns:a16="http://schemas.microsoft.com/office/drawing/2014/main" id="{8710BD3D-D1E3-4272-A4C6-DE875C0736C7}"/>
              </a:ext>
            </a:extLst>
          </p:cNvPr>
          <p:cNvSpPr txBox="1"/>
          <p:nvPr/>
        </p:nvSpPr>
        <p:spPr>
          <a:xfrm>
            <a:off x="1401380" y="3623776"/>
            <a:ext cx="1053160" cy="400110"/>
          </a:xfrm>
          <a:prstGeom prst="rect">
            <a:avLst/>
          </a:prstGeom>
          <a:noFill/>
        </p:spPr>
        <p:txBody>
          <a:bodyPr wrap="square" rtlCol="0">
            <a:spAutoFit/>
          </a:bodyPr>
          <a:lstStyle/>
          <a:p>
            <a:pPr algn="ctr"/>
            <a:r>
              <a:rPr lang="en-US" sz="2000" b="1" dirty="0">
                <a:latin typeface="Century Gothic" panose="020B0502020202020204" pitchFamily="34" charset="0"/>
              </a:rPr>
              <a:t>70mm</a:t>
            </a:r>
          </a:p>
        </p:txBody>
      </p:sp>
      <p:sp>
        <p:nvSpPr>
          <p:cNvPr id="23" name="Rectangle 22">
            <a:extLst>
              <a:ext uri="{FF2B5EF4-FFF2-40B4-BE49-F238E27FC236}">
                <a16:creationId xmlns:a16="http://schemas.microsoft.com/office/drawing/2014/main" id="{A6BFCA20-A101-4B81-904C-A9FB59007578}"/>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104030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algn="ctr" defTabSz="685800">
              <a:defRPr/>
            </a:pPr>
            <a:r>
              <a:rPr lang="en-GB" sz="2000" b="1" dirty="0">
                <a:solidFill>
                  <a:schemeClr val="tx1"/>
                </a:solidFill>
                <a:latin typeface="Century Gothic" panose="020B0502020202020204" pitchFamily="34" charset="0"/>
              </a:rPr>
              <a:t>Calculate the area of the shapes and complete the comparison statement.</a:t>
            </a: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algn="ctr" defTabSz="685800">
              <a:defRPr/>
            </a:pPr>
            <a:r>
              <a:rPr lang="en-GB" sz="2000" b="1" dirty="0">
                <a:solidFill>
                  <a:srgbClr val="FF0000"/>
                </a:solidFill>
                <a:latin typeface="Century Gothic" panose="020B0502020202020204" pitchFamily="34" charset="0"/>
              </a:rPr>
              <a:t>42cm</a:t>
            </a:r>
            <a:r>
              <a:rPr lang="en-GB" sz="2000" b="1" baseline="30000" dirty="0">
                <a:solidFill>
                  <a:srgbClr val="FF0000"/>
                </a:solidFill>
                <a:latin typeface="Century Gothic" panose="020B0502020202020204" pitchFamily="34" charset="0"/>
              </a:rPr>
              <a:t>2</a:t>
            </a:r>
            <a:r>
              <a:rPr lang="en-GB" sz="2000" b="1" dirty="0">
                <a:solidFill>
                  <a:srgbClr val="FF0000"/>
                </a:solidFill>
                <a:latin typeface="Century Gothic" panose="020B0502020202020204" pitchFamily="34" charset="0"/>
              </a:rPr>
              <a:t> = 42cm</a:t>
            </a:r>
            <a:r>
              <a:rPr lang="en-GB" sz="2000" b="1" baseline="30000" dirty="0">
                <a:solidFill>
                  <a:srgbClr val="FF0000"/>
                </a:solidFill>
                <a:latin typeface="Century Gothic" panose="020B0502020202020204" pitchFamily="34" charset="0"/>
              </a:rPr>
              <a:t>2</a:t>
            </a:r>
            <a:endParaRPr lang="en-GB" sz="2000" b="1" dirty="0">
              <a:solidFill>
                <a:srgbClr val="FF0000"/>
              </a:solidFill>
              <a:latin typeface="Century Gothic" panose="020B0502020202020204" pitchFamily="34" charset="0"/>
            </a:endParaRPr>
          </a:p>
          <a:p>
            <a:pPr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Parallelogram 5">
            <a:extLst>
              <a:ext uri="{FF2B5EF4-FFF2-40B4-BE49-F238E27FC236}">
                <a16:creationId xmlns:a16="http://schemas.microsoft.com/office/drawing/2014/main" id="{617587AF-0DCD-3C42-B6EE-5976FCED68DE}"/>
              </a:ext>
            </a:extLst>
          </p:cNvPr>
          <p:cNvSpPr/>
          <p:nvPr/>
        </p:nvSpPr>
        <p:spPr>
          <a:xfrm>
            <a:off x="941881" y="2091369"/>
            <a:ext cx="2312608" cy="1512827"/>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259D8922-EA5E-C943-8455-4F3BA0B4965C}"/>
              </a:ext>
            </a:extLst>
          </p:cNvPr>
          <p:cNvSpPr/>
          <p:nvPr/>
        </p:nvSpPr>
        <p:spPr>
          <a:xfrm rot="5400000">
            <a:off x="5648956" y="2197524"/>
            <a:ext cx="2325104" cy="1401331"/>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DBB47E1-A768-F248-ADE2-9EA0A86E47FB}"/>
              </a:ext>
            </a:extLst>
          </p:cNvPr>
          <p:cNvSpPr txBox="1"/>
          <p:nvPr/>
        </p:nvSpPr>
        <p:spPr>
          <a:xfrm>
            <a:off x="1401380" y="3623776"/>
            <a:ext cx="1053160" cy="400110"/>
          </a:xfrm>
          <a:prstGeom prst="rect">
            <a:avLst/>
          </a:prstGeom>
          <a:noFill/>
        </p:spPr>
        <p:txBody>
          <a:bodyPr wrap="square" rtlCol="0">
            <a:spAutoFit/>
          </a:bodyPr>
          <a:lstStyle/>
          <a:p>
            <a:pPr algn="ctr"/>
            <a:r>
              <a:rPr lang="en-US" sz="2000" b="1" dirty="0">
                <a:latin typeface="Century Gothic" panose="020B0502020202020204" pitchFamily="34" charset="0"/>
              </a:rPr>
              <a:t>70mm</a:t>
            </a:r>
          </a:p>
        </p:txBody>
      </p:sp>
      <p:sp>
        <p:nvSpPr>
          <p:cNvPr id="11" name="TextBox 10">
            <a:extLst>
              <a:ext uri="{FF2B5EF4-FFF2-40B4-BE49-F238E27FC236}">
                <a16:creationId xmlns:a16="http://schemas.microsoft.com/office/drawing/2014/main" id="{6BB8974F-4838-B847-817B-07898110AAC1}"/>
              </a:ext>
            </a:extLst>
          </p:cNvPr>
          <p:cNvSpPr txBox="1"/>
          <p:nvPr/>
        </p:nvSpPr>
        <p:spPr>
          <a:xfrm>
            <a:off x="1192360" y="2647727"/>
            <a:ext cx="1053160" cy="400110"/>
          </a:xfrm>
          <a:prstGeom prst="rect">
            <a:avLst/>
          </a:prstGeom>
          <a:noFill/>
        </p:spPr>
        <p:txBody>
          <a:bodyPr wrap="square" rtlCol="0">
            <a:spAutoFit/>
          </a:bodyPr>
          <a:lstStyle/>
          <a:p>
            <a:pPr algn="ctr"/>
            <a:r>
              <a:rPr lang="en-US" sz="2000" b="1" dirty="0">
                <a:latin typeface="Century Gothic" panose="020B0502020202020204" pitchFamily="34" charset="0"/>
              </a:rPr>
              <a:t>6cm</a:t>
            </a:r>
          </a:p>
        </p:txBody>
      </p:sp>
      <p:cxnSp>
        <p:nvCxnSpPr>
          <p:cNvPr id="12" name="Straight Arrow Connector 11">
            <a:extLst>
              <a:ext uri="{FF2B5EF4-FFF2-40B4-BE49-F238E27FC236}">
                <a16:creationId xmlns:a16="http://schemas.microsoft.com/office/drawing/2014/main" id="{DF7F94C4-5DFC-2F48-96E9-EA91F852AE41}"/>
              </a:ext>
            </a:extLst>
          </p:cNvPr>
          <p:cNvCxnSpPr>
            <a:cxnSpLocks/>
          </p:cNvCxnSpPr>
          <p:nvPr/>
        </p:nvCxnSpPr>
        <p:spPr>
          <a:xfrm>
            <a:off x="1353869" y="2090758"/>
            <a:ext cx="0" cy="1513438"/>
          </a:xfrm>
          <a:prstGeom prst="straightConnector1">
            <a:avLst/>
          </a:prstGeom>
          <a:ln w="19050"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59A057CB-B019-7A4F-B5B0-75C01D861043}"/>
              </a:ext>
            </a:extLst>
          </p:cNvPr>
          <p:cNvSpPr txBox="1"/>
          <p:nvPr/>
        </p:nvSpPr>
        <p:spPr>
          <a:xfrm>
            <a:off x="6284928" y="3295506"/>
            <a:ext cx="1053160" cy="400110"/>
          </a:xfrm>
          <a:prstGeom prst="rect">
            <a:avLst/>
          </a:prstGeom>
          <a:noFill/>
        </p:spPr>
        <p:txBody>
          <a:bodyPr wrap="square" rtlCol="0">
            <a:spAutoFit/>
          </a:bodyPr>
          <a:lstStyle/>
          <a:p>
            <a:pPr algn="ctr"/>
            <a:r>
              <a:rPr lang="en-US" sz="2000" b="1" dirty="0">
                <a:latin typeface="Century Gothic" panose="020B0502020202020204" pitchFamily="34" charset="0"/>
              </a:rPr>
              <a:t>3.5cm</a:t>
            </a:r>
          </a:p>
        </p:txBody>
      </p:sp>
      <p:sp>
        <p:nvSpPr>
          <p:cNvPr id="14" name="TextBox 13">
            <a:extLst>
              <a:ext uri="{FF2B5EF4-FFF2-40B4-BE49-F238E27FC236}">
                <a16:creationId xmlns:a16="http://schemas.microsoft.com/office/drawing/2014/main" id="{92574D3C-C0CE-6247-B52F-EEE4850731CB}"/>
              </a:ext>
            </a:extLst>
          </p:cNvPr>
          <p:cNvSpPr txBox="1"/>
          <p:nvPr/>
        </p:nvSpPr>
        <p:spPr>
          <a:xfrm>
            <a:off x="7438782" y="2698134"/>
            <a:ext cx="1178751" cy="400110"/>
          </a:xfrm>
          <a:prstGeom prst="rect">
            <a:avLst/>
          </a:prstGeom>
          <a:noFill/>
        </p:spPr>
        <p:txBody>
          <a:bodyPr wrap="square" rtlCol="0">
            <a:spAutoFit/>
          </a:bodyPr>
          <a:lstStyle/>
          <a:p>
            <a:pPr algn="ctr"/>
            <a:r>
              <a:rPr lang="en-US" sz="2000" b="1" dirty="0">
                <a:latin typeface="Century Gothic" panose="020B0502020202020204" pitchFamily="34" charset="0"/>
              </a:rPr>
              <a:t>120mm</a:t>
            </a:r>
          </a:p>
        </p:txBody>
      </p:sp>
      <p:cxnSp>
        <p:nvCxnSpPr>
          <p:cNvPr id="15" name="Straight Arrow Connector 14">
            <a:extLst>
              <a:ext uri="{FF2B5EF4-FFF2-40B4-BE49-F238E27FC236}">
                <a16:creationId xmlns:a16="http://schemas.microsoft.com/office/drawing/2014/main" id="{C3627278-8A4C-AE47-AE04-229B42E723F7}"/>
              </a:ext>
            </a:extLst>
          </p:cNvPr>
          <p:cNvCxnSpPr>
            <a:cxnSpLocks/>
          </p:cNvCxnSpPr>
          <p:nvPr/>
        </p:nvCxnSpPr>
        <p:spPr>
          <a:xfrm flipH="1">
            <a:off x="6110843" y="3678608"/>
            <a:ext cx="1401331" cy="0"/>
          </a:xfrm>
          <a:prstGeom prst="straightConnector1">
            <a:avLst/>
          </a:prstGeom>
          <a:ln w="19050"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4A70B909-4878-A048-A1C2-2AFAA4B92FB9}"/>
              </a:ext>
            </a:extLst>
          </p:cNvPr>
          <p:cNvSpPr txBox="1"/>
          <p:nvPr/>
        </p:nvSpPr>
        <p:spPr>
          <a:xfrm>
            <a:off x="4225938" y="2552380"/>
            <a:ext cx="692124" cy="707886"/>
          </a:xfrm>
          <a:prstGeom prst="rect">
            <a:avLst/>
          </a:prstGeom>
          <a:solidFill>
            <a:schemeClr val="bg1"/>
          </a:solidFill>
          <a:ln w="19050">
            <a:solidFill>
              <a:srgbClr val="FF0000"/>
            </a:solidFill>
          </a:ln>
        </p:spPr>
        <p:txBody>
          <a:bodyPr wrap="square" rtlCol="0">
            <a:spAutoFit/>
          </a:bodyPr>
          <a:lstStyle/>
          <a:p>
            <a:pPr algn="ctr"/>
            <a:r>
              <a:rPr lang="en-US" sz="4000" b="1" dirty="0">
                <a:solidFill>
                  <a:srgbClr val="FF0000"/>
                </a:solidFill>
                <a:latin typeface="Century Gothic" panose="020B0502020202020204" pitchFamily="34" charset="0"/>
              </a:rPr>
              <a:t>=</a:t>
            </a:r>
          </a:p>
        </p:txBody>
      </p:sp>
      <p:grpSp>
        <p:nvGrpSpPr>
          <p:cNvPr id="20" name="Group 19">
            <a:extLst>
              <a:ext uri="{FF2B5EF4-FFF2-40B4-BE49-F238E27FC236}">
                <a16:creationId xmlns:a16="http://schemas.microsoft.com/office/drawing/2014/main" id="{8895965C-B784-46E9-BB15-7151F99A3C3C}"/>
              </a:ext>
            </a:extLst>
          </p:cNvPr>
          <p:cNvGrpSpPr/>
          <p:nvPr/>
        </p:nvGrpSpPr>
        <p:grpSpPr>
          <a:xfrm>
            <a:off x="59531" y="6454317"/>
            <a:ext cx="1238534" cy="403683"/>
            <a:chOff x="68077" y="6454317"/>
            <a:chExt cx="1238534" cy="403683"/>
          </a:xfrm>
        </p:grpSpPr>
        <p:sp>
          <p:nvSpPr>
            <p:cNvPr id="21" name="TextBox 20">
              <a:extLst>
                <a:ext uri="{FF2B5EF4-FFF2-40B4-BE49-F238E27FC236}">
                  <a16:creationId xmlns:a16="http://schemas.microsoft.com/office/drawing/2014/main" id="{98FEAF92-FACA-4466-8EA2-6BC37B7A89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EC3DAD0D-5391-44CA-B5E9-FFCEADB3A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4" name="TextBox 23">
            <a:extLst>
              <a:ext uri="{FF2B5EF4-FFF2-40B4-BE49-F238E27FC236}">
                <a16:creationId xmlns:a16="http://schemas.microsoft.com/office/drawing/2014/main" id="{03B14A0C-CB4A-418A-9AAD-C4F71C8E990F}"/>
              </a:ext>
            </a:extLst>
          </p:cNvPr>
          <p:cNvSpPr txBox="1"/>
          <p:nvPr/>
        </p:nvSpPr>
        <p:spPr>
          <a:xfrm>
            <a:off x="6471074" y="1512928"/>
            <a:ext cx="1178751" cy="400110"/>
          </a:xfrm>
          <a:prstGeom prst="rect">
            <a:avLst/>
          </a:prstGeom>
          <a:noFill/>
        </p:spPr>
        <p:txBody>
          <a:bodyPr wrap="square" rtlCol="0">
            <a:spAutoFit/>
          </a:bodyPr>
          <a:lstStyle/>
          <a:p>
            <a:pPr algn="ctr"/>
            <a:r>
              <a:rPr lang="en-US" sz="2000" b="1" dirty="0">
                <a:latin typeface="Century Gothic" panose="020B0502020202020204" pitchFamily="34" charset="0"/>
              </a:rPr>
              <a:t>45mm</a:t>
            </a:r>
          </a:p>
        </p:txBody>
      </p:sp>
      <p:sp>
        <p:nvSpPr>
          <p:cNvPr id="25" name="TextBox 24">
            <a:extLst>
              <a:ext uri="{FF2B5EF4-FFF2-40B4-BE49-F238E27FC236}">
                <a16:creationId xmlns:a16="http://schemas.microsoft.com/office/drawing/2014/main" id="{6788891B-AB25-4DE0-AA39-F613DE9BAFF0}"/>
              </a:ext>
            </a:extLst>
          </p:cNvPr>
          <p:cNvSpPr txBox="1"/>
          <p:nvPr/>
        </p:nvSpPr>
        <p:spPr>
          <a:xfrm>
            <a:off x="2929634" y="2698134"/>
            <a:ext cx="1178751" cy="400110"/>
          </a:xfrm>
          <a:prstGeom prst="rect">
            <a:avLst/>
          </a:prstGeom>
          <a:noFill/>
        </p:spPr>
        <p:txBody>
          <a:bodyPr wrap="square" rtlCol="0">
            <a:spAutoFit/>
          </a:bodyPr>
          <a:lstStyle/>
          <a:p>
            <a:pPr algn="ctr"/>
            <a:r>
              <a:rPr lang="en-US" sz="2000" b="1" dirty="0">
                <a:latin typeface="Century Gothic" panose="020B0502020202020204" pitchFamily="34" charset="0"/>
              </a:rPr>
              <a:t>80mm</a:t>
            </a:r>
          </a:p>
        </p:txBody>
      </p:sp>
      <p:sp>
        <p:nvSpPr>
          <p:cNvPr id="23" name="Rectangle 22">
            <a:extLst>
              <a:ext uri="{FF2B5EF4-FFF2-40B4-BE49-F238E27FC236}">
                <a16:creationId xmlns:a16="http://schemas.microsoft.com/office/drawing/2014/main" id="{5465D89C-BFA4-47BE-BE88-95D6FEB8501D}"/>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15511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Joshua says that half the area of the parallelogram below is 26m</a:t>
            </a:r>
            <a:r>
              <a:rPr lang="en-GB" sz="2000" b="1" baseline="30000" dirty="0">
                <a:solidFill>
                  <a:schemeClr val="tx1"/>
                </a:solidFill>
                <a:latin typeface="Century Gothic" panose="020B0502020202020204" pitchFamily="34" charset="0"/>
              </a:rPr>
              <a:t>2</a:t>
            </a: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Use the formula base x perpendicular height to prove whether Joshua is correct.</a:t>
            </a:r>
          </a:p>
          <a:p>
            <a:pPr lvl="0" defTabSz="514350">
              <a:defRPr/>
            </a:pP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8895965C-B784-46E9-BB15-7151F99A3C3C}"/>
              </a:ext>
            </a:extLst>
          </p:cNvPr>
          <p:cNvGrpSpPr/>
          <p:nvPr/>
        </p:nvGrpSpPr>
        <p:grpSpPr>
          <a:xfrm>
            <a:off x="59531" y="6454317"/>
            <a:ext cx="1238534" cy="403683"/>
            <a:chOff x="68077" y="6454317"/>
            <a:chExt cx="1238534" cy="403683"/>
          </a:xfrm>
        </p:grpSpPr>
        <p:sp>
          <p:nvSpPr>
            <p:cNvPr id="21" name="TextBox 20">
              <a:extLst>
                <a:ext uri="{FF2B5EF4-FFF2-40B4-BE49-F238E27FC236}">
                  <a16:creationId xmlns:a16="http://schemas.microsoft.com/office/drawing/2014/main" id="{98FEAF92-FACA-4466-8EA2-6BC37B7A89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EC3DAD0D-5391-44CA-B5E9-FFCEADB3A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Parallelogram 5">
            <a:extLst>
              <a:ext uri="{FF2B5EF4-FFF2-40B4-BE49-F238E27FC236}">
                <a16:creationId xmlns:a16="http://schemas.microsoft.com/office/drawing/2014/main" id="{617587AF-0DCD-3C42-B6EE-5976FCED68DE}"/>
              </a:ext>
            </a:extLst>
          </p:cNvPr>
          <p:cNvSpPr/>
          <p:nvPr/>
        </p:nvSpPr>
        <p:spPr>
          <a:xfrm>
            <a:off x="3314009" y="1526765"/>
            <a:ext cx="2312608" cy="1512827"/>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DBB47E1-A768-F248-ADE2-9EA0A86E47FB}"/>
              </a:ext>
            </a:extLst>
          </p:cNvPr>
          <p:cNvSpPr txBox="1"/>
          <p:nvPr/>
        </p:nvSpPr>
        <p:spPr>
          <a:xfrm>
            <a:off x="3736324" y="3013732"/>
            <a:ext cx="1053160" cy="400110"/>
          </a:xfrm>
          <a:prstGeom prst="rect">
            <a:avLst/>
          </a:prstGeom>
          <a:noFill/>
        </p:spPr>
        <p:txBody>
          <a:bodyPr wrap="square" rtlCol="0">
            <a:spAutoFit/>
          </a:bodyPr>
          <a:lstStyle/>
          <a:p>
            <a:pPr algn="ctr"/>
            <a:r>
              <a:rPr lang="en-US" sz="2000" b="1" dirty="0">
                <a:latin typeface="Century Gothic" panose="020B0502020202020204" pitchFamily="34" charset="0"/>
              </a:rPr>
              <a:t>8cm</a:t>
            </a:r>
          </a:p>
        </p:txBody>
      </p:sp>
      <p:sp>
        <p:nvSpPr>
          <p:cNvPr id="11" name="TextBox 10">
            <a:extLst>
              <a:ext uri="{FF2B5EF4-FFF2-40B4-BE49-F238E27FC236}">
                <a16:creationId xmlns:a16="http://schemas.microsoft.com/office/drawing/2014/main" id="{6BB8974F-4838-B847-817B-07898110AAC1}"/>
              </a:ext>
            </a:extLst>
          </p:cNvPr>
          <p:cNvSpPr txBox="1"/>
          <p:nvPr/>
        </p:nvSpPr>
        <p:spPr>
          <a:xfrm>
            <a:off x="3656542" y="2083123"/>
            <a:ext cx="1222295" cy="400110"/>
          </a:xfrm>
          <a:prstGeom prst="rect">
            <a:avLst/>
          </a:prstGeom>
          <a:noFill/>
        </p:spPr>
        <p:txBody>
          <a:bodyPr wrap="square" rtlCol="0">
            <a:spAutoFit/>
          </a:bodyPr>
          <a:lstStyle/>
          <a:p>
            <a:pPr algn="ctr"/>
            <a:r>
              <a:rPr lang="en-US" sz="2000" b="1" dirty="0">
                <a:latin typeface="Century Gothic" panose="020B0502020202020204" pitchFamily="34" charset="0"/>
              </a:rPr>
              <a:t>65mm</a:t>
            </a:r>
          </a:p>
        </p:txBody>
      </p:sp>
      <p:cxnSp>
        <p:nvCxnSpPr>
          <p:cNvPr id="12" name="Straight Arrow Connector 11">
            <a:extLst>
              <a:ext uri="{FF2B5EF4-FFF2-40B4-BE49-F238E27FC236}">
                <a16:creationId xmlns:a16="http://schemas.microsoft.com/office/drawing/2014/main" id="{DF7F94C4-5DFC-2F48-96E9-EA91F852AE41}"/>
              </a:ext>
            </a:extLst>
          </p:cNvPr>
          <p:cNvCxnSpPr>
            <a:cxnSpLocks/>
          </p:cNvCxnSpPr>
          <p:nvPr/>
        </p:nvCxnSpPr>
        <p:spPr>
          <a:xfrm>
            <a:off x="3725997" y="1526154"/>
            <a:ext cx="0" cy="1513438"/>
          </a:xfrm>
          <a:prstGeom prst="straightConnector1">
            <a:avLst/>
          </a:prstGeom>
          <a:ln w="19050"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6788891B-AB25-4DE0-AA39-F613DE9BAFF0}"/>
              </a:ext>
            </a:extLst>
          </p:cNvPr>
          <p:cNvSpPr txBox="1"/>
          <p:nvPr/>
        </p:nvSpPr>
        <p:spPr>
          <a:xfrm>
            <a:off x="5221981" y="2133530"/>
            <a:ext cx="1178751" cy="400110"/>
          </a:xfrm>
          <a:prstGeom prst="rect">
            <a:avLst/>
          </a:prstGeom>
          <a:noFill/>
        </p:spPr>
        <p:txBody>
          <a:bodyPr wrap="square" rtlCol="0">
            <a:spAutoFit/>
          </a:bodyPr>
          <a:lstStyle/>
          <a:p>
            <a:pPr algn="ctr"/>
            <a:r>
              <a:rPr lang="en-US" sz="2000" b="1" dirty="0">
                <a:latin typeface="Century Gothic" panose="020B0502020202020204" pitchFamily="34" charset="0"/>
              </a:rPr>
              <a:t>7cm</a:t>
            </a:r>
          </a:p>
        </p:txBody>
      </p:sp>
      <p:sp>
        <p:nvSpPr>
          <p:cNvPr id="13" name="Rectangle 12">
            <a:extLst>
              <a:ext uri="{FF2B5EF4-FFF2-40B4-BE49-F238E27FC236}">
                <a16:creationId xmlns:a16="http://schemas.microsoft.com/office/drawing/2014/main" id="{4D788211-EF09-4979-8993-AD1F9072F2AE}"/>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259784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Joshua says that half the area of the parallelogram below is 26m</a:t>
            </a:r>
            <a:r>
              <a:rPr lang="en-GB" sz="2000" b="1" baseline="30000" dirty="0">
                <a:solidFill>
                  <a:schemeClr val="tx1"/>
                </a:solidFill>
                <a:latin typeface="Century Gothic" panose="020B0502020202020204" pitchFamily="34" charset="0"/>
              </a:rPr>
              <a:t>2</a:t>
            </a: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Use the formula base x perpendicular height to prove whether Joshua is correct.</a:t>
            </a: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Various answer, for example:</a:t>
            </a:r>
          </a:p>
          <a:p>
            <a:pPr lvl="0">
              <a:defRPr/>
            </a:pPr>
            <a:r>
              <a:rPr lang="en-GB" sz="2000" b="1" dirty="0">
                <a:solidFill>
                  <a:schemeClr val="tx1"/>
                </a:solidFill>
                <a:latin typeface="Century Gothic" panose="020B0502020202020204" pitchFamily="34" charset="0"/>
              </a:rPr>
              <a:t>Joshua is correct because…</a:t>
            </a: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8895965C-B784-46E9-BB15-7151F99A3C3C}"/>
              </a:ext>
            </a:extLst>
          </p:cNvPr>
          <p:cNvGrpSpPr/>
          <p:nvPr/>
        </p:nvGrpSpPr>
        <p:grpSpPr>
          <a:xfrm>
            <a:off x="59531" y="6454317"/>
            <a:ext cx="1238534" cy="403683"/>
            <a:chOff x="68077" y="6454317"/>
            <a:chExt cx="1238534" cy="403683"/>
          </a:xfrm>
        </p:grpSpPr>
        <p:sp>
          <p:nvSpPr>
            <p:cNvPr id="21" name="TextBox 20">
              <a:extLst>
                <a:ext uri="{FF2B5EF4-FFF2-40B4-BE49-F238E27FC236}">
                  <a16:creationId xmlns:a16="http://schemas.microsoft.com/office/drawing/2014/main" id="{98FEAF92-FACA-4466-8EA2-6BC37B7A89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EC3DAD0D-5391-44CA-B5E9-FFCEADB3A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Parallelogram 5">
            <a:extLst>
              <a:ext uri="{FF2B5EF4-FFF2-40B4-BE49-F238E27FC236}">
                <a16:creationId xmlns:a16="http://schemas.microsoft.com/office/drawing/2014/main" id="{617587AF-0DCD-3C42-B6EE-5976FCED68DE}"/>
              </a:ext>
            </a:extLst>
          </p:cNvPr>
          <p:cNvSpPr/>
          <p:nvPr/>
        </p:nvSpPr>
        <p:spPr>
          <a:xfrm>
            <a:off x="3314009" y="1526765"/>
            <a:ext cx="2312608" cy="1512827"/>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DBB47E1-A768-F248-ADE2-9EA0A86E47FB}"/>
              </a:ext>
            </a:extLst>
          </p:cNvPr>
          <p:cNvSpPr txBox="1"/>
          <p:nvPr/>
        </p:nvSpPr>
        <p:spPr>
          <a:xfrm>
            <a:off x="3736324" y="3013732"/>
            <a:ext cx="1053160" cy="400110"/>
          </a:xfrm>
          <a:prstGeom prst="rect">
            <a:avLst/>
          </a:prstGeom>
          <a:noFill/>
        </p:spPr>
        <p:txBody>
          <a:bodyPr wrap="square" rtlCol="0">
            <a:spAutoFit/>
          </a:bodyPr>
          <a:lstStyle/>
          <a:p>
            <a:pPr algn="ctr"/>
            <a:r>
              <a:rPr lang="en-US" sz="2000" b="1" dirty="0">
                <a:latin typeface="Century Gothic" panose="020B0502020202020204" pitchFamily="34" charset="0"/>
              </a:rPr>
              <a:t>8cm</a:t>
            </a:r>
          </a:p>
        </p:txBody>
      </p:sp>
      <p:sp>
        <p:nvSpPr>
          <p:cNvPr id="11" name="TextBox 10">
            <a:extLst>
              <a:ext uri="{FF2B5EF4-FFF2-40B4-BE49-F238E27FC236}">
                <a16:creationId xmlns:a16="http://schemas.microsoft.com/office/drawing/2014/main" id="{6BB8974F-4838-B847-817B-07898110AAC1}"/>
              </a:ext>
            </a:extLst>
          </p:cNvPr>
          <p:cNvSpPr txBox="1"/>
          <p:nvPr/>
        </p:nvSpPr>
        <p:spPr>
          <a:xfrm>
            <a:off x="3656542" y="2083123"/>
            <a:ext cx="1222295" cy="400110"/>
          </a:xfrm>
          <a:prstGeom prst="rect">
            <a:avLst/>
          </a:prstGeom>
          <a:noFill/>
        </p:spPr>
        <p:txBody>
          <a:bodyPr wrap="square" rtlCol="0">
            <a:spAutoFit/>
          </a:bodyPr>
          <a:lstStyle/>
          <a:p>
            <a:pPr algn="ctr"/>
            <a:r>
              <a:rPr lang="en-US" sz="2000" b="1" dirty="0">
                <a:latin typeface="Century Gothic" panose="020B0502020202020204" pitchFamily="34" charset="0"/>
              </a:rPr>
              <a:t>65mm</a:t>
            </a:r>
          </a:p>
        </p:txBody>
      </p:sp>
      <p:cxnSp>
        <p:nvCxnSpPr>
          <p:cNvPr id="12" name="Straight Arrow Connector 11">
            <a:extLst>
              <a:ext uri="{FF2B5EF4-FFF2-40B4-BE49-F238E27FC236}">
                <a16:creationId xmlns:a16="http://schemas.microsoft.com/office/drawing/2014/main" id="{DF7F94C4-5DFC-2F48-96E9-EA91F852AE41}"/>
              </a:ext>
            </a:extLst>
          </p:cNvPr>
          <p:cNvCxnSpPr>
            <a:cxnSpLocks/>
          </p:cNvCxnSpPr>
          <p:nvPr/>
        </p:nvCxnSpPr>
        <p:spPr>
          <a:xfrm>
            <a:off x="3725997" y="1526154"/>
            <a:ext cx="0" cy="1513438"/>
          </a:xfrm>
          <a:prstGeom prst="straightConnector1">
            <a:avLst/>
          </a:prstGeom>
          <a:ln w="19050"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6788891B-AB25-4DE0-AA39-F613DE9BAFF0}"/>
              </a:ext>
            </a:extLst>
          </p:cNvPr>
          <p:cNvSpPr txBox="1"/>
          <p:nvPr/>
        </p:nvSpPr>
        <p:spPr>
          <a:xfrm>
            <a:off x="5221981" y="2133530"/>
            <a:ext cx="1178751" cy="400110"/>
          </a:xfrm>
          <a:prstGeom prst="rect">
            <a:avLst/>
          </a:prstGeom>
          <a:noFill/>
        </p:spPr>
        <p:txBody>
          <a:bodyPr wrap="square" rtlCol="0">
            <a:spAutoFit/>
          </a:bodyPr>
          <a:lstStyle/>
          <a:p>
            <a:pPr algn="ctr"/>
            <a:r>
              <a:rPr lang="en-US" sz="2000" b="1" dirty="0">
                <a:latin typeface="Century Gothic" panose="020B0502020202020204" pitchFamily="34" charset="0"/>
              </a:rPr>
              <a:t>7cm</a:t>
            </a:r>
          </a:p>
        </p:txBody>
      </p:sp>
      <p:sp>
        <p:nvSpPr>
          <p:cNvPr id="13" name="Rectangle 12">
            <a:extLst>
              <a:ext uri="{FF2B5EF4-FFF2-40B4-BE49-F238E27FC236}">
                <a16:creationId xmlns:a16="http://schemas.microsoft.com/office/drawing/2014/main" id="{E4694216-F62D-4796-B843-27C36C55DC67}"/>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275552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Joshua says that half the area of the parallelogram below is 26m</a:t>
            </a:r>
            <a:r>
              <a:rPr lang="en-GB" sz="2000" b="1" baseline="30000" dirty="0">
                <a:solidFill>
                  <a:schemeClr val="tx1"/>
                </a:solidFill>
                <a:latin typeface="Century Gothic" panose="020B0502020202020204" pitchFamily="34" charset="0"/>
              </a:rPr>
              <a:t>2</a:t>
            </a: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Use the formula base x perpendicular height to prove whether Joshua is correct.</a:t>
            </a: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Various answer, for example:</a:t>
            </a:r>
          </a:p>
          <a:p>
            <a:pPr lvl="0">
              <a:defRPr/>
            </a:pPr>
            <a:r>
              <a:rPr lang="en-GB" sz="2000" b="1" dirty="0">
                <a:solidFill>
                  <a:srgbClr val="FF0000"/>
                </a:solidFill>
                <a:latin typeface="Century Gothic" panose="020B0502020202020204" pitchFamily="34" charset="0"/>
              </a:rPr>
              <a:t>Joshua is correct because the area of the parallelogram is 8cm x 6.5cm = 52cm</a:t>
            </a:r>
            <a:r>
              <a:rPr lang="en-GB" sz="2000" b="1" baseline="30000" dirty="0">
                <a:solidFill>
                  <a:srgbClr val="FF0000"/>
                </a:solidFill>
                <a:latin typeface="Century Gothic" panose="020B0502020202020204" pitchFamily="34" charset="0"/>
              </a:rPr>
              <a:t>2</a:t>
            </a:r>
            <a:r>
              <a:rPr lang="en-GB" sz="2000" b="1" dirty="0">
                <a:solidFill>
                  <a:srgbClr val="FF0000"/>
                </a:solidFill>
                <a:latin typeface="Century Gothic" panose="020B0502020202020204" pitchFamily="34" charset="0"/>
              </a:rPr>
              <a:t>, so half the area of the parallelogram is 52cm</a:t>
            </a:r>
            <a:r>
              <a:rPr lang="en-GB" sz="2000" b="1" baseline="30000" dirty="0">
                <a:solidFill>
                  <a:srgbClr val="FF0000"/>
                </a:solidFill>
                <a:latin typeface="Century Gothic" panose="020B0502020202020204" pitchFamily="34" charset="0"/>
              </a:rPr>
              <a:t>2  </a:t>
            </a:r>
            <a:r>
              <a:rPr lang="en-GB" sz="2000" b="1" dirty="0">
                <a:solidFill>
                  <a:srgbClr val="FF0000"/>
                </a:solidFill>
                <a:latin typeface="Century Gothic" panose="020B0502020202020204" pitchFamily="34" charset="0"/>
              </a:rPr>
              <a:t>÷ 2 = 26cm</a:t>
            </a:r>
            <a:r>
              <a:rPr lang="en-GB" sz="2000" b="1" baseline="30000" dirty="0">
                <a:solidFill>
                  <a:srgbClr val="FF0000"/>
                </a:solidFill>
                <a:latin typeface="Century Gothic" panose="020B0502020202020204" pitchFamily="34" charset="0"/>
              </a:rPr>
              <a:t>2</a:t>
            </a:r>
            <a:r>
              <a:rPr lang="en-GB" sz="2000" b="1" dirty="0">
                <a:solidFill>
                  <a:srgbClr val="FF0000"/>
                </a:solidFill>
                <a:latin typeface="Century Gothic" panose="020B0502020202020204" pitchFamily="34" charset="0"/>
              </a:rPr>
              <a:t>.</a:t>
            </a: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8895965C-B784-46E9-BB15-7151F99A3C3C}"/>
              </a:ext>
            </a:extLst>
          </p:cNvPr>
          <p:cNvGrpSpPr/>
          <p:nvPr/>
        </p:nvGrpSpPr>
        <p:grpSpPr>
          <a:xfrm>
            <a:off x="59531" y="6454317"/>
            <a:ext cx="1238534" cy="403683"/>
            <a:chOff x="68077" y="6454317"/>
            <a:chExt cx="1238534" cy="403683"/>
          </a:xfrm>
        </p:grpSpPr>
        <p:sp>
          <p:nvSpPr>
            <p:cNvPr id="21" name="TextBox 20">
              <a:extLst>
                <a:ext uri="{FF2B5EF4-FFF2-40B4-BE49-F238E27FC236}">
                  <a16:creationId xmlns:a16="http://schemas.microsoft.com/office/drawing/2014/main" id="{98FEAF92-FACA-4466-8EA2-6BC37B7A89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EC3DAD0D-5391-44CA-B5E9-FFCEADB3A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Parallelogram 5">
            <a:extLst>
              <a:ext uri="{FF2B5EF4-FFF2-40B4-BE49-F238E27FC236}">
                <a16:creationId xmlns:a16="http://schemas.microsoft.com/office/drawing/2014/main" id="{617587AF-0DCD-3C42-B6EE-5976FCED68DE}"/>
              </a:ext>
            </a:extLst>
          </p:cNvPr>
          <p:cNvSpPr/>
          <p:nvPr/>
        </p:nvSpPr>
        <p:spPr>
          <a:xfrm>
            <a:off x="3314009" y="1526765"/>
            <a:ext cx="2312608" cy="1512827"/>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DBB47E1-A768-F248-ADE2-9EA0A86E47FB}"/>
              </a:ext>
            </a:extLst>
          </p:cNvPr>
          <p:cNvSpPr txBox="1"/>
          <p:nvPr/>
        </p:nvSpPr>
        <p:spPr>
          <a:xfrm>
            <a:off x="3736324" y="3013732"/>
            <a:ext cx="1053160" cy="400110"/>
          </a:xfrm>
          <a:prstGeom prst="rect">
            <a:avLst/>
          </a:prstGeom>
          <a:noFill/>
        </p:spPr>
        <p:txBody>
          <a:bodyPr wrap="square" rtlCol="0">
            <a:spAutoFit/>
          </a:bodyPr>
          <a:lstStyle/>
          <a:p>
            <a:pPr algn="ctr"/>
            <a:r>
              <a:rPr lang="en-US" sz="2000" b="1" dirty="0">
                <a:latin typeface="Century Gothic" panose="020B0502020202020204" pitchFamily="34" charset="0"/>
              </a:rPr>
              <a:t>8cm</a:t>
            </a:r>
          </a:p>
        </p:txBody>
      </p:sp>
      <p:sp>
        <p:nvSpPr>
          <p:cNvPr id="11" name="TextBox 10">
            <a:extLst>
              <a:ext uri="{FF2B5EF4-FFF2-40B4-BE49-F238E27FC236}">
                <a16:creationId xmlns:a16="http://schemas.microsoft.com/office/drawing/2014/main" id="{6BB8974F-4838-B847-817B-07898110AAC1}"/>
              </a:ext>
            </a:extLst>
          </p:cNvPr>
          <p:cNvSpPr txBox="1"/>
          <p:nvPr/>
        </p:nvSpPr>
        <p:spPr>
          <a:xfrm>
            <a:off x="3656542" y="2083123"/>
            <a:ext cx="1222295" cy="400110"/>
          </a:xfrm>
          <a:prstGeom prst="rect">
            <a:avLst/>
          </a:prstGeom>
          <a:noFill/>
        </p:spPr>
        <p:txBody>
          <a:bodyPr wrap="square" rtlCol="0">
            <a:spAutoFit/>
          </a:bodyPr>
          <a:lstStyle/>
          <a:p>
            <a:pPr algn="ctr"/>
            <a:r>
              <a:rPr lang="en-US" sz="2000" b="1" dirty="0">
                <a:latin typeface="Century Gothic" panose="020B0502020202020204" pitchFamily="34" charset="0"/>
              </a:rPr>
              <a:t>65mm</a:t>
            </a:r>
          </a:p>
        </p:txBody>
      </p:sp>
      <p:cxnSp>
        <p:nvCxnSpPr>
          <p:cNvPr id="12" name="Straight Arrow Connector 11">
            <a:extLst>
              <a:ext uri="{FF2B5EF4-FFF2-40B4-BE49-F238E27FC236}">
                <a16:creationId xmlns:a16="http://schemas.microsoft.com/office/drawing/2014/main" id="{DF7F94C4-5DFC-2F48-96E9-EA91F852AE41}"/>
              </a:ext>
            </a:extLst>
          </p:cNvPr>
          <p:cNvCxnSpPr>
            <a:cxnSpLocks/>
          </p:cNvCxnSpPr>
          <p:nvPr/>
        </p:nvCxnSpPr>
        <p:spPr>
          <a:xfrm>
            <a:off x="3725997" y="1526154"/>
            <a:ext cx="0" cy="1513438"/>
          </a:xfrm>
          <a:prstGeom prst="straightConnector1">
            <a:avLst/>
          </a:prstGeom>
          <a:ln w="19050"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6788891B-AB25-4DE0-AA39-F613DE9BAFF0}"/>
              </a:ext>
            </a:extLst>
          </p:cNvPr>
          <p:cNvSpPr txBox="1"/>
          <p:nvPr/>
        </p:nvSpPr>
        <p:spPr>
          <a:xfrm>
            <a:off x="5221981" y="2133530"/>
            <a:ext cx="1178751" cy="400110"/>
          </a:xfrm>
          <a:prstGeom prst="rect">
            <a:avLst/>
          </a:prstGeom>
          <a:noFill/>
        </p:spPr>
        <p:txBody>
          <a:bodyPr wrap="square" rtlCol="0">
            <a:spAutoFit/>
          </a:bodyPr>
          <a:lstStyle/>
          <a:p>
            <a:pPr algn="ctr"/>
            <a:r>
              <a:rPr lang="en-US" sz="2000" b="1" dirty="0">
                <a:latin typeface="Century Gothic" panose="020B0502020202020204" pitchFamily="34" charset="0"/>
              </a:rPr>
              <a:t>7cm</a:t>
            </a:r>
          </a:p>
        </p:txBody>
      </p:sp>
      <p:sp>
        <p:nvSpPr>
          <p:cNvPr id="13" name="Rectangle 12">
            <a:extLst>
              <a:ext uri="{FF2B5EF4-FFF2-40B4-BE49-F238E27FC236}">
                <a16:creationId xmlns:a16="http://schemas.microsoft.com/office/drawing/2014/main" id="{73BCC037-E5BC-40EF-83E3-C23B7FB798AF}"/>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295920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Susanna is creating a mosaic. The tiles are parallelograms.</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1200" b="1" dirty="0">
              <a:solidFill>
                <a:schemeClr val="tx1"/>
              </a:solidFill>
              <a:latin typeface="Century Gothic" panose="020B0502020202020204" pitchFamily="34" charset="0"/>
              <a:sym typeface="Wingdings" panose="05000000000000000000" pitchFamily="2" charset="2"/>
            </a:endParaRPr>
          </a:p>
          <a:p>
            <a:pPr algn="ctr"/>
            <a:endParaRPr lang="en-GB" sz="1200" b="1" dirty="0">
              <a:solidFill>
                <a:schemeClr val="tx1"/>
              </a:solidFill>
              <a:latin typeface="Century Gothic" panose="020B0502020202020204" pitchFamily="34" charset="0"/>
              <a:sym typeface="Wingdings" panose="05000000000000000000" pitchFamily="2" charset="2"/>
            </a:endParaRPr>
          </a:p>
          <a:p>
            <a:pPr algn="ctr"/>
            <a:endParaRPr lang="en-GB" sz="1200" b="1" dirty="0">
              <a:solidFill>
                <a:schemeClr val="tx1"/>
              </a:solidFill>
              <a:latin typeface="Century Gothic" panose="020B0502020202020204" pitchFamily="34" charset="0"/>
              <a:sym typeface="Wingdings" panose="05000000000000000000" pitchFamily="2" charset="2"/>
            </a:endParaRPr>
          </a:p>
          <a:p>
            <a:pPr algn="ctr"/>
            <a:endParaRPr lang="en-GB" sz="1200" b="1" dirty="0">
              <a:solidFill>
                <a:schemeClr val="tx1"/>
              </a:solidFill>
              <a:latin typeface="Century Gothic" panose="020B0502020202020204" pitchFamily="34" charset="0"/>
              <a:sym typeface="Wingdings" panose="05000000000000000000" pitchFamily="2" charset="2"/>
            </a:endParaRPr>
          </a:p>
          <a:p>
            <a:pPr algn="ctr"/>
            <a:endParaRPr lang="en-GB" sz="12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The area she wants to cover is 60cm x 60cm.</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The area needs to be completely covered. </a:t>
            </a:r>
          </a:p>
          <a:p>
            <a:pPr algn="ctr"/>
            <a:r>
              <a:rPr lang="en-GB" sz="2000" b="1" dirty="0">
                <a:solidFill>
                  <a:schemeClr val="tx1"/>
                </a:solidFill>
                <a:latin typeface="Century Gothic" panose="020B0502020202020204" pitchFamily="34" charset="0"/>
                <a:sym typeface="Wingdings" panose="05000000000000000000" pitchFamily="2" charset="2"/>
              </a:rPr>
              <a:t>How many tiles will she need? Show your working.</a:t>
            </a:r>
          </a:p>
          <a:p>
            <a:pPr algn="ct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1200" b="1" dirty="0">
              <a:solidFill>
                <a:schemeClr val="tx1"/>
              </a:solidFill>
              <a:latin typeface="Century Gothic" panose="020B0502020202020204" pitchFamily="34" charset="0"/>
              <a:sym typeface="Wingdings" panose="05000000000000000000" pitchFamily="2" charset="2"/>
            </a:endParaRPr>
          </a:p>
          <a:p>
            <a:endParaRPr lang="en-GB" sz="1000" b="1" dirty="0">
              <a:solidFill>
                <a:schemeClr val="tx1"/>
              </a:solidFill>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397A0B17-C142-4A54-8479-8ABBC8889E29}"/>
              </a:ext>
            </a:extLst>
          </p:cNvPr>
          <p:cNvGrpSpPr/>
          <p:nvPr/>
        </p:nvGrpSpPr>
        <p:grpSpPr>
          <a:xfrm>
            <a:off x="59531" y="6454317"/>
            <a:ext cx="1238534" cy="403683"/>
            <a:chOff x="68077" y="6454317"/>
            <a:chExt cx="1238534" cy="403683"/>
          </a:xfrm>
        </p:grpSpPr>
        <p:sp>
          <p:nvSpPr>
            <p:cNvPr id="15" name="TextBox 14">
              <a:extLst>
                <a:ext uri="{FF2B5EF4-FFF2-40B4-BE49-F238E27FC236}">
                  <a16:creationId xmlns:a16="http://schemas.microsoft.com/office/drawing/2014/main" id="{8E0E4A7E-5C5C-4DC9-A233-9F79A56B0F6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6" name="Picture 15" descr="A close up of a sign&#10;&#10;Description generated with high confidence">
              <a:extLst>
                <a:ext uri="{FF2B5EF4-FFF2-40B4-BE49-F238E27FC236}">
                  <a16:creationId xmlns:a16="http://schemas.microsoft.com/office/drawing/2014/main" id="{7C65FACC-0FBC-4A81-A0FD-5FAED7084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7" name="Parallelogram 16">
            <a:extLst>
              <a:ext uri="{FF2B5EF4-FFF2-40B4-BE49-F238E27FC236}">
                <a16:creationId xmlns:a16="http://schemas.microsoft.com/office/drawing/2014/main" id="{8D000B2C-2D6C-4901-9DCA-0CDAAD404F9A}"/>
              </a:ext>
            </a:extLst>
          </p:cNvPr>
          <p:cNvSpPr/>
          <p:nvPr/>
        </p:nvSpPr>
        <p:spPr>
          <a:xfrm>
            <a:off x="3314009" y="1453122"/>
            <a:ext cx="2312608" cy="956468"/>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5CC131-EFF0-49AB-B91B-DCE3BF23FEF3}"/>
              </a:ext>
            </a:extLst>
          </p:cNvPr>
          <p:cNvSpPr txBox="1"/>
          <p:nvPr/>
        </p:nvSpPr>
        <p:spPr>
          <a:xfrm>
            <a:off x="3764900" y="2411004"/>
            <a:ext cx="1053160" cy="400110"/>
          </a:xfrm>
          <a:prstGeom prst="rect">
            <a:avLst/>
          </a:prstGeom>
          <a:noFill/>
        </p:spPr>
        <p:txBody>
          <a:bodyPr wrap="square" rtlCol="0">
            <a:spAutoFit/>
          </a:bodyPr>
          <a:lstStyle/>
          <a:p>
            <a:pPr algn="ctr"/>
            <a:r>
              <a:rPr lang="en-US" sz="2000" b="1" dirty="0">
                <a:latin typeface="Century Gothic" panose="020B0502020202020204" pitchFamily="34" charset="0"/>
              </a:rPr>
              <a:t>80mm</a:t>
            </a:r>
          </a:p>
        </p:txBody>
      </p:sp>
      <p:sp>
        <p:nvSpPr>
          <p:cNvPr id="22" name="TextBox 21">
            <a:extLst>
              <a:ext uri="{FF2B5EF4-FFF2-40B4-BE49-F238E27FC236}">
                <a16:creationId xmlns:a16="http://schemas.microsoft.com/office/drawing/2014/main" id="{FF6C9D67-DFD3-4E51-B428-96DF8A5B8F41}"/>
              </a:ext>
            </a:extLst>
          </p:cNvPr>
          <p:cNvSpPr txBox="1"/>
          <p:nvPr/>
        </p:nvSpPr>
        <p:spPr>
          <a:xfrm>
            <a:off x="3456922" y="1731301"/>
            <a:ext cx="1222295" cy="400110"/>
          </a:xfrm>
          <a:prstGeom prst="rect">
            <a:avLst/>
          </a:prstGeom>
          <a:noFill/>
        </p:spPr>
        <p:txBody>
          <a:bodyPr wrap="square" rtlCol="0">
            <a:spAutoFit/>
          </a:bodyPr>
          <a:lstStyle/>
          <a:p>
            <a:pPr algn="ctr"/>
            <a:r>
              <a:rPr lang="en-US" sz="2000" b="1" dirty="0">
                <a:latin typeface="Century Gothic" panose="020B0502020202020204" pitchFamily="34" charset="0"/>
              </a:rPr>
              <a:t>4.5cm</a:t>
            </a:r>
          </a:p>
        </p:txBody>
      </p:sp>
      <p:cxnSp>
        <p:nvCxnSpPr>
          <p:cNvPr id="23" name="Straight Arrow Connector 22">
            <a:extLst>
              <a:ext uri="{FF2B5EF4-FFF2-40B4-BE49-F238E27FC236}">
                <a16:creationId xmlns:a16="http://schemas.microsoft.com/office/drawing/2014/main" id="{91A9E712-BABD-4DF6-A7FE-4E3CA283A3F8}"/>
              </a:ext>
            </a:extLst>
          </p:cNvPr>
          <p:cNvCxnSpPr>
            <a:cxnSpLocks/>
          </p:cNvCxnSpPr>
          <p:nvPr/>
        </p:nvCxnSpPr>
        <p:spPr>
          <a:xfrm>
            <a:off x="3590850" y="1453122"/>
            <a:ext cx="0" cy="956467"/>
          </a:xfrm>
          <a:prstGeom prst="straightConnector1">
            <a:avLst/>
          </a:prstGeom>
          <a:ln w="19050"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E422325D-5963-47A7-9E84-D687948C066A}"/>
              </a:ext>
            </a:extLst>
          </p:cNvPr>
          <p:cNvSpPr txBox="1"/>
          <p:nvPr/>
        </p:nvSpPr>
        <p:spPr>
          <a:xfrm>
            <a:off x="5290989" y="1731301"/>
            <a:ext cx="1178751" cy="400110"/>
          </a:xfrm>
          <a:prstGeom prst="rect">
            <a:avLst/>
          </a:prstGeom>
          <a:noFill/>
        </p:spPr>
        <p:txBody>
          <a:bodyPr wrap="square" rtlCol="0">
            <a:spAutoFit/>
          </a:bodyPr>
          <a:lstStyle/>
          <a:p>
            <a:pPr algn="ctr"/>
            <a:r>
              <a:rPr lang="en-US" sz="2000" b="1" dirty="0">
                <a:latin typeface="Century Gothic" panose="020B0502020202020204" pitchFamily="34" charset="0"/>
              </a:rPr>
              <a:t>7cm</a:t>
            </a:r>
          </a:p>
        </p:txBody>
      </p:sp>
      <p:sp>
        <p:nvSpPr>
          <p:cNvPr id="13" name="Rectangle 12">
            <a:extLst>
              <a:ext uri="{FF2B5EF4-FFF2-40B4-BE49-F238E27FC236}">
                <a16:creationId xmlns:a16="http://schemas.microsoft.com/office/drawing/2014/main" id="{2540948D-4F2A-4AD9-965A-3509B53592D7}"/>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196254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Susanna is creating a mosaic. The tiles are parallelograms.</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1200" b="1" dirty="0">
              <a:solidFill>
                <a:schemeClr val="tx1"/>
              </a:solidFill>
              <a:latin typeface="Century Gothic" panose="020B0502020202020204" pitchFamily="34" charset="0"/>
              <a:sym typeface="Wingdings" panose="05000000000000000000" pitchFamily="2" charset="2"/>
            </a:endParaRPr>
          </a:p>
          <a:p>
            <a:pPr algn="ctr"/>
            <a:endParaRPr lang="en-GB" sz="1200" b="1" dirty="0">
              <a:solidFill>
                <a:schemeClr val="tx1"/>
              </a:solidFill>
              <a:latin typeface="Century Gothic" panose="020B0502020202020204" pitchFamily="34" charset="0"/>
              <a:sym typeface="Wingdings" panose="05000000000000000000" pitchFamily="2" charset="2"/>
            </a:endParaRPr>
          </a:p>
          <a:p>
            <a:pPr algn="ctr"/>
            <a:endParaRPr lang="en-GB" sz="1200" b="1" dirty="0">
              <a:solidFill>
                <a:schemeClr val="tx1"/>
              </a:solidFill>
              <a:latin typeface="Century Gothic" panose="020B0502020202020204" pitchFamily="34" charset="0"/>
              <a:sym typeface="Wingdings" panose="05000000000000000000" pitchFamily="2" charset="2"/>
            </a:endParaRPr>
          </a:p>
          <a:p>
            <a:pPr algn="ctr"/>
            <a:endParaRPr lang="en-GB" sz="1200" b="1" dirty="0">
              <a:solidFill>
                <a:schemeClr val="tx1"/>
              </a:solidFill>
              <a:latin typeface="Century Gothic" panose="020B0502020202020204" pitchFamily="34" charset="0"/>
              <a:sym typeface="Wingdings" panose="05000000000000000000" pitchFamily="2" charset="2"/>
            </a:endParaRPr>
          </a:p>
          <a:p>
            <a:pPr algn="ctr"/>
            <a:endParaRPr lang="en-GB" sz="12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The area she wants to cover is 60cm x 60cm.</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The area needs to be completely covered. </a:t>
            </a:r>
          </a:p>
          <a:p>
            <a:pPr algn="ctr"/>
            <a:r>
              <a:rPr lang="en-GB" sz="2000" b="1" dirty="0">
                <a:solidFill>
                  <a:schemeClr val="tx1"/>
                </a:solidFill>
                <a:latin typeface="Century Gothic" panose="020B0502020202020204" pitchFamily="34" charset="0"/>
                <a:sym typeface="Wingdings" panose="05000000000000000000" pitchFamily="2" charset="2"/>
              </a:rPr>
              <a:t>How many tiles will she need? Show your working.</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100 tiles; the area of each tile is 36cm</a:t>
            </a:r>
            <a:r>
              <a:rPr lang="en-GB" sz="2000" b="1" baseline="30000" dirty="0">
                <a:solidFill>
                  <a:srgbClr val="FF0000"/>
                </a:solidFill>
                <a:latin typeface="Century Gothic" panose="020B0502020202020204" pitchFamily="34" charset="0"/>
                <a:sym typeface="Wingdings" panose="05000000000000000000" pitchFamily="2" charset="2"/>
              </a:rPr>
              <a:t>2</a:t>
            </a:r>
            <a:r>
              <a:rPr lang="en-GB" sz="2000" b="1" dirty="0">
                <a:solidFill>
                  <a:srgbClr val="FF0000"/>
                </a:solidFill>
                <a:latin typeface="Century Gothic" panose="020B0502020202020204" pitchFamily="34" charset="0"/>
                <a:sym typeface="Wingdings" panose="05000000000000000000" pitchFamily="2" charset="2"/>
              </a:rPr>
              <a:t> (8cm x 4.5cm) and the area of the mosaic she wants to cover is 3,600cm</a:t>
            </a:r>
            <a:r>
              <a:rPr lang="en-GB" sz="2000" b="1" baseline="30000" dirty="0">
                <a:solidFill>
                  <a:srgbClr val="FF0000"/>
                </a:solidFill>
                <a:latin typeface="Century Gothic" panose="020B0502020202020204" pitchFamily="34" charset="0"/>
                <a:sym typeface="Wingdings" panose="05000000000000000000" pitchFamily="2" charset="2"/>
              </a:rPr>
              <a:t>2</a:t>
            </a:r>
            <a:r>
              <a:rPr lang="en-GB" sz="2000" b="1" dirty="0">
                <a:solidFill>
                  <a:srgbClr val="FF0000"/>
                </a:solidFill>
                <a:latin typeface="Century Gothic" panose="020B0502020202020204" pitchFamily="34" charset="0"/>
                <a:sym typeface="Wingdings" panose="05000000000000000000" pitchFamily="2" charset="2"/>
              </a:rPr>
              <a:t> (60cm x 60cm). </a:t>
            </a:r>
          </a:p>
          <a:p>
            <a:pPr algn="ctr"/>
            <a:r>
              <a:rPr lang="en-GB" sz="2000" b="1" dirty="0">
                <a:solidFill>
                  <a:srgbClr val="FF0000"/>
                </a:solidFill>
                <a:latin typeface="Century Gothic" panose="020B0502020202020204" pitchFamily="34" charset="0"/>
                <a:sym typeface="Wingdings" panose="05000000000000000000" pitchFamily="2" charset="2"/>
              </a:rPr>
              <a:t>3,600cm</a:t>
            </a:r>
            <a:r>
              <a:rPr lang="en-GB" sz="2000" b="1" baseline="30000" dirty="0">
                <a:solidFill>
                  <a:srgbClr val="FF0000"/>
                </a:solidFill>
                <a:latin typeface="Century Gothic" panose="020B0502020202020204" pitchFamily="34" charset="0"/>
                <a:sym typeface="Wingdings" panose="05000000000000000000" pitchFamily="2" charset="2"/>
              </a:rPr>
              <a:t>2</a:t>
            </a:r>
            <a:r>
              <a:rPr lang="en-GB" sz="2000" b="1" dirty="0">
                <a:solidFill>
                  <a:srgbClr val="FF0000"/>
                </a:solidFill>
                <a:latin typeface="Century Gothic" panose="020B0502020202020204" pitchFamily="34" charset="0"/>
                <a:sym typeface="Wingdings" panose="05000000000000000000" pitchFamily="2" charset="2"/>
              </a:rPr>
              <a:t> ÷ 36cm</a:t>
            </a:r>
            <a:r>
              <a:rPr lang="en-GB" sz="2000" b="1" baseline="30000" dirty="0">
                <a:solidFill>
                  <a:srgbClr val="FF0000"/>
                </a:solidFill>
                <a:latin typeface="Century Gothic" panose="020B0502020202020204" pitchFamily="34" charset="0"/>
                <a:sym typeface="Wingdings" panose="05000000000000000000" pitchFamily="2" charset="2"/>
              </a:rPr>
              <a:t>2</a:t>
            </a:r>
            <a:r>
              <a:rPr lang="en-GB" sz="2000" b="1" dirty="0">
                <a:solidFill>
                  <a:srgbClr val="FF0000"/>
                </a:solidFill>
                <a:latin typeface="Century Gothic" panose="020B0502020202020204" pitchFamily="34" charset="0"/>
                <a:sym typeface="Wingdings" panose="05000000000000000000" pitchFamily="2" charset="2"/>
              </a:rPr>
              <a:t> = 100.</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1200" b="1" dirty="0">
              <a:solidFill>
                <a:schemeClr val="tx1"/>
              </a:solidFill>
              <a:latin typeface="Century Gothic" panose="020B0502020202020204" pitchFamily="34" charset="0"/>
              <a:sym typeface="Wingdings" panose="05000000000000000000" pitchFamily="2" charset="2"/>
            </a:endParaRPr>
          </a:p>
          <a:p>
            <a:endParaRPr lang="en-GB" sz="1000" b="1" dirty="0">
              <a:solidFill>
                <a:schemeClr val="tx1"/>
              </a:solidFill>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endParaRPr lang="en-GB" sz="1200" b="1" dirty="0">
              <a:latin typeface="Century Gothic" panose="020B0502020202020204" pitchFamily="34" charset="0"/>
              <a:sym typeface="Wingdings" panose="05000000000000000000" pitchFamily="2" charset="2"/>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397A0B17-C142-4A54-8479-8ABBC8889E29}"/>
              </a:ext>
            </a:extLst>
          </p:cNvPr>
          <p:cNvGrpSpPr/>
          <p:nvPr/>
        </p:nvGrpSpPr>
        <p:grpSpPr>
          <a:xfrm>
            <a:off x="59531" y="6454317"/>
            <a:ext cx="1238534" cy="403683"/>
            <a:chOff x="68077" y="6454317"/>
            <a:chExt cx="1238534" cy="403683"/>
          </a:xfrm>
        </p:grpSpPr>
        <p:sp>
          <p:nvSpPr>
            <p:cNvPr id="15" name="TextBox 14">
              <a:extLst>
                <a:ext uri="{FF2B5EF4-FFF2-40B4-BE49-F238E27FC236}">
                  <a16:creationId xmlns:a16="http://schemas.microsoft.com/office/drawing/2014/main" id="{8E0E4A7E-5C5C-4DC9-A233-9F79A56B0F6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6" name="Picture 15" descr="A close up of a sign&#10;&#10;Description generated with high confidence">
              <a:extLst>
                <a:ext uri="{FF2B5EF4-FFF2-40B4-BE49-F238E27FC236}">
                  <a16:creationId xmlns:a16="http://schemas.microsoft.com/office/drawing/2014/main" id="{7C65FACC-0FBC-4A81-A0FD-5FAED7084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7" name="Parallelogram 16">
            <a:extLst>
              <a:ext uri="{FF2B5EF4-FFF2-40B4-BE49-F238E27FC236}">
                <a16:creationId xmlns:a16="http://schemas.microsoft.com/office/drawing/2014/main" id="{8D000B2C-2D6C-4901-9DCA-0CDAAD404F9A}"/>
              </a:ext>
            </a:extLst>
          </p:cNvPr>
          <p:cNvSpPr/>
          <p:nvPr/>
        </p:nvSpPr>
        <p:spPr>
          <a:xfrm>
            <a:off x="3314009" y="1453122"/>
            <a:ext cx="2312608" cy="956468"/>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5CC131-EFF0-49AB-B91B-DCE3BF23FEF3}"/>
              </a:ext>
            </a:extLst>
          </p:cNvPr>
          <p:cNvSpPr txBox="1"/>
          <p:nvPr/>
        </p:nvSpPr>
        <p:spPr>
          <a:xfrm>
            <a:off x="3764900" y="2411004"/>
            <a:ext cx="1053160" cy="400110"/>
          </a:xfrm>
          <a:prstGeom prst="rect">
            <a:avLst/>
          </a:prstGeom>
          <a:noFill/>
        </p:spPr>
        <p:txBody>
          <a:bodyPr wrap="square" rtlCol="0">
            <a:spAutoFit/>
          </a:bodyPr>
          <a:lstStyle/>
          <a:p>
            <a:pPr algn="ctr"/>
            <a:r>
              <a:rPr lang="en-US" sz="2000" b="1" dirty="0">
                <a:latin typeface="Century Gothic" panose="020B0502020202020204" pitchFamily="34" charset="0"/>
              </a:rPr>
              <a:t>80mm</a:t>
            </a:r>
          </a:p>
        </p:txBody>
      </p:sp>
      <p:sp>
        <p:nvSpPr>
          <p:cNvPr id="22" name="TextBox 21">
            <a:extLst>
              <a:ext uri="{FF2B5EF4-FFF2-40B4-BE49-F238E27FC236}">
                <a16:creationId xmlns:a16="http://schemas.microsoft.com/office/drawing/2014/main" id="{FF6C9D67-DFD3-4E51-B428-96DF8A5B8F41}"/>
              </a:ext>
            </a:extLst>
          </p:cNvPr>
          <p:cNvSpPr txBox="1"/>
          <p:nvPr/>
        </p:nvSpPr>
        <p:spPr>
          <a:xfrm>
            <a:off x="3456922" y="1731301"/>
            <a:ext cx="1222295" cy="400110"/>
          </a:xfrm>
          <a:prstGeom prst="rect">
            <a:avLst/>
          </a:prstGeom>
          <a:noFill/>
        </p:spPr>
        <p:txBody>
          <a:bodyPr wrap="square" rtlCol="0">
            <a:spAutoFit/>
          </a:bodyPr>
          <a:lstStyle/>
          <a:p>
            <a:pPr algn="ctr"/>
            <a:r>
              <a:rPr lang="en-US" sz="2000" b="1" dirty="0">
                <a:latin typeface="Century Gothic" panose="020B0502020202020204" pitchFamily="34" charset="0"/>
              </a:rPr>
              <a:t>4.5cm</a:t>
            </a:r>
          </a:p>
        </p:txBody>
      </p:sp>
      <p:cxnSp>
        <p:nvCxnSpPr>
          <p:cNvPr id="23" name="Straight Arrow Connector 22">
            <a:extLst>
              <a:ext uri="{FF2B5EF4-FFF2-40B4-BE49-F238E27FC236}">
                <a16:creationId xmlns:a16="http://schemas.microsoft.com/office/drawing/2014/main" id="{91A9E712-BABD-4DF6-A7FE-4E3CA283A3F8}"/>
              </a:ext>
            </a:extLst>
          </p:cNvPr>
          <p:cNvCxnSpPr>
            <a:cxnSpLocks/>
          </p:cNvCxnSpPr>
          <p:nvPr/>
        </p:nvCxnSpPr>
        <p:spPr>
          <a:xfrm>
            <a:off x="3590850" y="1453122"/>
            <a:ext cx="0" cy="956467"/>
          </a:xfrm>
          <a:prstGeom prst="straightConnector1">
            <a:avLst/>
          </a:prstGeom>
          <a:ln w="19050"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E422325D-5963-47A7-9E84-D687948C066A}"/>
              </a:ext>
            </a:extLst>
          </p:cNvPr>
          <p:cNvSpPr txBox="1"/>
          <p:nvPr/>
        </p:nvSpPr>
        <p:spPr>
          <a:xfrm>
            <a:off x="5290989" y="1731301"/>
            <a:ext cx="1178751" cy="400110"/>
          </a:xfrm>
          <a:prstGeom prst="rect">
            <a:avLst/>
          </a:prstGeom>
          <a:noFill/>
        </p:spPr>
        <p:txBody>
          <a:bodyPr wrap="square" rtlCol="0">
            <a:spAutoFit/>
          </a:bodyPr>
          <a:lstStyle/>
          <a:p>
            <a:pPr algn="ctr"/>
            <a:r>
              <a:rPr lang="en-US" sz="2000" b="1" dirty="0">
                <a:latin typeface="Century Gothic" panose="020B0502020202020204" pitchFamily="34" charset="0"/>
              </a:rPr>
              <a:t>7cm</a:t>
            </a:r>
          </a:p>
        </p:txBody>
      </p:sp>
      <p:sp>
        <p:nvSpPr>
          <p:cNvPr id="13" name="Rectangle 12">
            <a:extLst>
              <a:ext uri="{FF2B5EF4-FFF2-40B4-BE49-F238E27FC236}">
                <a16:creationId xmlns:a16="http://schemas.microsoft.com/office/drawing/2014/main" id="{1BC1A59C-413F-4510-BD0F-E6A0BC8C0BAB}"/>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187646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5" name="Group 14">
            <a:extLst>
              <a:ext uri="{FF2B5EF4-FFF2-40B4-BE49-F238E27FC236}">
                <a16:creationId xmlns:a16="http://schemas.microsoft.com/office/drawing/2014/main" id="{7C617BFA-E663-4F01-8838-6EF99F01DB13}"/>
              </a:ext>
            </a:extLst>
          </p:cNvPr>
          <p:cNvGrpSpPr/>
          <p:nvPr/>
        </p:nvGrpSpPr>
        <p:grpSpPr>
          <a:xfrm>
            <a:off x="59531" y="6454317"/>
            <a:ext cx="1238534" cy="403683"/>
            <a:chOff x="68077" y="6454317"/>
            <a:chExt cx="1238534" cy="403683"/>
          </a:xfrm>
        </p:grpSpPr>
        <p:sp>
          <p:nvSpPr>
            <p:cNvPr id="16" name="TextBox 15">
              <a:extLst>
                <a:ext uri="{FF2B5EF4-FFF2-40B4-BE49-F238E27FC236}">
                  <a16:creationId xmlns:a16="http://schemas.microsoft.com/office/drawing/2014/main" id="{0EC844DC-E800-4BDB-91B2-6A49ED4D743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7" name="Picture 16" descr="A close up of a sign&#10;&#10;Description generated with high confidence">
              <a:extLst>
                <a:ext uri="{FF2B5EF4-FFF2-40B4-BE49-F238E27FC236}">
                  <a16:creationId xmlns:a16="http://schemas.microsoft.com/office/drawing/2014/main" id="{E743D37D-0EA1-4A19-A807-173EA404F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1" name="Picture 10">
            <a:extLst>
              <a:ext uri="{FF2B5EF4-FFF2-40B4-BE49-F238E27FC236}">
                <a16:creationId xmlns:a16="http://schemas.microsoft.com/office/drawing/2014/main" id="{516A6ED8-00BD-4FC9-870B-4869FCAB7759}"/>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2" name="Rectangle 11">
            <a:extLst>
              <a:ext uri="{FF2B5EF4-FFF2-40B4-BE49-F238E27FC236}">
                <a16:creationId xmlns:a16="http://schemas.microsoft.com/office/drawing/2014/main" id="{7B559A26-F64A-4383-BABF-FB490873ADF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Lucie has drawn a parallelogram.</a:t>
            </a: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She says,</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Is she correct? Explain your answer</a:t>
            </a:r>
            <a:r>
              <a:rPr lang="en-GB" sz="2000" b="1" dirty="0">
                <a:solidFill>
                  <a:prstClr val="black"/>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p:txBody>
      </p:sp>
      <p:sp>
        <p:nvSpPr>
          <p:cNvPr id="13" name="Speech Bubble: Rectangle with Corners Rounded 2">
            <a:extLst>
              <a:ext uri="{FF2B5EF4-FFF2-40B4-BE49-F238E27FC236}">
                <a16:creationId xmlns:a16="http://schemas.microsoft.com/office/drawing/2014/main" id="{5B65E2A8-C446-4329-AF4B-9190F27DE623}"/>
              </a:ext>
            </a:extLst>
          </p:cNvPr>
          <p:cNvSpPr/>
          <p:nvPr/>
        </p:nvSpPr>
        <p:spPr>
          <a:xfrm>
            <a:off x="3152646" y="1889351"/>
            <a:ext cx="4505454" cy="1539649"/>
          </a:xfrm>
          <a:prstGeom prst="wedgeRoundRectCallout">
            <a:avLst>
              <a:gd name="adj1" fmla="val -68576"/>
              <a:gd name="adj2" fmla="val 438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area of my parallelogram is 4.5cm</a:t>
            </a:r>
            <a:r>
              <a:rPr lang="en-GB" sz="2000" b="1" baseline="30000" dirty="0">
                <a:solidFill>
                  <a:schemeClr val="tx1"/>
                </a:solidFill>
                <a:latin typeface="Century Gothic" panose="020B0502020202020204" pitchFamily="34" charset="0"/>
              </a:rPr>
              <a:t>2</a:t>
            </a:r>
            <a:r>
              <a:rPr lang="en-GB" sz="2000" b="1" dirty="0">
                <a:solidFill>
                  <a:schemeClr val="tx1"/>
                </a:solidFill>
                <a:latin typeface="Century Gothic" panose="020B0502020202020204" pitchFamily="34" charset="0"/>
              </a:rPr>
              <a:t> and the base is 3cm, so the perpendicular height must be 1.5cm.</a:t>
            </a:r>
          </a:p>
        </p:txBody>
      </p:sp>
    </p:spTree>
    <p:extLst>
      <p:ext uri="{BB962C8B-B14F-4D97-AF65-F5344CB8AC3E}">
        <p14:creationId xmlns:p14="http://schemas.microsoft.com/office/powerpoint/2010/main" val="348241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5 – Perimeter, Area and Volume – Area of a Parallelogram</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a:t>
            </a:r>
            <a:r>
              <a:rPr lang="en-GB" sz="1200" b="1" dirty="0">
                <a:solidFill>
                  <a:schemeClr val="tx1"/>
                </a:solidFill>
                <a:latin typeface="Century Gothic" panose="020B0502020202020204" pitchFamily="34" charset="0"/>
              </a:rPr>
              <a:t>: (6M7b)</a:t>
            </a:r>
            <a:r>
              <a:rPr lang="en-GB" sz="1200" b="1" dirty="0">
                <a:latin typeface="Century Gothic" panose="020B0502020202020204" pitchFamily="34" charset="0"/>
              </a:rPr>
              <a:t> </a:t>
            </a:r>
            <a:r>
              <a:rPr lang="en-GB" sz="1200" b="1" dirty="0">
                <a:latin typeface="Century Gothic" panose="020B0502020202020204" pitchFamily="34" charset="0"/>
                <a:hlinkClick r:id="rId3"/>
              </a:rPr>
              <a:t>Calculate the area of parallelograms and triangles</a:t>
            </a:r>
            <a:endParaRPr lang="en-GB" sz="1200" b="1" dirty="0">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Mathematics Year 6: </a:t>
            </a:r>
            <a:r>
              <a:rPr lang="en-US" sz="1200" b="1" dirty="0">
                <a:solidFill>
                  <a:schemeClr val="tx1"/>
                </a:solidFill>
                <a:latin typeface="Century Gothic" panose="020B0502020202020204" pitchFamily="34" charset="0"/>
              </a:rPr>
              <a:t>(6M7c) </a:t>
            </a:r>
            <a:r>
              <a:rPr lang="en-US" sz="1200" b="1" dirty="0" err="1">
                <a:latin typeface="Century Gothic" panose="020B0502020202020204" pitchFamily="34" charset="0"/>
                <a:hlinkClick r:id="rId4"/>
              </a:rPr>
              <a:t>Recognise</a:t>
            </a:r>
            <a:r>
              <a:rPr lang="en-US" sz="1200" b="1" dirty="0">
                <a:latin typeface="Century Gothic" panose="020B0502020202020204" pitchFamily="34" charset="0"/>
                <a:hlinkClick r:id="rId4"/>
              </a:rPr>
              <a:t> when it is possible to use formulae for the area of shapes</a:t>
            </a:r>
            <a:endParaRPr lang="en-GB" sz="1200" b="1" dirty="0">
              <a:solidFill>
                <a:schemeClr val="tx1"/>
              </a:solidFill>
              <a:latin typeface="Century Gothic" panose="020B0502020202020204" pitchFamily="34" charset="0"/>
            </a:endParaRPr>
          </a:p>
          <a:p>
            <a:pPr fontAlgn="base">
              <a:lnSpc>
                <a:spcPct val="100000"/>
              </a:lnSpc>
              <a:spcAft>
                <a:spcPts val="0"/>
              </a:spcAft>
              <a:buClrTx/>
              <a:buSzTx/>
              <a:tabLst/>
              <a:defRPr/>
            </a:pP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Perimeter, Area and Volume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505B94ED-1EED-4EB8-93A6-699768E70F9B}"/>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B49053DE-2AD5-441B-A11E-4FED84B423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9F6B2073-0DC6-4C15-9E6E-16DF5D3798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5" name="Group 14">
            <a:extLst>
              <a:ext uri="{FF2B5EF4-FFF2-40B4-BE49-F238E27FC236}">
                <a16:creationId xmlns:a16="http://schemas.microsoft.com/office/drawing/2014/main" id="{7C617BFA-E663-4F01-8838-6EF99F01DB13}"/>
              </a:ext>
            </a:extLst>
          </p:cNvPr>
          <p:cNvGrpSpPr/>
          <p:nvPr/>
        </p:nvGrpSpPr>
        <p:grpSpPr>
          <a:xfrm>
            <a:off x="59531" y="6454317"/>
            <a:ext cx="1238534" cy="403683"/>
            <a:chOff x="68077" y="6454317"/>
            <a:chExt cx="1238534" cy="403683"/>
          </a:xfrm>
        </p:grpSpPr>
        <p:sp>
          <p:nvSpPr>
            <p:cNvPr id="16" name="TextBox 15">
              <a:extLst>
                <a:ext uri="{FF2B5EF4-FFF2-40B4-BE49-F238E27FC236}">
                  <a16:creationId xmlns:a16="http://schemas.microsoft.com/office/drawing/2014/main" id="{0EC844DC-E800-4BDB-91B2-6A49ED4D743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7" name="Picture 16" descr="A close up of a sign&#10;&#10;Description generated with high confidence">
              <a:extLst>
                <a:ext uri="{FF2B5EF4-FFF2-40B4-BE49-F238E27FC236}">
                  <a16:creationId xmlns:a16="http://schemas.microsoft.com/office/drawing/2014/main" id="{E743D37D-0EA1-4A19-A807-173EA404F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1" name="Picture 10">
            <a:extLst>
              <a:ext uri="{FF2B5EF4-FFF2-40B4-BE49-F238E27FC236}">
                <a16:creationId xmlns:a16="http://schemas.microsoft.com/office/drawing/2014/main" id="{516A6ED8-00BD-4FC9-870B-4869FCAB7759}"/>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2" name="Rectangle 11">
            <a:extLst>
              <a:ext uri="{FF2B5EF4-FFF2-40B4-BE49-F238E27FC236}">
                <a16:creationId xmlns:a16="http://schemas.microsoft.com/office/drawing/2014/main" id="{7B559A26-F64A-4383-BABF-FB490873ADF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Lucie has drawn a parallelogram.</a:t>
            </a: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She says,</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Is she correct? Explain your answer</a:t>
            </a:r>
            <a:r>
              <a:rPr lang="en-GB" sz="2000" b="1" dirty="0">
                <a:solidFill>
                  <a:prstClr val="black"/>
                </a:solidFill>
                <a:latin typeface="Century Gothic" panose="020B0502020202020204" pitchFamily="34" charset="0"/>
              </a:rPr>
              <a:t>.</a:t>
            </a:r>
          </a:p>
          <a:p>
            <a:pPr defTabSz="685800">
              <a:defRPr/>
            </a:pPr>
            <a:endParaRPr lang="en-GB" sz="2000" b="1" dirty="0">
              <a:solidFill>
                <a:prstClr val="black"/>
              </a:solidFill>
              <a:latin typeface="Century Gothic" panose="020B0502020202020204" pitchFamily="34" charset="0"/>
            </a:endParaRPr>
          </a:p>
          <a:p>
            <a:pPr defTabSz="685800">
              <a:defRPr/>
            </a:pPr>
            <a:r>
              <a:rPr lang="en-GB" sz="2000" b="1" dirty="0">
                <a:solidFill>
                  <a:prstClr val="black"/>
                </a:solidFill>
                <a:latin typeface="Century Gothic" panose="020B0502020202020204" pitchFamily="34" charset="0"/>
              </a:rPr>
              <a:t>Lucie is correct because…</a:t>
            </a:r>
          </a:p>
          <a:p>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p:txBody>
      </p:sp>
      <p:sp>
        <p:nvSpPr>
          <p:cNvPr id="13" name="Speech Bubble: Rectangle with Corners Rounded 2">
            <a:extLst>
              <a:ext uri="{FF2B5EF4-FFF2-40B4-BE49-F238E27FC236}">
                <a16:creationId xmlns:a16="http://schemas.microsoft.com/office/drawing/2014/main" id="{5B65E2A8-C446-4329-AF4B-9190F27DE623}"/>
              </a:ext>
            </a:extLst>
          </p:cNvPr>
          <p:cNvSpPr/>
          <p:nvPr/>
        </p:nvSpPr>
        <p:spPr>
          <a:xfrm>
            <a:off x="3152646" y="1889351"/>
            <a:ext cx="4505454" cy="1539649"/>
          </a:xfrm>
          <a:prstGeom prst="wedgeRoundRectCallout">
            <a:avLst>
              <a:gd name="adj1" fmla="val -68576"/>
              <a:gd name="adj2" fmla="val 438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area of my parallelogram is 4.5cm</a:t>
            </a:r>
            <a:r>
              <a:rPr lang="en-GB" sz="2000" b="1" baseline="30000" dirty="0">
                <a:solidFill>
                  <a:schemeClr val="tx1"/>
                </a:solidFill>
                <a:latin typeface="Century Gothic" panose="020B0502020202020204" pitchFamily="34" charset="0"/>
              </a:rPr>
              <a:t>2</a:t>
            </a:r>
            <a:r>
              <a:rPr lang="en-GB" sz="2000" b="1" dirty="0">
                <a:solidFill>
                  <a:schemeClr val="tx1"/>
                </a:solidFill>
                <a:latin typeface="Century Gothic" panose="020B0502020202020204" pitchFamily="34" charset="0"/>
              </a:rPr>
              <a:t> and the base is 3cm, so the perpendicular height must be 1.5cm.</a:t>
            </a:r>
          </a:p>
        </p:txBody>
      </p:sp>
    </p:spTree>
    <p:extLst>
      <p:ext uri="{BB962C8B-B14F-4D97-AF65-F5344CB8AC3E}">
        <p14:creationId xmlns:p14="http://schemas.microsoft.com/office/powerpoint/2010/main" val="378870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5" name="Group 14">
            <a:extLst>
              <a:ext uri="{FF2B5EF4-FFF2-40B4-BE49-F238E27FC236}">
                <a16:creationId xmlns:a16="http://schemas.microsoft.com/office/drawing/2014/main" id="{7C617BFA-E663-4F01-8838-6EF99F01DB13}"/>
              </a:ext>
            </a:extLst>
          </p:cNvPr>
          <p:cNvGrpSpPr/>
          <p:nvPr/>
        </p:nvGrpSpPr>
        <p:grpSpPr>
          <a:xfrm>
            <a:off x="59531" y="6454317"/>
            <a:ext cx="1238534" cy="403683"/>
            <a:chOff x="68077" y="6454317"/>
            <a:chExt cx="1238534" cy="403683"/>
          </a:xfrm>
        </p:grpSpPr>
        <p:sp>
          <p:nvSpPr>
            <p:cNvPr id="16" name="TextBox 15">
              <a:extLst>
                <a:ext uri="{FF2B5EF4-FFF2-40B4-BE49-F238E27FC236}">
                  <a16:creationId xmlns:a16="http://schemas.microsoft.com/office/drawing/2014/main" id="{0EC844DC-E800-4BDB-91B2-6A49ED4D743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7" name="Picture 16" descr="A close up of a sign&#10;&#10;Description generated with high confidence">
              <a:extLst>
                <a:ext uri="{FF2B5EF4-FFF2-40B4-BE49-F238E27FC236}">
                  <a16:creationId xmlns:a16="http://schemas.microsoft.com/office/drawing/2014/main" id="{E743D37D-0EA1-4A19-A807-173EA404F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1" name="Picture 10">
            <a:extLst>
              <a:ext uri="{FF2B5EF4-FFF2-40B4-BE49-F238E27FC236}">
                <a16:creationId xmlns:a16="http://schemas.microsoft.com/office/drawing/2014/main" id="{516A6ED8-00BD-4FC9-870B-4869FCAB7759}"/>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2" name="Rectangle 11">
            <a:extLst>
              <a:ext uri="{FF2B5EF4-FFF2-40B4-BE49-F238E27FC236}">
                <a16:creationId xmlns:a16="http://schemas.microsoft.com/office/drawing/2014/main" id="{7B559A26-F64A-4383-BABF-FB490873ADF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Lucie has drawn a parallelogram.</a:t>
            </a: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She says,</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Is she correct? Explain your answer</a:t>
            </a:r>
            <a:r>
              <a:rPr lang="en-GB" sz="2000" b="1" dirty="0">
                <a:solidFill>
                  <a:prstClr val="black"/>
                </a:solidFill>
                <a:latin typeface="Century Gothic" panose="020B0502020202020204" pitchFamily="34" charset="0"/>
              </a:rPr>
              <a:t>.</a:t>
            </a:r>
          </a:p>
          <a:p>
            <a:pPr defTabSz="685800">
              <a:defRPr/>
            </a:pPr>
            <a:endParaRPr lang="en-GB" sz="2000" b="1" dirty="0">
              <a:solidFill>
                <a:prstClr val="black"/>
              </a:solidFill>
              <a:latin typeface="Century Gothic" panose="020B0502020202020204" pitchFamily="34" charset="0"/>
            </a:endParaRPr>
          </a:p>
          <a:p>
            <a:r>
              <a:rPr lang="en-GB" sz="2000" b="1" dirty="0">
                <a:solidFill>
                  <a:srgbClr val="FF0000"/>
                </a:solidFill>
                <a:latin typeface="Century Gothic" panose="020B0502020202020204" pitchFamily="34" charset="0"/>
              </a:rPr>
              <a:t>Lucie is correct because 4.5cm</a:t>
            </a:r>
            <a:r>
              <a:rPr lang="en-GB" sz="2000" b="1" baseline="30000" dirty="0">
                <a:solidFill>
                  <a:srgbClr val="FF0000"/>
                </a:solidFill>
                <a:latin typeface="Century Gothic" panose="020B0502020202020204" pitchFamily="34" charset="0"/>
              </a:rPr>
              <a:t>2</a:t>
            </a:r>
            <a:r>
              <a:rPr lang="en-GB" sz="2000" b="1" dirty="0">
                <a:solidFill>
                  <a:srgbClr val="FF0000"/>
                </a:solidFill>
                <a:latin typeface="Century Gothic" panose="020B0502020202020204" pitchFamily="34" charset="0"/>
              </a:rPr>
              <a:t> ÷ 3cm = 1.5cm.</a:t>
            </a:r>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p:txBody>
      </p:sp>
      <p:sp>
        <p:nvSpPr>
          <p:cNvPr id="13" name="Speech Bubble: Rectangle with Corners Rounded 2">
            <a:extLst>
              <a:ext uri="{FF2B5EF4-FFF2-40B4-BE49-F238E27FC236}">
                <a16:creationId xmlns:a16="http://schemas.microsoft.com/office/drawing/2014/main" id="{5B65E2A8-C446-4329-AF4B-9190F27DE623}"/>
              </a:ext>
            </a:extLst>
          </p:cNvPr>
          <p:cNvSpPr/>
          <p:nvPr/>
        </p:nvSpPr>
        <p:spPr>
          <a:xfrm>
            <a:off x="3152646" y="1889351"/>
            <a:ext cx="4505454" cy="1539649"/>
          </a:xfrm>
          <a:prstGeom prst="wedgeRoundRectCallout">
            <a:avLst>
              <a:gd name="adj1" fmla="val -68576"/>
              <a:gd name="adj2" fmla="val 438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area of my parallelogram </a:t>
            </a:r>
            <a:r>
              <a:rPr lang="en-GB" sz="2000" b="1">
                <a:solidFill>
                  <a:schemeClr val="tx1"/>
                </a:solidFill>
                <a:latin typeface="Century Gothic" panose="020B0502020202020204" pitchFamily="34" charset="0"/>
              </a:rPr>
              <a:t>is 4.5cm</a:t>
            </a:r>
            <a:r>
              <a:rPr lang="en-GB" sz="2000" b="1" baseline="30000">
                <a:solidFill>
                  <a:schemeClr val="tx1"/>
                </a:solidFill>
                <a:latin typeface="Century Gothic" panose="020B0502020202020204" pitchFamily="34" charset="0"/>
              </a:rPr>
              <a:t>2</a:t>
            </a:r>
            <a:r>
              <a:rPr lang="en-GB" sz="2000" b="1">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and the base is 3cm, so the perpendicular height must be 1.5cm.</a:t>
            </a:r>
          </a:p>
        </p:txBody>
      </p:sp>
    </p:spTree>
    <p:extLst>
      <p:ext uri="{BB962C8B-B14F-4D97-AF65-F5344CB8AC3E}">
        <p14:creationId xmlns:p14="http://schemas.microsoft.com/office/powerpoint/2010/main" val="378525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5 – Perimeter, Area and Volume </a:t>
            </a: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6: Area of a Parallelogram</a:t>
            </a:r>
          </a:p>
          <a:p>
            <a:pPr lvl="0" fontAlgn="base">
              <a:defRPr/>
            </a:pPr>
            <a:endParaRPr lang="en-GB" sz="1400" dirty="0">
              <a:solidFill>
                <a:prstClr val="black"/>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519D5007-A6D2-4FAE-A5FD-1E6340746B7C}"/>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992F64A2-A4C6-41EE-8F09-9F3E5C76342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A654EFE1-3B64-4881-AA5B-1E82B7321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r>
              <a:rPr lang="en-GB" sz="2000" b="1" u="sng" dirty="0">
                <a:solidFill>
                  <a:schemeClr val="bg2">
                    <a:lumMod val="50000"/>
                  </a:schemeClr>
                </a:solidFill>
                <a:latin typeface="Century Gothic" panose="020B0502020202020204" pitchFamily="34" charset="0"/>
              </a:rPr>
              <a:t> </a:t>
            </a:r>
            <a:r>
              <a:rPr lang="en-GB" sz="2000" b="1" u="sng"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Match the parallelograms to the correct area.       = 1cm</a:t>
            </a:r>
            <a:r>
              <a:rPr lang="en-GB" sz="2000" b="1" baseline="30000" dirty="0">
                <a:solidFill>
                  <a:schemeClr val="tx1"/>
                </a:solidFill>
                <a:latin typeface="Century Gothic" panose="020B0502020202020204" pitchFamily="34" charset="0"/>
              </a:rPr>
              <a:t>2</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DF8F0DB1-222C-934D-9FF4-CEE604B529CC}"/>
              </a:ext>
            </a:extLst>
          </p:cNvPr>
          <p:cNvGraphicFramePr>
            <a:graphicFrameLocks noGrp="1"/>
          </p:cNvGraphicFramePr>
          <p:nvPr>
            <p:extLst>
              <p:ext uri="{D42A27DB-BD31-4B8C-83A1-F6EECF244321}">
                <p14:modId xmlns:p14="http://schemas.microsoft.com/office/powerpoint/2010/main" val="3760130422"/>
              </p:ext>
            </p:extLst>
          </p:nvPr>
        </p:nvGraphicFramePr>
        <p:xfrm>
          <a:off x="855387" y="1954560"/>
          <a:ext cx="2273990" cy="1591793"/>
        </p:xfrm>
        <a:graphic>
          <a:graphicData uri="http://schemas.openxmlformats.org/drawingml/2006/table">
            <a:tbl>
              <a:tblPr firstRow="1" bandRow="1">
                <a:tableStyleId>{5940675A-B579-460E-94D1-54222C63F5DA}</a:tableStyleId>
              </a:tblPr>
              <a:tblGrid>
                <a:gridCol w="227399">
                  <a:extLst>
                    <a:ext uri="{9D8B030D-6E8A-4147-A177-3AD203B41FA5}">
                      <a16:colId xmlns:a16="http://schemas.microsoft.com/office/drawing/2014/main" val="4223469093"/>
                    </a:ext>
                  </a:extLst>
                </a:gridCol>
                <a:gridCol w="227399">
                  <a:extLst>
                    <a:ext uri="{9D8B030D-6E8A-4147-A177-3AD203B41FA5}">
                      <a16:colId xmlns:a16="http://schemas.microsoft.com/office/drawing/2014/main" val="3191678988"/>
                    </a:ext>
                  </a:extLst>
                </a:gridCol>
                <a:gridCol w="227399">
                  <a:extLst>
                    <a:ext uri="{9D8B030D-6E8A-4147-A177-3AD203B41FA5}">
                      <a16:colId xmlns:a16="http://schemas.microsoft.com/office/drawing/2014/main" val="2541084909"/>
                    </a:ext>
                  </a:extLst>
                </a:gridCol>
                <a:gridCol w="227399">
                  <a:extLst>
                    <a:ext uri="{9D8B030D-6E8A-4147-A177-3AD203B41FA5}">
                      <a16:colId xmlns:a16="http://schemas.microsoft.com/office/drawing/2014/main" val="2365055291"/>
                    </a:ext>
                  </a:extLst>
                </a:gridCol>
                <a:gridCol w="227399">
                  <a:extLst>
                    <a:ext uri="{9D8B030D-6E8A-4147-A177-3AD203B41FA5}">
                      <a16:colId xmlns:a16="http://schemas.microsoft.com/office/drawing/2014/main" val="3784753036"/>
                    </a:ext>
                  </a:extLst>
                </a:gridCol>
                <a:gridCol w="227399">
                  <a:extLst>
                    <a:ext uri="{9D8B030D-6E8A-4147-A177-3AD203B41FA5}">
                      <a16:colId xmlns:a16="http://schemas.microsoft.com/office/drawing/2014/main" val="2199508008"/>
                    </a:ext>
                  </a:extLst>
                </a:gridCol>
                <a:gridCol w="227399">
                  <a:extLst>
                    <a:ext uri="{9D8B030D-6E8A-4147-A177-3AD203B41FA5}">
                      <a16:colId xmlns:a16="http://schemas.microsoft.com/office/drawing/2014/main" val="444771203"/>
                    </a:ext>
                  </a:extLst>
                </a:gridCol>
                <a:gridCol w="227399">
                  <a:extLst>
                    <a:ext uri="{9D8B030D-6E8A-4147-A177-3AD203B41FA5}">
                      <a16:colId xmlns:a16="http://schemas.microsoft.com/office/drawing/2014/main" val="522026373"/>
                    </a:ext>
                  </a:extLst>
                </a:gridCol>
                <a:gridCol w="227399">
                  <a:extLst>
                    <a:ext uri="{9D8B030D-6E8A-4147-A177-3AD203B41FA5}">
                      <a16:colId xmlns:a16="http://schemas.microsoft.com/office/drawing/2014/main" val="2770035952"/>
                    </a:ext>
                  </a:extLst>
                </a:gridCol>
                <a:gridCol w="227399">
                  <a:extLst>
                    <a:ext uri="{9D8B030D-6E8A-4147-A177-3AD203B41FA5}">
                      <a16:colId xmlns:a16="http://schemas.microsoft.com/office/drawing/2014/main" val="2022383271"/>
                    </a:ext>
                  </a:extLst>
                </a:gridCol>
              </a:tblGrid>
              <a:tr h="227399">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684408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312866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533908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8665184"/>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1327663"/>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535197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1586211"/>
                  </a:ext>
                </a:extLst>
              </a:tr>
            </a:tbl>
          </a:graphicData>
        </a:graphic>
      </p:graphicFrame>
      <p:graphicFrame>
        <p:nvGraphicFramePr>
          <p:cNvPr id="9" name="Table 8">
            <a:extLst>
              <a:ext uri="{FF2B5EF4-FFF2-40B4-BE49-F238E27FC236}">
                <a16:creationId xmlns:a16="http://schemas.microsoft.com/office/drawing/2014/main" id="{A58AFE01-6609-4447-892B-110926C41ED4}"/>
              </a:ext>
            </a:extLst>
          </p:cNvPr>
          <p:cNvGraphicFramePr>
            <a:graphicFrameLocks noGrp="1"/>
          </p:cNvGraphicFramePr>
          <p:nvPr>
            <p:extLst>
              <p:ext uri="{D42A27DB-BD31-4B8C-83A1-F6EECF244321}">
                <p14:modId xmlns:p14="http://schemas.microsoft.com/office/powerpoint/2010/main" val="1541177371"/>
              </p:ext>
            </p:extLst>
          </p:nvPr>
        </p:nvGraphicFramePr>
        <p:xfrm>
          <a:off x="3421378" y="1954560"/>
          <a:ext cx="2273990" cy="1591793"/>
        </p:xfrm>
        <a:graphic>
          <a:graphicData uri="http://schemas.openxmlformats.org/drawingml/2006/table">
            <a:tbl>
              <a:tblPr firstRow="1" bandRow="1">
                <a:tableStyleId>{5940675A-B579-460E-94D1-54222C63F5DA}</a:tableStyleId>
              </a:tblPr>
              <a:tblGrid>
                <a:gridCol w="227399">
                  <a:extLst>
                    <a:ext uri="{9D8B030D-6E8A-4147-A177-3AD203B41FA5}">
                      <a16:colId xmlns:a16="http://schemas.microsoft.com/office/drawing/2014/main" val="4223469093"/>
                    </a:ext>
                  </a:extLst>
                </a:gridCol>
                <a:gridCol w="227399">
                  <a:extLst>
                    <a:ext uri="{9D8B030D-6E8A-4147-A177-3AD203B41FA5}">
                      <a16:colId xmlns:a16="http://schemas.microsoft.com/office/drawing/2014/main" val="3191678988"/>
                    </a:ext>
                  </a:extLst>
                </a:gridCol>
                <a:gridCol w="227399">
                  <a:extLst>
                    <a:ext uri="{9D8B030D-6E8A-4147-A177-3AD203B41FA5}">
                      <a16:colId xmlns:a16="http://schemas.microsoft.com/office/drawing/2014/main" val="2541084909"/>
                    </a:ext>
                  </a:extLst>
                </a:gridCol>
                <a:gridCol w="227399">
                  <a:extLst>
                    <a:ext uri="{9D8B030D-6E8A-4147-A177-3AD203B41FA5}">
                      <a16:colId xmlns:a16="http://schemas.microsoft.com/office/drawing/2014/main" val="2365055291"/>
                    </a:ext>
                  </a:extLst>
                </a:gridCol>
                <a:gridCol w="227399">
                  <a:extLst>
                    <a:ext uri="{9D8B030D-6E8A-4147-A177-3AD203B41FA5}">
                      <a16:colId xmlns:a16="http://schemas.microsoft.com/office/drawing/2014/main" val="3784753036"/>
                    </a:ext>
                  </a:extLst>
                </a:gridCol>
                <a:gridCol w="227399">
                  <a:extLst>
                    <a:ext uri="{9D8B030D-6E8A-4147-A177-3AD203B41FA5}">
                      <a16:colId xmlns:a16="http://schemas.microsoft.com/office/drawing/2014/main" val="2199508008"/>
                    </a:ext>
                  </a:extLst>
                </a:gridCol>
                <a:gridCol w="227399">
                  <a:extLst>
                    <a:ext uri="{9D8B030D-6E8A-4147-A177-3AD203B41FA5}">
                      <a16:colId xmlns:a16="http://schemas.microsoft.com/office/drawing/2014/main" val="444771203"/>
                    </a:ext>
                  </a:extLst>
                </a:gridCol>
                <a:gridCol w="227399">
                  <a:extLst>
                    <a:ext uri="{9D8B030D-6E8A-4147-A177-3AD203B41FA5}">
                      <a16:colId xmlns:a16="http://schemas.microsoft.com/office/drawing/2014/main" val="522026373"/>
                    </a:ext>
                  </a:extLst>
                </a:gridCol>
                <a:gridCol w="227399">
                  <a:extLst>
                    <a:ext uri="{9D8B030D-6E8A-4147-A177-3AD203B41FA5}">
                      <a16:colId xmlns:a16="http://schemas.microsoft.com/office/drawing/2014/main" val="2770035952"/>
                    </a:ext>
                  </a:extLst>
                </a:gridCol>
                <a:gridCol w="227399">
                  <a:extLst>
                    <a:ext uri="{9D8B030D-6E8A-4147-A177-3AD203B41FA5}">
                      <a16:colId xmlns:a16="http://schemas.microsoft.com/office/drawing/2014/main" val="2022383271"/>
                    </a:ext>
                  </a:extLst>
                </a:gridCol>
              </a:tblGrid>
              <a:tr h="227399">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684408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312866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533908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8665184"/>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1327663"/>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535197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1586211"/>
                  </a:ext>
                </a:extLst>
              </a:tr>
            </a:tbl>
          </a:graphicData>
        </a:graphic>
      </p:graphicFrame>
      <p:graphicFrame>
        <p:nvGraphicFramePr>
          <p:cNvPr id="10" name="Table 9">
            <a:extLst>
              <a:ext uri="{FF2B5EF4-FFF2-40B4-BE49-F238E27FC236}">
                <a16:creationId xmlns:a16="http://schemas.microsoft.com/office/drawing/2014/main" id="{B5419CB5-4163-104A-9C6B-2DAB432450C2}"/>
              </a:ext>
            </a:extLst>
          </p:cNvPr>
          <p:cNvGraphicFramePr>
            <a:graphicFrameLocks noGrp="1"/>
          </p:cNvGraphicFramePr>
          <p:nvPr>
            <p:extLst>
              <p:ext uri="{D42A27DB-BD31-4B8C-83A1-F6EECF244321}">
                <p14:modId xmlns:p14="http://schemas.microsoft.com/office/powerpoint/2010/main" val="1040835281"/>
              </p:ext>
            </p:extLst>
          </p:nvPr>
        </p:nvGraphicFramePr>
        <p:xfrm>
          <a:off x="5987370" y="1954560"/>
          <a:ext cx="2273990" cy="1591793"/>
        </p:xfrm>
        <a:graphic>
          <a:graphicData uri="http://schemas.openxmlformats.org/drawingml/2006/table">
            <a:tbl>
              <a:tblPr firstRow="1" bandRow="1">
                <a:tableStyleId>{5940675A-B579-460E-94D1-54222C63F5DA}</a:tableStyleId>
              </a:tblPr>
              <a:tblGrid>
                <a:gridCol w="227399">
                  <a:extLst>
                    <a:ext uri="{9D8B030D-6E8A-4147-A177-3AD203B41FA5}">
                      <a16:colId xmlns:a16="http://schemas.microsoft.com/office/drawing/2014/main" val="4223469093"/>
                    </a:ext>
                  </a:extLst>
                </a:gridCol>
                <a:gridCol w="227399">
                  <a:extLst>
                    <a:ext uri="{9D8B030D-6E8A-4147-A177-3AD203B41FA5}">
                      <a16:colId xmlns:a16="http://schemas.microsoft.com/office/drawing/2014/main" val="3191678988"/>
                    </a:ext>
                  </a:extLst>
                </a:gridCol>
                <a:gridCol w="227399">
                  <a:extLst>
                    <a:ext uri="{9D8B030D-6E8A-4147-A177-3AD203B41FA5}">
                      <a16:colId xmlns:a16="http://schemas.microsoft.com/office/drawing/2014/main" val="2541084909"/>
                    </a:ext>
                  </a:extLst>
                </a:gridCol>
                <a:gridCol w="227399">
                  <a:extLst>
                    <a:ext uri="{9D8B030D-6E8A-4147-A177-3AD203B41FA5}">
                      <a16:colId xmlns:a16="http://schemas.microsoft.com/office/drawing/2014/main" val="2365055291"/>
                    </a:ext>
                  </a:extLst>
                </a:gridCol>
                <a:gridCol w="227399">
                  <a:extLst>
                    <a:ext uri="{9D8B030D-6E8A-4147-A177-3AD203B41FA5}">
                      <a16:colId xmlns:a16="http://schemas.microsoft.com/office/drawing/2014/main" val="3784753036"/>
                    </a:ext>
                  </a:extLst>
                </a:gridCol>
                <a:gridCol w="227399">
                  <a:extLst>
                    <a:ext uri="{9D8B030D-6E8A-4147-A177-3AD203B41FA5}">
                      <a16:colId xmlns:a16="http://schemas.microsoft.com/office/drawing/2014/main" val="2199508008"/>
                    </a:ext>
                  </a:extLst>
                </a:gridCol>
                <a:gridCol w="227399">
                  <a:extLst>
                    <a:ext uri="{9D8B030D-6E8A-4147-A177-3AD203B41FA5}">
                      <a16:colId xmlns:a16="http://schemas.microsoft.com/office/drawing/2014/main" val="444771203"/>
                    </a:ext>
                  </a:extLst>
                </a:gridCol>
                <a:gridCol w="227399">
                  <a:extLst>
                    <a:ext uri="{9D8B030D-6E8A-4147-A177-3AD203B41FA5}">
                      <a16:colId xmlns:a16="http://schemas.microsoft.com/office/drawing/2014/main" val="522026373"/>
                    </a:ext>
                  </a:extLst>
                </a:gridCol>
                <a:gridCol w="227399">
                  <a:extLst>
                    <a:ext uri="{9D8B030D-6E8A-4147-A177-3AD203B41FA5}">
                      <a16:colId xmlns:a16="http://schemas.microsoft.com/office/drawing/2014/main" val="2770035952"/>
                    </a:ext>
                  </a:extLst>
                </a:gridCol>
                <a:gridCol w="227399">
                  <a:extLst>
                    <a:ext uri="{9D8B030D-6E8A-4147-A177-3AD203B41FA5}">
                      <a16:colId xmlns:a16="http://schemas.microsoft.com/office/drawing/2014/main" val="2022383271"/>
                    </a:ext>
                  </a:extLst>
                </a:gridCol>
              </a:tblGrid>
              <a:tr h="227399">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684408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312866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533908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8665184"/>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1327663"/>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535197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1586211"/>
                  </a:ext>
                </a:extLst>
              </a:tr>
            </a:tbl>
          </a:graphicData>
        </a:graphic>
      </p:graphicFrame>
      <p:sp>
        <p:nvSpPr>
          <p:cNvPr id="11" name="Parallelogram 10">
            <a:extLst>
              <a:ext uri="{FF2B5EF4-FFF2-40B4-BE49-F238E27FC236}">
                <a16:creationId xmlns:a16="http://schemas.microsoft.com/office/drawing/2014/main" id="{4325E57A-5043-1444-821B-9EAC06B0B448}"/>
              </a:ext>
            </a:extLst>
          </p:cNvPr>
          <p:cNvSpPr/>
          <p:nvPr/>
        </p:nvSpPr>
        <p:spPr>
          <a:xfrm>
            <a:off x="1317966" y="2181791"/>
            <a:ext cx="1593732" cy="1145616"/>
          </a:xfrm>
          <a:prstGeom prst="parallelogram">
            <a:avLst>
              <a:gd name="adj" fmla="val 39939"/>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Parallelogram 12">
            <a:extLst>
              <a:ext uri="{FF2B5EF4-FFF2-40B4-BE49-F238E27FC236}">
                <a16:creationId xmlns:a16="http://schemas.microsoft.com/office/drawing/2014/main" id="{32A6A443-FA52-E445-B42D-F21C4D51A45B}"/>
              </a:ext>
            </a:extLst>
          </p:cNvPr>
          <p:cNvSpPr/>
          <p:nvPr/>
        </p:nvSpPr>
        <p:spPr>
          <a:xfrm>
            <a:off x="6209819" y="2412001"/>
            <a:ext cx="1829091" cy="676909"/>
          </a:xfrm>
          <a:prstGeom prst="parallelogram">
            <a:avLst>
              <a:gd name="adj" fmla="val 32038"/>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A1C9C749-04ED-3047-90E0-3A142C70FC6A}"/>
              </a:ext>
            </a:extLst>
          </p:cNvPr>
          <p:cNvSpPr txBox="1"/>
          <p:nvPr/>
        </p:nvSpPr>
        <p:spPr>
          <a:xfrm>
            <a:off x="1405503" y="1547365"/>
            <a:ext cx="1184069" cy="400110"/>
          </a:xfrm>
          <a:prstGeom prst="rect">
            <a:avLst/>
          </a:prstGeom>
          <a:noFill/>
        </p:spPr>
        <p:txBody>
          <a:bodyPr wrap="square" rtlCol="0">
            <a:spAutoFit/>
          </a:bodyPr>
          <a:lstStyle/>
          <a:p>
            <a:pPr algn="ctr"/>
            <a:r>
              <a:rPr lang="en-US" sz="2000" b="1" dirty="0">
                <a:latin typeface="Century Gothic" panose="020B0502020202020204" pitchFamily="34" charset="0"/>
              </a:rPr>
              <a:t>A.</a:t>
            </a:r>
          </a:p>
        </p:txBody>
      </p:sp>
      <p:sp>
        <p:nvSpPr>
          <p:cNvPr id="16" name="TextBox 15">
            <a:extLst>
              <a:ext uri="{FF2B5EF4-FFF2-40B4-BE49-F238E27FC236}">
                <a16:creationId xmlns:a16="http://schemas.microsoft.com/office/drawing/2014/main" id="{E31C5027-4356-8143-A322-EBE8A0298EDF}"/>
              </a:ext>
            </a:extLst>
          </p:cNvPr>
          <p:cNvSpPr txBox="1"/>
          <p:nvPr/>
        </p:nvSpPr>
        <p:spPr>
          <a:xfrm>
            <a:off x="3966321" y="1547365"/>
            <a:ext cx="1184069" cy="400110"/>
          </a:xfrm>
          <a:prstGeom prst="rect">
            <a:avLst/>
          </a:prstGeom>
          <a:noFill/>
        </p:spPr>
        <p:txBody>
          <a:bodyPr wrap="square" rtlCol="0">
            <a:spAutoFit/>
          </a:bodyPr>
          <a:lstStyle/>
          <a:p>
            <a:pPr algn="ctr"/>
            <a:r>
              <a:rPr lang="en-US" sz="2000" b="1" dirty="0">
                <a:latin typeface="Century Gothic" panose="020B0502020202020204" pitchFamily="34" charset="0"/>
              </a:rPr>
              <a:t>B.</a:t>
            </a:r>
          </a:p>
        </p:txBody>
      </p:sp>
      <p:sp>
        <p:nvSpPr>
          <p:cNvPr id="17" name="TextBox 16">
            <a:extLst>
              <a:ext uri="{FF2B5EF4-FFF2-40B4-BE49-F238E27FC236}">
                <a16:creationId xmlns:a16="http://schemas.microsoft.com/office/drawing/2014/main" id="{023C341C-53C3-6540-9907-3D7910F9131B}"/>
              </a:ext>
            </a:extLst>
          </p:cNvPr>
          <p:cNvSpPr txBox="1"/>
          <p:nvPr/>
        </p:nvSpPr>
        <p:spPr>
          <a:xfrm>
            <a:off x="6535918" y="1547365"/>
            <a:ext cx="1184069" cy="400110"/>
          </a:xfrm>
          <a:prstGeom prst="rect">
            <a:avLst/>
          </a:prstGeom>
          <a:noFill/>
        </p:spPr>
        <p:txBody>
          <a:bodyPr wrap="square" rtlCol="0">
            <a:spAutoFit/>
          </a:bodyPr>
          <a:lstStyle/>
          <a:p>
            <a:pPr algn="ctr"/>
            <a:r>
              <a:rPr lang="en-US" sz="2000" b="1" dirty="0">
                <a:latin typeface="Century Gothic" panose="020B0502020202020204" pitchFamily="34" charset="0"/>
              </a:rPr>
              <a:t>C.</a:t>
            </a:r>
          </a:p>
        </p:txBody>
      </p:sp>
      <p:grpSp>
        <p:nvGrpSpPr>
          <p:cNvPr id="20" name="Group 19">
            <a:extLst>
              <a:ext uri="{FF2B5EF4-FFF2-40B4-BE49-F238E27FC236}">
                <a16:creationId xmlns:a16="http://schemas.microsoft.com/office/drawing/2014/main" id="{7ED5D233-13EE-4064-9B56-7AE77A6EA88D}"/>
              </a:ext>
            </a:extLst>
          </p:cNvPr>
          <p:cNvGrpSpPr/>
          <p:nvPr/>
        </p:nvGrpSpPr>
        <p:grpSpPr>
          <a:xfrm>
            <a:off x="59531" y="6454317"/>
            <a:ext cx="1238534" cy="403683"/>
            <a:chOff x="68077" y="6454317"/>
            <a:chExt cx="1238534" cy="403683"/>
          </a:xfrm>
        </p:grpSpPr>
        <p:sp>
          <p:nvSpPr>
            <p:cNvPr id="21" name="TextBox 20">
              <a:extLst>
                <a:ext uri="{FF2B5EF4-FFF2-40B4-BE49-F238E27FC236}">
                  <a16:creationId xmlns:a16="http://schemas.microsoft.com/office/drawing/2014/main" id="{9FDA7723-BBB0-4AD1-A59E-5649BF35B5D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63335A5F-C27D-44B9-9987-0897F7069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6" name="Rectangle: Rounded Corners 25">
            <a:extLst>
              <a:ext uri="{FF2B5EF4-FFF2-40B4-BE49-F238E27FC236}">
                <a16:creationId xmlns:a16="http://schemas.microsoft.com/office/drawing/2014/main" id="{89E73BCB-EB4C-4ACF-B782-65423111A2DD}"/>
              </a:ext>
            </a:extLst>
          </p:cNvPr>
          <p:cNvSpPr/>
          <p:nvPr/>
        </p:nvSpPr>
        <p:spPr>
          <a:xfrm>
            <a:off x="1272813" y="4569581"/>
            <a:ext cx="1439138" cy="46483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25cm</a:t>
            </a:r>
            <a:r>
              <a:rPr lang="en-GB" sz="2000" b="1" baseline="30000" dirty="0">
                <a:solidFill>
                  <a:schemeClr val="tx1"/>
                </a:solidFill>
                <a:latin typeface="Century Gothic" panose="020B0502020202020204" pitchFamily="34" charset="0"/>
              </a:rPr>
              <a:t>2</a:t>
            </a:r>
          </a:p>
        </p:txBody>
      </p:sp>
      <p:sp>
        <p:nvSpPr>
          <p:cNvPr id="27" name="Rectangle: Rounded Corners 26">
            <a:extLst>
              <a:ext uri="{FF2B5EF4-FFF2-40B4-BE49-F238E27FC236}">
                <a16:creationId xmlns:a16="http://schemas.microsoft.com/office/drawing/2014/main" id="{BB14B4EA-3FFF-4F6B-BE9F-1D976EF21C42}"/>
              </a:ext>
            </a:extLst>
          </p:cNvPr>
          <p:cNvSpPr/>
          <p:nvPr/>
        </p:nvSpPr>
        <p:spPr>
          <a:xfrm>
            <a:off x="3838804" y="4569581"/>
            <a:ext cx="1439138" cy="46483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21cm</a:t>
            </a:r>
            <a:r>
              <a:rPr lang="en-GB" sz="2000" b="1" baseline="30000" dirty="0">
                <a:solidFill>
                  <a:schemeClr val="tx1"/>
                </a:solidFill>
                <a:latin typeface="Century Gothic" panose="020B0502020202020204" pitchFamily="34" charset="0"/>
              </a:rPr>
              <a:t>2</a:t>
            </a:r>
          </a:p>
        </p:txBody>
      </p:sp>
      <p:sp>
        <p:nvSpPr>
          <p:cNvPr id="28" name="Rectangle: Rounded Corners 27">
            <a:extLst>
              <a:ext uri="{FF2B5EF4-FFF2-40B4-BE49-F238E27FC236}">
                <a16:creationId xmlns:a16="http://schemas.microsoft.com/office/drawing/2014/main" id="{1CA7C065-CB89-4C9D-AB9F-3CA31045E11E}"/>
              </a:ext>
            </a:extLst>
          </p:cNvPr>
          <p:cNvSpPr/>
          <p:nvPr/>
        </p:nvSpPr>
        <p:spPr>
          <a:xfrm>
            <a:off x="6404796" y="4569580"/>
            <a:ext cx="1439138" cy="46483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24cm</a:t>
            </a:r>
            <a:r>
              <a:rPr lang="en-GB" sz="2000" b="1" baseline="30000" dirty="0">
                <a:solidFill>
                  <a:schemeClr val="tx1"/>
                </a:solidFill>
                <a:latin typeface="Century Gothic" panose="020B0502020202020204" pitchFamily="34" charset="0"/>
              </a:rPr>
              <a:t>2</a:t>
            </a:r>
          </a:p>
        </p:txBody>
      </p:sp>
      <p:sp>
        <p:nvSpPr>
          <p:cNvPr id="29" name="Rectangle 28">
            <a:extLst>
              <a:ext uri="{FF2B5EF4-FFF2-40B4-BE49-F238E27FC236}">
                <a16:creationId xmlns:a16="http://schemas.microsoft.com/office/drawing/2014/main" id="{CA9613CD-85CB-4762-8085-B7D9BAD5BA65}"/>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graphicFrame>
        <p:nvGraphicFramePr>
          <p:cNvPr id="35" name="Table 34">
            <a:extLst>
              <a:ext uri="{FF2B5EF4-FFF2-40B4-BE49-F238E27FC236}">
                <a16:creationId xmlns:a16="http://schemas.microsoft.com/office/drawing/2014/main" id="{197D837C-468B-4187-8338-738A9FC805E2}"/>
              </a:ext>
            </a:extLst>
          </p:cNvPr>
          <p:cNvGraphicFramePr>
            <a:graphicFrameLocks noGrp="1"/>
          </p:cNvGraphicFramePr>
          <p:nvPr>
            <p:extLst>
              <p:ext uri="{D42A27DB-BD31-4B8C-83A1-F6EECF244321}">
                <p14:modId xmlns:p14="http://schemas.microsoft.com/office/powerpoint/2010/main" val="3671812190"/>
              </p:ext>
            </p:extLst>
          </p:nvPr>
        </p:nvGraphicFramePr>
        <p:xfrm>
          <a:off x="6822312" y="899430"/>
          <a:ext cx="279476" cy="279476"/>
        </p:xfrm>
        <a:graphic>
          <a:graphicData uri="http://schemas.openxmlformats.org/drawingml/2006/table">
            <a:tbl>
              <a:tblPr firstRow="1" bandRow="1">
                <a:tableStyleId>{5940675A-B579-460E-94D1-54222C63F5DA}</a:tableStyleId>
              </a:tblPr>
              <a:tblGrid>
                <a:gridCol w="279476">
                  <a:extLst>
                    <a:ext uri="{9D8B030D-6E8A-4147-A177-3AD203B41FA5}">
                      <a16:colId xmlns:a16="http://schemas.microsoft.com/office/drawing/2014/main" val="2872609271"/>
                    </a:ext>
                  </a:extLst>
                </a:gridCol>
              </a:tblGrid>
              <a:tr h="279476">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207787"/>
                  </a:ext>
                </a:extLst>
              </a:tr>
            </a:tbl>
          </a:graphicData>
        </a:graphic>
      </p:graphicFrame>
      <p:sp>
        <p:nvSpPr>
          <p:cNvPr id="23" name="Parallelogram 22">
            <a:extLst>
              <a:ext uri="{FF2B5EF4-FFF2-40B4-BE49-F238E27FC236}">
                <a16:creationId xmlns:a16="http://schemas.microsoft.com/office/drawing/2014/main" id="{FC96F46B-8049-450A-8A73-856DE54BD7E0}"/>
              </a:ext>
            </a:extLst>
          </p:cNvPr>
          <p:cNvSpPr/>
          <p:nvPr/>
        </p:nvSpPr>
        <p:spPr>
          <a:xfrm rot="16200000">
            <a:off x="3985565" y="2086756"/>
            <a:ext cx="1145617" cy="1356004"/>
          </a:xfrm>
          <a:prstGeom prst="parallelogram">
            <a:avLst>
              <a:gd name="adj" fmla="val 20332"/>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8882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r>
              <a:rPr lang="en-GB" sz="2000" b="1" u="sng" dirty="0">
                <a:solidFill>
                  <a:schemeClr val="bg2">
                    <a:lumMod val="50000"/>
                  </a:schemeClr>
                </a:solidFill>
                <a:latin typeface="Century Gothic" panose="020B0502020202020204" pitchFamily="34" charset="0"/>
              </a:rPr>
              <a:t> </a:t>
            </a:r>
            <a:r>
              <a:rPr lang="en-GB" sz="2000" b="1" u="sng"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Match the parallelograms to the correct area.       = 1cm</a:t>
            </a:r>
            <a:r>
              <a:rPr lang="en-GB" sz="2000" b="1" baseline="30000" dirty="0">
                <a:solidFill>
                  <a:schemeClr val="tx1"/>
                </a:solidFill>
                <a:latin typeface="Century Gothic" panose="020B0502020202020204" pitchFamily="34" charset="0"/>
              </a:rPr>
              <a:t>2</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DF8F0DB1-222C-934D-9FF4-CEE604B529CC}"/>
              </a:ext>
            </a:extLst>
          </p:cNvPr>
          <p:cNvGraphicFramePr>
            <a:graphicFrameLocks noGrp="1"/>
          </p:cNvGraphicFramePr>
          <p:nvPr/>
        </p:nvGraphicFramePr>
        <p:xfrm>
          <a:off x="855387" y="1954560"/>
          <a:ext cx="2273990" cy="1591793"/>
        </p:xfrm>
        <a:graphic>
          <a:graphicData uri="http://schemas.openxmlformats.org/drawingml/2006/table">
            <a:tbl>
              <a:tblPr firstRow="1" bandRow="1">
                <a:tableStyleId>{5940675A-B579-460E-94D1-54222C63F5DA}</a:tableStyleId>
              </a:tblPr>
              <a:tblGrid>
                <a:gridCol w="227399">
                  <a:extLst>
                    <a:ext uri="{9D8B030D-6E8A-4147-A177-3AD203B41FA5}">
                      <a16:colId xmlns:a16="http://schemas.microsoft.com/office/drawing/2014/main" val="4223469093"/>
                    </a:ext>
                  </a:extLst>
                </a:gridCol>
                <a:gridCol w="227399">
                  <a:extLst>
                    <a:ext uri="{9D8B030D-6E8A-4147-A177-3AD203B41FA5}">
                      <a16:colId xmlns:a16="http://schemas.microsoft.com/office/drawing/2014/main" val="3191678988"/>
                    </a:ext>
                  </a:extLst>
                </a:gridCol>
                <a:gridCol w="227399">
                  <a:extLst>
                    <a:ext uri="{9D8B030D-6E8A-4147-A177-3AD203B41FA5}">
                      <a16:colId xmlns:a16="http://schemas.microsoft.com/office/drawing/2014/main" val="2541084909"/>
                    </a:ext>
                  </a:extLst>
                </a:gridCol>
                <a:gridCol w="227399">
                  <a:extLst>
                    <a:ext uri="{9D8B030D-6E8A-4147-A177-3AD203B41FA5}">
                      <a16:colId xmlns:a16="http://schemas.microsoft.com/office/drawing/2014/main" val="2365055291"/>
                    </a:ext>
                  </a:extLst>
                </a:gridCol>
                <a:gridCol w="227399">
                  <a:extLst>
                    <a:ext uri="{9D8B030D-6E8A-4147-A177-3AD203B41FA5}">
                      <a16:colId xmlns:a16="http://schemas.microsoft.com/office/drawing/2014/main" val="3784753036"/>
                    </a:ext>
                  </a:extLst>
                </a:gridCol>
                <a:gridCol w="227399">
                  <a:extLst>
                    <a:ext uri="{9D8B030D-6E8A-4147-A177-3AD203B41FA5}">
                      <a16:colId xmlns:a16="http://schemas.microsoft.com/office/drawing/2014/main" val="2199508008"/>
                    </a:ext>
                  </a:extLst>
                </a:gridCol>
                <a:gridCol w="227399">
                  <a:extLst>
                    <a:ext uri="{9D8B030D-6E8A-4147-A177-3AD203B41FA5}">
                      <a16:colId xmlns:a16="http://schemas.microsoft.com/office/drawing/2014/main" val="444771203"/>
                    </a:ext>
                  </a:extLst>
                </a:gridCol>
                <a:gridCol w="227399">
                  <a:extLst>
                    <a:ext uri="{9D8B030D-6E8A-4147-A177-3AD203B41FA5}">
                      <a16:colId xmlns:a16="http://schemas.microsoft.com/office/drawing/2014/main" val="522026373"/>
                    </a:ext>
                  </a:extLst>
                </a:gridCol>
                <a:gridCol w="227399">
                  <a:extLst>
                    <a:ext uri="{9D8B030D-6E8A-4147-A177-3AD203B41FA5}">
                      <a16:colId xmlns:a16="http://schemas.microsoft.com/office/drawing/2014/main" val="2770035952"/>
                    </a:ext>
                  </a:extLst>
                </a:gridCol>
                <a:gridCol w="227399">
                  <a:extLst>
                    <a:ext uri="{9D8B030D-6E8A-4147-A177-3AD203B41FA5}">
                      <a16:colId xmlns:a16="http://schemas.microsoft.com/office/drawing/2014/main" val="2022383271"/>
                    </a:ext>
                  </a:extLst>
                </a:gridCol>
              </a:tblGrid>
              <a:tr h="227399">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684408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312866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533908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8665184"/>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1327663"/>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535197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1586211"/>
                  </a:ext>
                </a:extLst>
              </a:tr>
            </a:tbl>
          </a:graphicData>
        </a:graphic>
      </p:graphicFrame>
      <p:graphicFrame>
        <p:nvGraphicFramePr>
          <p:cNvPr id="9" name="Table 8">
            <a:extLst>
              <a:ext uri="{FF2B5EF4-FFF2-40B4-BE49-F238E27FC236}">
                <a16:creationId xmlns:a16="http://schemas.microsoft.com/office/drawing/2014/main" id="{A58AFE01-6609-4447-892B-110926C41ED4}"/>
              </a:ext>
            </a:extLst>
          </p:cNvPr>
          <p:cNvGraphicFramePr>
            <a:graphicFrameLocks noGrp="1"/>
          </p:cNvGraphicFramePr>
          <p:nvPr/>
        </p:nvGraphicFramePr>
        <p:xfrm>
          <a:off x="3421378" y="1954560"/>
          <a:ext cx="2273990" cy="1591793"/>
        </p:xfrm>
        <a:graphic>
          <a:graphicData uri="http://schemas.openxmlformats.org/drawingml/2006/table">
            <a:tbl>
              <a:tblPr firstRow="1" bandRow="1">
                <a:tableStyleId>{5940675A-B579-460E-94D1-54222C63F5DA}</a:tableStyleId>
              </a:tblPr>
              <a:tblGrid>
                <a:gridCol w="227399">
                  <a:extLst>
                    <a:ext uri="{9D8B030D-6E8A-4147-A177-3AD203B41FA5}">
                      <a16:colId xmlns:a16="http://schemas.microsoft.com/office/drawing/2014/main" val="4223469093"/>
                    </a:ext>
                  </a:extLst>
                </a:gridCol>
                <a:gridCol w="227399">
                  <a:extLst>
                    <a:ext uri="{9D8B030D-6E8A-4147-A177-3AD203B41FA5}">
                      <a16:colId xmlns:a16="http://schemas.microsoft.com/office/drawing/2014/main" val="3191678988"/>
                    </a:ext>
                  </a:extLst>
                </a:gridCol>
                <a:gridCol w="227399">
                  <a:extLst>
                    <a:ext uri="{9D8B030D-6E8A-4147-A177-3AD203B41FA5}">
                      <a16:colId xmlns:a16="http://schemas.microsoft.com/office/drawing/2014/main" val="2541084909"/>
                    </a:ext>
                  </a:extLst>
                </a:gridCol>
                <a:gridCol w="227399">
                  <a:extLst>
                    <a:ext uri="{9D8B030D-6E8A-4147-A177-3AD203B41FA5}">
                      <a16:colId xmlns:a16="http://schemas.microsoft.com/office/drawing/2014/main" val="2365055291"/>
                    </a:ext>
                  </a:extLst>
                </a:gridCol>
                <a:gridCol w="227399">
                  <a:extLst>
                    <a:ext uri="{9D8B030D-6E8A-4147-A177-3AD203B41FA5}">
                      <a16:colId xmlns:a16="http://schemas.microsoft.com/office/drawing/2014/main" val="3784753036"/>
                    </a:ext>
                  </a:extLst>
                </a:gridCol>
                <a:gridCol w="227399">
                  <a:extLst>
                    <a:ext uri="{9D8B030D-6E8A-4147-A177-3AD203B41FA5}">
                      <a16:colId xmlns:a16="http://schemas.microsoft.com/office/drawing/2014/main" val="2199508008"/>
                    </a:ext>
                  </a:extLst>
                </a:gridCol>
                <a:gridCol w="227399">
                  <a:extLst>
                    <a:ext uri="{9D8B030D-6E8A-4147-A177-3AD203B41FA5}">
                      <a16:colId xmlns:a16="http://schemas.microsoft.com/office/drawing/2014/main" val="444771203"/>
                    </a:ext>
                  </a:extLst>
                </a:gridCol>
                <a:gridCol w="227399">
                  <a:extLst>
                    <a:ext uri="{9D8B030D-6E8A-4147-A177-3AD203B41FA5}">
                      <a16:colId xmlns:a16="http://schemas.microsoft.com/office/drawing/2014/main" val="522026373"/>
                    </a:ext>
                  </a:extLst>
                </a:gridCol>
                <a:gridCol w="227399">
                  <a:extLst>
                    <a:ext uri="{9D8B030D-6E8A-4147-A177-3AD203B41FA5}">
                      <a16:colId xmlns:a16="http://schemas.microsoft.com/office/drawing/2014/main" val="2770035952"/>
                    </a:ext>
                  </a:extLst>
                </a:gridCol>
                <a:gridCol w="227399">
                  <a:extLst>
                    <a:ext uri="{9D8B030D-6E8A-4147-A177-3AD203B41FA5}">
                      <a16:colId xmlns:a16="http://schemas.microsoft.com/office/drawing/2014/main" val="2022383271"/>
                    </a:ext>
                  </a:extLst>
                </a:gridCol>
              </a:tblGrid>
              <a:tr h="227399">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684408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312866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533908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8665184"/>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1327663"/>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535197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1586211"/>
                  </a:ext>
                </a:extLst>
              </a:tr>
            </a:tbl>
          </a:graphicData>
        </a:graphic>
      </p:graphicFrame>
      <p:graphicFrame>
        <p:nvGraphicFramePr>
          <p:cNvPr id="10" name="Table 9">
            <a:extLst>
              <a:ext uri="{FF2B5EF4-FFF2-40B4-BE49-F238E27FC236}">
                <a16:creationId xmlns:a16="http://schemas.microsoft.com/office/drawing/2014/main" id="{B5419CB5-4163-104A-9C6B-2DAB432450C2}"/>
              </a:ext>
            </a:extLst>
          </p:cNvPr>
          <p:cNvGraphicFramePr>
            <a:graphicFrameLocks noGrp="1"/>
          </p:cNvGraphicFramePr>
          <p:nvPr/>
        </p:nvGraphicFramePr>
        <p:xfrm>
          <a:off x="5987370" y="1954560"/>
          <a:ext cx="2273990" cy="1591793"/>
        </p:xfrm>
        <a:graphic>
          <a:graphicData uri="http://schemas.openxmlformats.org/drawingml/2006/table">
            <a:tbl>
              <a:tblPr firstRow="1" bandRow="1">
                <a:tableStyleId>{5940675A-B579-460E-94D1-54222C63F5DA}</a:tableStyleId>
              </a:tblPr>
              <a:tblGrid>
                <a:gridCol w="227399">
                  <a:extLst>
                    <a:ext uri="{9D8B030D-6E8A-4147-A177-3AD203B41FA5}">
                      <a16:colId xmlns:a16="http://schemas.microsoft.com/office/drawing/2014/main" val="4223469093"/>
                    </a:ext>
                  </a:extLst>
                </a:gridCol>
                <a:gridCol w="227399">
                  <a:extLst>
                    <a:ext uri="{9D8B030D-6E8A-4147-A177-3AD203B41FA5}">
                      <a16:colId xmlns:a16="http://schemas.microsoft.com/office/drawing/2014/main" val="3191678988"/>
                    </a:ext>
                  </a:extLst>
                </a:gridCol>
                <a:gridCol w="227399">
                  <a:extLst>
                    <a:ext uri="{9D8B030D-6E8A-4147-A177-3AD203B41FA5}">
                      <a16:colId xmlns:a16="http://schemas.microsoft.com/office/drawing/2014/main" val="2541084909"/>
                    </a:ext>
                  </a:extLst>
                </a:gridCol>
                <a:gridCol w="227399">
                  <a:extLst>
                    <a:ext uri="{9D8B030D-6E8A-4147-A177-3AD203B41FA5}">
                      <a16:colId xmlns:a16="http://schemas.microsoft.com/office/drawing/2014/main" val="2365055291"/>
                    </a:ext>
                  </a:extLst>
                </a:gridCol>
                <a:gridCol w="227399">
                  <a:extLst>
                    <a:ext uri="{9D8B030D-6E8A-4147-A177-3AD203B41FA5}">
                      <a16:colId xmlns:a16="http://schemas.microsoft.com/office/drawing/2014/main" val="3784753036"/>
                    </a:ext>
                  </a:extLst>
                </a:gridCol>
                <a:gridCol w="227399">
                  <a:extLst>
                    <a:ext uri="{9D8B030D-6E8A-4147-A177-3AD203B41FA5}">
                      <a16:colId xmlns:a16="http://schemas.microsoft.com/office/drawing/2014/main" val="2199508008"/>
                    </a:ext>
                  </a:extLst>
                </a:gridCol>
                <a:gridCol w="227399">
                  <a:extLst>
                    <a:ext uri="{9D8B030D-6E8A-4147-A177-3AD203B41FA5}">
                      <a16:colId xmlns:a16="http://schemas.microsoft.com/office/drawing/2014/main" val="444771203"/>
                    </a:ext>
                  </a:extLst>
                </a:gridCol>
                <a:gridCol w="227399">
                  <a:extLst>
                    <a:ext uri="{9D8B030D-6E8A-4147-A177-3AD203B41FA5}">
                      <a16:colId xmlns:a16="http://schemas.microsoft.com/office/drawing/2014/main" val="522026373"/>
                    </a:ext>
                  </a:extLst>
                </a:gridCol>
                <a:gridCol w="227399">
                  <a:extLst>
                    <a:ext uri="{9D8B030D-6E8A-4147-A177-3AD203B41FA5}">
                      <a16:colId xmlns:a16="http://schemas.microsoft.com/office/drawing/2014/main" val="2770035952"/>
                    </a:ext>
                  </a:extLst>
                </a:gridCol>
                <a:gridCol w="227399">
                  <a:extLst>
                    <a:ext uri="{9D8B030D-6E8A-4147-A177-3AD203B41FA5}">
                      <a16:colId xmlns:a16="http://schemas.microsoft.com/office/drawing/2014/main" val="2022383271"/>
                    </a:ext>
                  </a:extLst>
                </a:gridCol>
              </a:tblGrid>
              <a:tr h="227399">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684408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3128667"/>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533908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8665184"/>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1327663"/>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5351971"/>
                  </a:ext>
                </a:extLst>
              </a:tr>
              <a:tr h="227399">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3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1586211"/>
                  </a:ext>
                </a:extLst>
              </a:tr>
            </a:tbl>
          </a:graphicData>
        </a:graphic>
      </p:graphicFrame>
      <p:sp>
        <p:nvSpPr>
          <p:cNvPr id="11" name="Parallelogram 10">
            <a:extLst>
              <a:ext uri="{FF2B5EF4-FFF2-40B4-BE49-F238E27FC236}">
                <a16:creationId xmlns:a16="http://schemas.microsoft.com/office/drawing/2014/main" id="{4325E57A-5043-1444-821B-9EAC06B0B448}"/>
              </a:ext>
            </a:extLst>
          </p:cNvPr>
          <p:cNvSpPr/>
          <p:nvPr/>
        </p:nvSpPr>
        <p:spPr>
          <a:xfrm>
            <a:off x="1317966" y="2181791"/>
            <a:ext cx="1593732" cy="1145616"/>
          </a:xfrm>
          <a:prstGeom prst="parallelogram">
            <a:avLst>
              <a:gd name="adj" fmla="val 39939"/>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Parallelogram 11">
            <a:extLst>
              <a:ext uri="{FF2B5EF4-FFF2-40B4-BE49-F238E27FC236}">
                <a16:creationId xmlns:a16="http://schemas.microsoft.com/office/drawing/2014/main" id="{06037282-E405-FD4D-A684-1B95F17A5935}"/>
              </a:ext>
            </a:extLst>
          </p:cNvPr>
          <p:cNvSpPr/>
          <p:nvPr/>
        </p:nvSpPr>
        <p:spPr>
          <a:xfrm rot="16200000">
            <a:off x="3985565" y="2086756"/>
            <a:ext cx="1145617" cy="1356004"/>
          </a:xfrm>
          <a:prstGeom prst="parallelogram">
            <a:avLst>
              <a:gd name="adj" fmla="val 20332"/>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Parallelogram 12">
            <a:extLst>
              <a:ext uri="{FF2B5EF4-FFF2-40B4-BE49-F238E27FC236}">
                <a16:creationId xmlns:a16="http://schemas.microsoft.com/office/drawing/2014/main" id="{32A6A443-FA52-E445-B42D-F21C4D51A45B}"/>
              </a:ext>
            </a:extLst>
          </p:cNvPr>
          <p:cNvSpPr/>
          <p:nvPr/>
        </p:nvSpPr>
        <p:spPr>
          <a:xfrm>
            <a:off x="6209819" y="2412001"/>
            <a:ext cx="1829091" cy="676909"/>
          </a:xfrm>
          <a:prstGeom prst="parallelogram">
            <a:avLst>
              <a:gd name="adj" fmla="val 32038"/>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A1C9C749-04ED-3047-90E0-3A142C70FC6A}"/>
              </a:ext>
            </a:extLst>
          </p:cNvPr>
          <p:cNvSpPr txBox="1"/>
          <p:nvPr/>
        </p:nvSpPr>
        <p:spPr>
          <a:xfrm>
            <a:off x="1405503" y="1547365"/>
            <a:ext cx="1184069" cy="400110"/>
          </a:xfrm>
          <a:prstGeom prst="rect">
            <a:avLst/>
          </a:prstGeom>
          <a:noFill/>
        </p:spPr>
        <p:txBody>
          <a:bodyPr wrap="square" rtlCol="0">
            <a:spAutoFit/>
          </a:bodyPr>
          <a:lstStyle/>
          <a:p>
            <a:pPr algn="ctr"/>
            <a:r>
              <a:rPr lang="en-US" sz="2000" b="1" dirty="0">
                <a:latin typeface="Century Gothic" panose="020B0502020202020204" pitchFamily="34" charset="0"/>
              </a:rPr>
              <a:t>A.</a:t>
            </a:r>
          </a:p>
        </p:txBody>
      </p:sp>
      <p:sp>
        <p:nvSpPr>
          <p:cNvPr id="16" name="TextBox 15">
            <a:extLst>
              <a:ext uri="{FF2B5EF4-FFF2-40B4-BE49-F238E27FC236}">
                <a16:creationId xmlns:a16="http://schemas.microsoft.com/office/drawing/2014/main" id="{E31C5027-4356-8143-A322-EBE8A0298EDF}"/>
              </a:ext>
            </a:extLst>
          </p:cNvPr>
          <p:cNvSpPr txBox="1"/>
          <p:nvPr/>
        </p:nvSpPr>
        <p:spPr>
          <a:xfrm>
            <a:off x="3966321" y="1547365"/>
            <a:ext cx="1184069" cy="400110"/>
          </a:xfrm>
          <a:prstGeom prst="rect">
            <a:avLst/>
          </a:prstGeom>
          <a:noFill/>
        </p:spPr>
        <p:txBody>
          <a:bodyPr wrap="square" rtlCol="0">
            <a:spAutoFit/>
          </a:bodyPr>
          <a:lstStyle/>
          <a:p>
            <a:pPr algn="ctr"/>
            <a:r>
              <a:rPr lang="en-US" sz="2000" b="1" dirty="0">
                <a:latin typeface="Century Gothic" panose="020B0502020202020204" pitchFamily="34" charset="0"/>
              </a:rPr>
              <a:t>B.</a:t>
            </a:r>
          </a:p>
        </p:txBody>
      </p:sp>
      <p:sp>
        <p:nvSpPr>
          <p:cNvPr id="17" name="TextBox 16">
            <a:extLst>
              <a:ext uri="{FF2B5EF4-FFF2-40B4-BE49-F238E27FC236}">
                <a16:creationId xmlns:a16="http://schemas.microsoft.com/office/drawing/2014/main" id="{023C341C-53C3-6540-9907-3D7910F9131B}"/>
              </a:ext>
            </a:extLst>
          </p:cNvPr>
          <p:cNvSpPr txBox="1"/>
          <p:nvPr/>
        </p:nvSpPr>
        <p:spPr>
          <a:xfrm>
            <a:off x="6535918" y="1547365"/>
            <a:ext cx="1184069" cy="400110"/>
          </a:xfrm>
          <a:prstGeom prst="rect">
            <a:avLst/>
          </a:prstGeom>
          <a:noFill/>
        </p:spPr>
        <p:txBody>
          <a:bodyPr wrap="square" rtlCol="0">
            <a:spAutoFit/>
          </a:bodyPr>
          <a:lstStyle/>
          <a:p>
            <a:pPr algn="ctr"/>
            <a:r>
              <a:rPr lang="en-US" sz="2000" b="1" dirty="0">
                <a:latin typeface="Century Gothic" panose="020B0502020202020204" pitchFamily="34" charset="0"/>
              </a:rPr>
              <a:t>C.</a:t>
            </a:r>
          </a:p>
        </p:txBody>
      </p:sp>
      <p:grpSp>
        <p:nvGrpSpPr>
          <p:cNvPr id="20" name="Group 19">
            <a:extLst>
              <a:ext uri="{FF2B5EF4-FFF2-40B4-BE49-F238E27FC236}">
                <a16:creationId xmlns:a16="http://schemas.microsoft.com/office/drawing/2014/main" id="{7ED5D233-13EE-4064-9B56-7AE77A6EA88D}"/>
              </a:ext>
            </a:extLst>
          </p:cNvPr>
          <p:cNvGrpSpPr/>
          <p:nvPr/>
        </p:nvGrpSpPr>
        <p:grpSpPr>
          <a:xfrm>
            <a:off x="59531" y="6454317"/>
            <a:ext cx="1238534" cy="403683"/>
            <a:chOff x="68077" y="6454317"/>
            <a:chExt cx="1238534" cy="403683"/>
          </a:xfrm>
        </p:grpSpPr>
        <p:sp>
          <p:nvSpPr>
            <p:cNvPr id="21" name="TextBox 20">
              <a:extLst>
                <a:ext uri="{FF2B5EF4-FFF2-40B4-BE49-F238E27FC236}">
                  <a16:creationId xmlns:a16="http://schemas.microsoft.com/office/drawing/2014/main" id="{9FDA7723-BBB0-4AD1-A59E-5649BF35B5D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63335A5F-C27D-44B9-9987-0897F7069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cxnSp>
        <p:nvCxnSpPr>
          <p:cNvPr id="23" name="Straight Connector 22">
            <a:extLst>
              <a:ext uri="{FF2B5EF4-FFF2-40B4-BE49-F238E27FC236}">
                <a16:creationId xmlns:a16="http://schemas.microsoft.com/office/drawing/2014/main" id="{4F8965AB-4B18-4F4B-B8F6-60900CB9E32B}"/>
              </a:ext>
            </a:extLst>
          </p:cNvPr>
          <p:cNvCxnSpPr>
            <a:cxnSpLocks/>
            <a:stCxn id="10" idx="2"/>
            <a:endCxn id="27" idx="0"/>
          </p:cNvCxnSpPr>
          <p:nvPr/>
        </p:nvCxnSpPr>
        <p:spPr>
          <a:xfrm flipH="1">
            <a:off x="4558373" y="3546353"/>
            <a:ext cx="2565992" cy="10232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AE635FA-20C4-4FC0-8C22-B0497876754D}"/>
              </a:ext>
            </a:extLst>
          </p:cNvPr>
          <p:cNvCxnSpPr>
            <a:cxnSpLocks/>
            <a:stCxn id="26" idx="0"/>
            <a:endCxn id="6" idx="2"/>
          </p:cNvCxnSpPr>
          <p:nvPr/>
        </p:nvCxnSpPr>
        <p:spPr>
          <a:xfrm flipV="1">
            <a:off x="1992382" y="3546353"/>
            <a:ext cx="0" cy="10232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E6ABBA-7DB1-4884-A4DF-F7054169357C}"/>
              </a:ext>
            </a:extLst>
          </p:cNvPr>
          <p:cNvCxnSpPr>
            <a:cxnSpLocks/>
            <a:stCxn id="28" idx="0"/>
            <a:endCxn id="9" idx="2"/>
          </p:cNvCxnSpPr>
          <p:nvPr/>
        </p:nvCxnSpPr>
        <p:spPr>
          <a:xfrm flipH="1" flipV="1">
            <a:off x="4558373" y="3546353"/>
            <a:ext cx="2565992" cy="10232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89E73BCB-EB4C-4ACF-B782-65423111A2DD}"/>
              </a:ext>
            </a:extLst>
          </p:cNvPr>
          <p:cNvSpPr/>
          <p:nvPr/>
        </p:nvSpPr>
        <p:spPr>
          <a:xfrm>
            <a:off x="1272813" y="4569581"/>
            <a:ext cx="1439138" cy="46483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25cm</a:t>
            </a:r>
            <a:r>
              <a:rPr lang="en-GB" sz="2000" b="1" baseline="30000" dirty="0">
                <a:solidFill>
                  <a:srgbClr val="FF0000"/>
                </a:solidFill>
                <a:latin typeface="Century Gothic" panose="020B0502020202020204" pitchFamily="34" charset="0"/>
              </a:rPr>
              <a:t>2</a:t>
            </a:r>
          </a:p>
        </p:txBody>
      </p:sp>
      <p:sp>
        <p:nvSpPr>
          <p:cNvPr id="27" name="Rectangle: Rounded Corners 26">
            <a:extLst>
              <a:ext uri="{FF2B5EF4-FFF2-40B4-BE49-F238E27FC236}">
                <a16:creationId xmlns:a16="http://schemas.microsoft.com/office/drawing/2014/main" id="{BB14B4EA-3FFF-4F6B-BE9F-1D976EF21C42}"/>
              </a:ext>
            </a:extLst>
          </p:cNvPr>
          <p:cNvSpPr/>
          <p:nvPr/>
        </p:nvSpPr>
        <p:spPr>
          <a:xfrm>
            <a:off x="3838804" y="4569581"/>
            <a:ext cx="1439138" cy="46483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21cm</a:t>
            </a:r>
            <a:r>
              <a:rPr lang="en-GB" sz="2000" b="1" baseline="30000" dirty="0">
                <a:solidFill>
                  <a:srgbClr val="FF0000"/>
                </a:solidFill>
                <a:latin typeface="Century Gothic" panose="020B0502020202020204" pitchFamily="34" charset="0"/>
              </a:rPr>
              <a:t>2</a:t>
            </a:r>
          </a:p>
        </p:txBody>
      </p:sp>
      <p:sp>
        <p:nvSpPr>
          <p:cNvPr id="28" name="Rectangle: Rounded Corners 27">
            <a:extLst>
              <a:ext uri="{FF2B5EF4-FFF2-40B4-BE49-F238E27FC236}">
                <a16:creationId xmlns:a16="http://schemas.microsoft.com/office/drawing/2014/main" id="{1CA7C065-CB89-4C9D-AB9F-3CA31045E11E}"/>
              </a:ext>
            </a:extLst>
          </p:cNvPr>
          <p:cNvSpPr/>
          <p:nvPr/>
        </p:nvSpPr>
        <p:spPr>
          <a:xfrm>
            <a:off x="6404796" y="4569580"/>
            <a:ext cx="1439138" cy="46483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24cm</a:t>
            </a:r>
            <a:r>
              <a:rPr lang="en-GB" sz="2000" b="1" baseline="30000" dirty="0">
                <a:solidFill>
                  <a:srgbClr val="FF0000"/>
                </a:solidFill>
                <a:latin typeface="Century Gothic" panose="020B0502020202020204" pitchFamily="34" charset="0"/>
              </a:rPr>
              <a:t>2</a:t>
            </a:r>
          </a:p>
        </p:txBody>
      </p:sp>
      <p:graphicFrame>
        <p:nvGraphicFramePr>
          <p:cNvPr id="32" name="Table 31">
            <a:extLst>
              <a:ext uri="{FF2B5EF4-FFF2-40B4-BE49-F238E27FC236}">
                <a16:creationId xmlns:a16="http://schemas.microsoft.com/office/drawing/2014/main" id="{127533C5-6D94-46B1-B49F-BCB5DA690764}"/>
              </a:ext>
            </a:extLst>
          </p:cNvPr>
          <p:cNvGraphicFramePr>
            <a:graphicFrameLocks noGrp="1"/>
          </p:cNvGraphicFramePr>
          <p:nvPr>
            <p:extLst>
              <p:ext uri="{D42A27DB-BD31-4B8C-83A1-F6EECF244321}">
                <p14:modId xmlns:p14="http://schemas.microsoft.com/office/powerpoint/2010/main" val="3735837847"/>
              </p:ext>
            </p:extLst>
          </p:nvPr>
        </p:nvGraphicFramePr>
        <p:xfrm>
          <a:off x="6822312" y="899430"/>
          <a:ext cx="279476" cy="279476"/>
        </p:xfrm>
        <a:graphic>
          <a:graphicData uri="http://schemas.openxmlformats.org/drawingml/2006/table">
            <a:tbl>
              <a:tblPr firstRow="1" bandRow="1">
                <a:tableStyleId>{5940675A-B579-460E-94D1-54222C63F5DA}</a:tableStyleId>
              </a:tblPr>
              <a:tblGrid>
                <a:gridCol w="279476">
                  <a:extLst>
                    <a:ext uri="{9D8B030D-6E8A-4147-A177-3AD203B41FA5}">
                      <a16:colId xmlns:a16="http://schemas.microsoft.com/office/drawing/2014/main" val="2872609271"/>
                    </a:ext>
                  </a:extLst>
                </a:gridCol>
              </a:tblGrid>
              <a:tr h="279476">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207787"/>
                  </a:ext>
                </a:extLst>
              </a:tr>
            </a:tbl>
          </a:graphicData>
        </a:graphic>
      </p:graphicFrame>
      <p:sp>
        <p:nvSpPr>
          <p:cNvPr id="30" name="Rectangle 29">
            <a:extLst>
              <a:ext uri="{FF2B5EF4-FFF2-40B4-BE49-F238E27FC236}">
                <a16:creationId xmlns:a16="http://schemas.microsoft.com/office/drawing/2014/main" id="{0E623A01-B67F-4886-A5AC-C032740B4857}"/>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299984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parallelograms have an area of 32cm</a:t>
            </a:r>
            <a:r>
              <a:rPr lang="en-GB" sz="2000" b="1" baseline="30000" dirty="0">
                <a:solidFill>
                  <a:schemeClr val="tx1"/>
                </a:solidFill>
                <a:latin typeface="Century Gothic" panose="020B0502020202020204" pitchFamily="34" charset="0"/>
              </a:rPr>
              <a:t>2</a:t>
            </a:r>
            <a:r>
              <a:rPr lang="en-GB" sz="2000" b="1" dirty="0">
                <a:solidFill>
                  <a:schemeClr val="tx1"/>
                </a:solidFill>
                <a:latin typeface="Century Gothic" panose="020B0502020202020204" pitchFamily="34" charset="0"/>
              </a:rPr>
              <a:t>?       = 1cm</a:t>
            </a:r>
            <a:r>
              <a:rPr lang="en-GB" sz="2000" b="1" baseline="30000" dirty="0">
                <a:solidFill>
                  <a:schemeClr val="tx1"/>
                </a:solidFill>
                <a:latin typeface="Century Gothic" panose="020B0502020202020204" pitchFamily="34" charset="0"/>
              </a:rPr>
              <a:t>2</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AB6A8FFB-1AC7-474A-ABA3-169B975461D4}"/>
              </a:ext>
            </a:extLst>
          </p:cNvPr>
          <p:cNvGraphicFramePr>
            <a:graphicFrameLocks noGrp="1"/>
          </p:cNvGraphicFramePr>
          <p:nvPr>
            <p:extLst>
              <p:ext uri="{D42A27DB-BD31-4B8C-83A1-F6EECF244321}">
                <p14:modId xmlns:p14="http://schemas.microsoft.com/office/powerpoint/2010/main" val="2982116981"/>
              </p:ext>
            </p:extLst>
          </p:nvPr>
        </p:nvGraphicFramePr>
        <p:xfrm>
          <a:off x="1637502" y="1529286"/>
          <a:ext cx="5868996" cy="3633188"/>
        </p:xfrm>
        <a:graphic>
          <a:graphicData uri="http://schemas.openxmlformats.org/drawingml/2006/table">
            <a:tbl>
              <a:tblPr firstRow="1" bandRow="1">
                <a:tableStyleId>{5940675A-B579-460E-94D1-54222C63F5DA}</a:tableStyleId>
              </a:tblPr>
              <a:tblGrid>
                <a:gridCol w="279476">
                  <a:extLst>
                    <a:ext uri="{9D8B030D-6E8A-4147-A177-3AD203B41FA5}">
                      <a16:colId xmlns:a16="http://schemas.microsoft.com/office/drawing/2014/main" val="3288036045"/>
                    </a:ext>
                  </a:extLst>
                </a:gridCol>
                <a:gridCol w="279476">
                  <a:extLst>
                    <a:ext uri="{9D8B030D-6E8A-4147-A177-3AD203B41FA5}">
                      <a16:colId xmlns:a16="http://schemas.microsoft.com/office/drawing/2014/main" val="2280635833"/>
                    </a:ext>
                  </a:extLst>
                </a:gridCol>
                <a:gridCol w="279476">
                  <a:extLst>
                    <a:ext uri="{9D8B030D-6E8A-4147-A177-3AD203B41FA5}">
                      <a16:colId xmlns:a16="http://schemas.microsoft.com/office/drawing/2014/main" val="1004422800"/>
                    </a:ext>
                  </a:extLst>
                </a:gridCol>
                <a:gridCol w="279476">
                  <a:extLst>
                    <a:ext uri="{9D8B030D-6E8A-4147-A177-3AD203B41FA5}">
                      <a16:colId xmlns:a16="http://schemas.microsoft.com/office/drawing/2014/main" val="2747617154"/>
                    </a:ext>
                  </a:extLst>
                </a:gridCol>
                <a:gridCol w="279476">
                  <a:extLst>
                    <a:ext uri="{9D8B030D-6E8A-4147-A177-3AD203B41FA5}">
                      <a16:colId xmlns:a16="http://schemas.microsoft.com/office/drawing/2014/main" val="2131596102"/>
                    </a:ext>
                  </a:extLst>
                </a:gridCol>
                <a:gridCol w="279476">
                  <a:extLst>
                    <a:ext uri="{9D8B030D-6E8A-4147-A177-3AD203B41FA5}">
                      <a16:colId xmlns:a16="http://schemas.microsoft.com/office/drawing/2014/main" val="3400904756"/>
                    </a:ext>
                  </a:extLst>
                </a:gridCol>
                <a:gridCol w="279476">
                  <a:extLst>
                    <a:ext uri="{9D8B030D-6E8A-4147-A177-3AD203B41FA5}">
                      <a16:colId xmlns:a16="http://schemas.microsoft.com/office/drawing/2014/main" val="516049918"/>
                    </a:ext>
                  </a:extLst>
                </a:gridCol>
                <a:gridCol w="279476">
                  <a:extLst>
                    <a:ext uri="{9D8B030D-6E8A-4147-A177-3AD203B41FA5}">
                      <a16:colId xmlns:a16="http://schemas.microsoft.com/office/drawing/2014/main" val="1783290927"/>
                    </a:ext>
                  </a:extLst>
                </a:gridCol>
                <a:gridCol w="279476">
                  <a:extLst>
                    <a:ext uri="{9D8B030D-6E8A-4147-A177-3AD203B41FA5}">
                      <a16:colId xmlns:a16="http://schemas.microsoft.com/office/drawing/2014/main" val="3634178723"/>
                    </a:ext>
                  </a:extLst>
                </a:gridCol>
                <a:gridCol w="279476">
                  <a:extLst>
                    <a:ext uri="{9D8B030D-6E8A-4147-A177-3AD203B41FA5}">
                      <a16:colId xmlns:a16="http://schemas.microsoft.com/office/drawing/2014/main" val="1406959262"/>
                    </a:ext>
                  </a:extLst>
                </a:gridCol>
                <a:gridCol w="279476">
                  <a:extLst>
                    <a:ext uri="{9D8B030D-6E8A-4147-A177-3AD203B41FA5}">
                      <a16:colId xmlns:a16="http://schemas.microsoft.com/office/drawing/2014/main" val="2464953339"/>
                    </a:ext>
                  </a:extLst>
                </a:gridCol>
                <a:gridCol w="279476">
                  <a:extLst>
                    <a:ext uri="{9D8B030D-6E8A-4147-A177-3AD203B41FA5}">
                      <a16:colId xmlns:a16="http://schemas.microsoft.com/office/drawing/2014/main" val="1893611598"/>
                    </a:ext>
                  </a:extLst>
                </a:gridCol>
                <a:gridCol w="279476">
                  <a:extLst>
                    <a:ext uri="{9D8B030D-6E8A-4147-A177-3AD203B41FA5}">
                      <a16:colId xmlns:a16="http://schemas.microsoft.com/office/drawing/2014/main" val="2945514363"/>
                    </a:ext>
                  </a:extLst>
                </a:gridCol>
                <a:gridCol w="279476">
                  <a:extLst>
                    <a:ext uri="{9D8B030D-6E8A-4147-A177-3AD203B41FA5}">
                      <a16:colId xmlns:a16="http://schemas.microsoft.com/office/drawing/2014/main" val="2254547887"/>
                    </a:ext>
                  </a:extLst>
                </a:gridCol>
                <a:gridCol w="279476">
                  <a:extLst>
                    <a:ext uri="{9D8B030D-6E8A-4147-A177-3AD203B41FA5}">
                      <a16:colId xmlns:a16="http://schemas.microsoft.com/office/drawing/2014/main" val="2884391603"/>
                    </a:ext>
                  </a:extLst>
                </a:gridCol>
                <a:gridCol w="279476">
                  <a:extLst>
                    <a:ext uri="{9D8B030D-6E8A-4147-A177-3AD203B41FA5}">
                      <a16:colId xmlns:a16="http://schemas.microsoft.com/office/drawing/2014/main" val="3478594416"/>
                    </a:ext>
                  </a:extLst>
                </a:gridCol>
                <a:gridCol w="279476">
                  <a:extLst>
                    <a:ext uri="{9D8B030D-6E8A-4147-A177-3AD203B41FA5}">
                      <a16:colId xmlns:a16="http://schemas.microsoft.com/office/drawing/2014/main" val="4010634095"/>
                    </a:ext>
                  </a:extLst>
                </a:gridCol>
                <a:gridCol w="279476">
                  <a:extLst>
                    <a:ext uri="{9D8B030D-6E8A-4147-A177-3AD203B41FA5}">
                      <a16:colId xmlns:a16="http://schemas.microsoft.com/office/drawing/2014/main" val="2345660989"/>
                    </a:ext>
                  </a:extLst>
                </a:gridCol>
                <a:gridCol w="279476">
                  <a:extLst>
                    <a:ext uri="{9D8B030D-6E8A-4147-A177-3AD203B41FA5}">
                      <a16:colId xmlns:a16="http://schemas.microsoft.com/office/drawing/2014/main" val="766337211"/>
                    </a:ext>
                  </a:extLst>
                </a:gridCol>
                <a:gridCol w="279476">
                  <a:extLst>
                    <a:ext uri="{9D8B030D-6E8A-4147-A177-3AD203B41FA5}">
                      <a16:colId xmlns:a16="http://schemas.microsoft.com/office/drawing/2014/main" val="3291654894"/>
                    </a:ext>
                  </a:extLst>
                </a:gridCol>
                <a:gridCol w="279476">
                  <a:extLst>
                    <a:ext uri="{9D8B030D-6E8A-4147-A177-3AD203B41FA5}">
                      <a16:colId xmlns:a16="http://schemas.microsoft.com/office/drawing/2014/main" val="3888138311"/>
                    </a:ext>
                  </a:extLst>
                </a:gridCol>
              </a:tblGrid>
              <a:tr h="279476">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1097637"/>
                  </a:ext>
                </a:extLst>
              </a:tr>
              <a:tr h="279476">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5953162"/>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3423885"/>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1175902"/>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221671"/>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746491"/>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6220760"/>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1097797"/>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8029622"/>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7377580"/>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5537765"/>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0426639"/>
                  </a:ext>
                </a:extLst>
              </a:tr>
              <a:tr h="279476">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3554219"/>
                  </a:ext>
                </a:extLst>
              </a:tr>
            </a:tbl>
          </a:graphicData>
        </a:graphic>
      </p:graphicFrame>
      <p:sp>
        <p:nvSpPr>
          <p:cNvPr id="9" name="Parallelogram 8">
            <a:extLst>
              <a:ext uri="{FF2B5EF4-FFF2-40B4-BE49-F238E27FC236}">
                <a16:creationId xmlns:a16="http://schemas.microsoft.com/office/drawing/2014/main" id="{58553076-08C2-6B4F-AA77-E5A33B3418EC}"/>
              </a:ext>
            </a:extLst>
          </p:cNvPr>
          <p:cNvSpPr/>
          <p:nvPr/>
        </p:nvSpPr>
        <p:spPr>
          <a:xfrm>
            <a:off x="1933488" y="1811090"/>
            <a:ext cx="2503408" cy="1105898"/>
          </a:xfrm>
          <a:prstGeom prst="parallelogram">
            <a:avLst>
              <a:gd name="adj" fmla="val 21333"/>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0C5F70FE-A979-E041-9D3C-C5B62F7F8A47}"/>
              </a:ext>
            </a:extLst>
          </p:cNvPr>
          <p:cNvGraphicFramePr>
            <a:graphicFrameLocks noGrp="1"/>
          </p:cNvGraphicFramePr>
          <p:nvPr>
            <p:extLst>
              <p:ext uri="{D42A27DB-BD31-4B8C-83A1-F6EECF244321}">
                <p14:modId xmlns:p14="http://schemas.microsoft.com/office/powerpoint/2010/main" val="4022879976"/>
              </p:ext>
            </p:extLst>
          </p:nvPr>
        </p:nvGraphicFramePr>
        <p:xfrm>
          <a:off x="6864428" y="887993"/>
          <a:ext cx="279476" cy="279476"/>
        </p:xfrm>
        <a:graphic>
          <a:graphicData uri="http://schemas.openxmlformats.org/drawingml/2006/table">
            <a:tbl>
              <a:tblPr firstRow="1" bandRow="1">
                <a:tableStyleId>{5940675A-B579-460E-94D1-54222C63F5DA}</a:tableStyleId>
              </a:tblPr>
              <a:tblGrid>
                <a:gridCol w="279476">
                  <a:extLst>
                    <a:ext uri="{9D8B030D-6E8A-4147-A177-3AD203B41FA5}">
                      <a16:colId xmlns:a16="http://schemas.microsoft.com/office/drawing/2014/main" val="2872609271"/>
                    </a:ext>
                  </a:extLst>
                </a:gridCol>
              </a:tblGrid>
              <a:tr h="279476">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207787"/>
                  </a:ext>
                </a:extLst>
              </a:tr>
            </a:tbl>
          </a:graphicData>
        </a:graphic>
      </p:graphicFrame>
      <p:sp>
        <p:nvSpPr>
          <p:cNvPr id="11" name="Parallelogram 10">
            <a:extLst>
              <a:ext uri="{FF2B5EF4-FFF2-40B4-BE49-F238E27FC236}">
                <a16:creationId xmlns:a16="http://schemas.microsoft.com/office/drawing/2014/main" id="{6A50C5BF-696E-3E4E-BC9C-2B9EA1319687}"/>
              </a:ext>
            </a:extLst>
          </p:cNvPr>
          <p:cNvSpPr/>
          <p:nvPr/>
        </p:nvSpPr>
        <p:spPr>
          <a:xfrm rot="5400000">
            <a:off x="5275075" y="2935894"/>
            <a:ext cx="3074310" cy="831611"/>
          </a:xfrm>
          <a:prstGeom prst="parallelogram">
            <a:avLst>
              <a:gd name="adj" fmla="val 32217"/>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Parallelogram 12">
            <a:extLst>
              <a:ext uri="{FF2B5EF4-FFF2-40B4-BE49-F238E27FC236}">
                <a16:creationId xmlns:a16="http://schemas.microsoft.com/office/drawing/2014/main" id="{FE2C1CCB-114F-7F41-BC03-0F27A88C3F93}"/>
              </a:ext>
            </a:extLst>
          </p:cNvPr>
          <p:cNvSpPr/>
          <p:nvPr/>
        </p:nvSpPr>
        <p:spPr>
          <a:xfrm>
            <a:off x="4739908" y="2385580"/>
            <a:ext cx="1353504" cy="2201093"/>
          </a:xfrm>
          <a:prstGeom prst="parallelogram">
            <a:avLst>
              <a:gd name="adj" fmla="val 18324"/>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7424E0DF-22EB-F145-A5C5-EF7F0A67F702}"/>
              </a:ext>
            </a:extLst>
          </p:cNvPr>
          <p:cNvSpPr txBox="1"/>
          <p:nvPr/>
        </p:nvSpPr>
        <p:spPr>
          <a:xfrm>
            <a:off x="2902034" y="2163984"/>
            <a:ext cx="566317" cy="400110"/>
          </a:xfrm>
          <a:prstGeom prst="rect">
            <a:avLst/>
          </a:prstGeom>
          <a:noFill/>
        </p:spPr>
        <p:txBody>
          <a:bodyPr wrap="square" rtlCol="0">
            <a:spAutoFit/>
          </a:bodyPr>
          <a:lstStyle/>
          <a:p>
            <a:pPr algn="ctr"/>
            <a:r>
              <a:rPr lang="en-US" sz="2000" b="1" dirty="0">
                <a:latin typeface="Century Gothic" panose="020B0502020202020204" pitchFamily="34" charset="0"/>
              </a:rPr>
              <a:t>A</a:t>
            </a:r>
          </a:p>
        </p:txBody>
      </p:sp>
      <p:sp>
        <p:nvSpPr>
          <p:cNvPr id="15" name="TextBox 14">
            <a:extLst>
              <a:ext uri="{FF2B5EF4-FFF2-40B4-BE49-F238E27FC236}">
                <a16:creationId xmlns:a16="http://schemas.microsoft.com/office/drawing/2014/main" id="{F6A87E2D-385B-1F49-91CE-62CAE14F880B}"/>
              </a:ext>
            </a:extLst>
          </p:cNvPr>
          <p:cNvSpPr txBox="1"/>
          <p:nvPr/>
        </p:nvSpPr>
        <p:spPr>
          <a:xfrm>
            <a:off x="5133502" y="3286071"/>
            <a:ext cx="566317" cy="400110"/>
          </a:xfrm>
          <a:prstGeom prst="rect">
            <a:avLst/>
          </a:prstGeom>
          <a:noFill/>
        </p:spPr>
        <p:txBody>
          <a:bodyPr wrap="square" rtlCol="0">
            <a:spAutoFit/>
          </a:bodyPr>
          <a:lstStyle/>
          <a:p>
            <a:pPr algn="ctr"/>
            <a:r>
              <a:rPr lang="en-US" sz="2000" b="1" dirty="0">
                <a:latin typeface="Century Gothic" panose="020B0502020202020204" pitchFamily="34" charset="0"/>
              </a:rPr>
              <a:t>B</a:t>
            </a:r>
          </a:p>
        </p:txBody>
      </p:sp>
      <p:sp>
        <p:nvSpPr>
          <p:cNvPr id="16" name="TextBox 15">
            <a:extLst>
              <a:ext uri="{FF2B5EF4-FFF2-40B4-BE49-F238E27FC236}">
                <a16:creationId xmlns:a16="http://schemas.microsoft.com/office/drawing/2014/main" id="{EE88604E-0E06-0D40-A730-F9DE3C475F4D}"/>
              </a:ext>
            </a:extLst>
          </p:cNvPr>
          <p:cNvSpPr txBox="1"/>
          <p:nvPr/>
        </p:nvSpPr>
        <p:spPr>
          <a:xfrm>
            <a:off x="6529072" y="3151644"/>
            <a:ext cx="566317" cy="400110"/>
          </a:xfrm>
          <a:prstGeom prst="rect">
            <a:avLst/>
          </a:prstGeom>
          <a:noFill/>
        </p:spPr>
        <p:txBody>
          <a:bodyPr wrap="square" rtlCol="0">
            <a:spAutoFit/>
          </a:bodyPr>
          <a:lstStyle/>
          <a:p>
            <a:pPr algn="ctr"/>
            <a:r>
              <a:rPr lang="en-US" sz="2000" b="1" dirty="0">
                <a:latin typeface="Century Gothic" panose="020B0502020202020204" pitchFamily="34" charset="0"/>
              </a:rPr>
              <a:t>C</a:t>
            </a:r>
          </a:p>
        </p:txBody>
      </p:sp>
      <p:grpSp>
        <p:nvGrpSpPr>
          <p:cNvPr id="20" name="Group 19">
            <a:extLst>
              <a:ext uri="{FF2B5EF4-FFF2-40B4-BE49-F238E27FC236}">
                <a16:creationId xmlns:a16="http://schemas.microsoft.com/office/drawing/2014/main" id="{353A81BC-EAE5-4AAD-B9BC-5157700F03CF}"/>
              </a:ext>
            </a:extLst>
          </p:cNvPr>
          <p:cNvGrpSpPr/>
          <p:nvPr/>
        </p:nvGrpSpPr>
        <p:grpSpPr>
          <a:xfrm>
            <a:off x="59531" y="6454317"/>
            <a:ext cx="1238534" cy="403683"/>
            <a:chOff x="68077" y="6454317"/>
            <a:chExt cx="1238534" cy="403683"/>
          </a:xfrm>
        </p:grpSpPr>
        <p:sp>
          <p:nvSpPr>
            <p:cNvPr id="21" name="TextBox 20">
              <a:extLst>
                <a:ext uri="{FF2B5EF4-FFF2-40B4-BE49-F238E27FC236}">
                  <a16:creationId xmlns:a16="http://schemas.microsoft.com/office/drawing/2014/main" id="{8C61A451-858D-4F70-9840-2E08AC81FE0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DEE14DC5-0635-45EA-98C9-E11C5F582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7" name="Rectangle 16">
            <a:extLst>
              <a:ext uri="{FF2B5EF4-FFF2-40B4-BE49-F238E27FC236}">
                <a16:creationId xmlns:a16="http://schemas.microsoft.com/office/drawing/2014/main" id="{8D23115E-83F1-480C-AE99-FAA275A4F5B1}"/>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parallelograms have an area of 32cm</a:t>
            </a:r>
            <a:r>
              <a:rPr lang="en-GB" sz="2000" b="1" baseline="30000" dirty="0">
                <a:solidFill>
                  <a:schemeClr val="tx1"/>
                </a:solidFill>
                <a:latin typeface="Century Gothic" panose="020B0502020202020204" pitchFamily="34" charset="0"/>
              </a:rPr>
              <a:t>2</a:t>
            </a:r>
            <a:r>
              <a:rPr lang="en-GB" sz="2000" b="1" dirty="0">
                <a:solidFill>
                  <a:schemeClr val="tx1"/>
                </a:solidFill>
                <a:latin typeface="Century Gothic" panose="020B0502020202020204" pitchFamily="34" charset="0"/>
              </a:rPr>
              <a:t>?       = 1cm</a:t>
            </a:r>
            <a:r>
              <a:rPr lang="en-GB" sz="2000" b="1" baseline="30000" dirty="0">
                <a:solidFill>
                  <a:schemeClr val="tx1"/>
                </a:solidFill>
                <a:latin typeface="Century Gothic" panose="020B0502020202020204" pitchFamily="34" charset="0"/>
              </a:rPr>
              <a:t>2</a:t>
            </a: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endParaRPr lang="en-GB" sz="2000" b="1" u="sng" baseline="30000"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A and B</a:t>
            </a:r>
            <a:endParaRPr lang="en-GB" b="1" dirty="0">
              <a:solidFill>
                <a:srgbClr val="FF0000"/>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AB6A8FFB-1AC7-474A-ABA3-169B975461D4}"/>
              </a:ext>
            </a:extLst>
          </p:cNvPr>
          <p:cNvGraphicFramePr>
            <a:graphicFrameLocks noGrp="1"/>
          </p:cNvGraphicFramePr>
          <p:nvPr>
            <p:extLst>
              <p:ext uri="{D42A27DB-BD31-4B8C-83A1-F6EECF244321}">
                <p14:modId xmlns:p14="http://schemas.microsoft.com/office/powerpoint/2010/main" val="4182226753"/>
              </p:ext>
            </p:extLst>
          </p:nvPr>
        </p:nvGraphicFramePr>
        <p:xfrm>
          <a:off x="1637502" y="1529286"/>
          <a:ext cx="5868996" cy="3633188"/>
        </p:xfrm>
        <a:graphic>
          <a:graphicData uri="http://schemas.openxmlformats.org/drawingml/2006/table">
            <a:tbl>
              <a:tblPr firstRow="1" bandRow="1">
                <a:tableStyleId>{5940675A-B579-460E-94D1-54222C63F5DA}</a:tableStyleId>
              </a:tblPr>
              <a:tblGrid>
                <a:gridCol w="279476">
                  <a:extLst>
                    <a:ext uri="{9D8B030D-6E8A-4147-A177-3AD203B41FA5}">
                      <a16:colId xmlns:a16="http://schemas.microsoft.com/office/drawing/2014/main" val="3288036045"/>
                    </a:ext>
                  </a:extLst>
                </a:gridCol>
                <a:gridCol w="279476">
                  <a:extLst>
                    <a:ext uri="{9D8B030D-6E8A-4147-A177-3AD203B41FA5}">
                      <a16:colId xmlns:a16="http://schemas.microsoft.com/office/drawing/2014/main" val="2280635833"/>
                    </a:ext>
                  </a:extLst>
                </a:gridCol>
                <a:gridCol w="279476">
                  <a:extLst>
                    <a:ext uri="{9D8B030D-6E8A-4147-A177-3AD203B41FA5}">
                      <a16:colId xmlns:a16="http://schemas.microsoft.com/office/drawing/2014/main" val="1004422800"/>
                    </a:ext>
                  </a:extLst>
                </a:gridCol>
                <a:gridCol w="279476">
                  <a:extLst>
                    <a:ext uri="{9D8B030D-6E8A-4147-A177-3AD203B41FA5}">
                      <a16:colId xmlns:a16="http://schemas.microsoft.com/office/drawing/2014/main" val="2747617154"/>
                    </a:ext>
                  </a:extLst>
                </a:gridCol>
                <a:gridCol w="279476">
                  <a:extLst>
                    <a:ext uri="{9D8B030D-6E8A-4147-A177-3AD203B41FA5}">
                      <a16:colId xmlns:a16="http://schemas.microsoft.com/office/drawing/2014/main" val="2131596102"/>
                    </a:ext>
                  </a:extLst>
                </a:gridCol>
                <a:gridCol w="279476">
                  <a:extLst>
                    <a:ext uri="{9D8B030D-6E8A-4147-A177-3AD203B41FA5}">
                      <a16:colId xmlns:a16="http://schemas.microsoft.com/office/drawing/2014/main" val="3400904756"/>
                    </a:ext>
                  </a:extLst>
                </a:gridCol>
                <a:gridCol w="279476">
                  <a:extLst>
                    <a:ext uri="{9D8B030D-6E8A-4147-A177-3AD203B41FA5}">
                      <a16:colId xmlns:a16="http://schemas.microsoft.com/office/drawing/2014/main" val="516049918"/>
                    </a:ext>
                  </a:extLst>
                </a:gridCol>
                <a:gridCol w="279476">
                  <a:extLst>
                    <a:ext uri="{9D8B030D-6E8A-4147-A177-3AD203B41FA5}">
                      <a16:colId xmlns:a16="http://schemas.microsoft.com/office/drawing/2014/main" val="1783290927"/>
                    </a:ext>
                  </a:extLst>
                </a:gridCol>
                <a:gridCol w="279476">
                  <a:extLst>
                    <a:ext uri="{9D8B030D-6E8A-4147-A177-3AD203B41FA5}">
                      <a16:colId xmlns:a16="http://schemas.microsoft.com/office/drawing/2014/main" val="3634178723"/>
                    </a:ext>
                  </a:extLst>
                </a:gridCol>
                <a:gridCol w="279476">
                  <a:extLst>
                    <a:ext uri="{9D8B030D-6E8A-4147-A177-3AD203B41FA5}">
                      <a16:colId xmlns:a16="http://schemas.microsoft.com/office/drawing/2014/main" val="1406959262"/>
                    </a:ext>
                  </a:extLst>
                </a:gridCol>
                <a:gridCol w="279476">
                  <a:extLst>
                    <a:ext uri="{9D8B030D-6E8A-4147-A177-3AD203B41FA5}">
                      <a16:colId xmlns:a16="http://schemas.microsoft.com/office/drawing/2014/main" val="2464953339"/>
                    </a:ext>
                  </a:extLst>
                </a:gridCol>
                <a:gridCol w="279476">
                  <a:extLst>
                    <a:ext uri="{9D8B030D-6E8A-4147-A177-3AD203B41FA5}">
                      <a16:colId xmlns:a16="http://schemas.microsoft.com/office/drawing/2014/main" val="1893611598"/>
                    </a:ext>
                  </a:extLst>
                </a:gridCol>
                <a:gridCol w="279476">
                  <a:extLst>
                    <a:ext uri="{9D8B030D-6E8A-4147-A177-3AD203B41FA5}">
                      <a16:colId xmlns:a16="http://schemas.microsoft.com/office/drawing/2014/main" val="2945514363"/>
                    </a:ext>
                  </a:extLst>
                </a:gridCol>
                <a:gridCol w="279476">
                  <a:extLst>
                    <a:ext uri="{9D8B030D-6E8A-4147-A177-3AD203B41FA5}">
                      <a16:colId xmlns:a16="http://schemas.microsoft.com/office/drawing/2014/main" val="2254547887"/>
                    </a:ext>
                  </a:extLst>
                </a:gridCol>
                <a:gridCol w="279476">
                  <a:extLst>
                    <a:ext uri="{9D8B030D-6E8A-4147-A177-3AD203B41FA5}">
                      <a16:colId xmlns:a16="http://schemas.microsoft.com/office/drawing/2014/main" val="2884391603"/>
                    </a:ext>
                  </a:extLst>
                </a:gridCol>
                <a:gridCol w="279476">
                  <a:extLst>
                    <a:ext uri="{9D8B030D-6E8A-4147-A177-3AD203B41FA5}">
                      <a16:colId xmlns:a16="http://schemas.microsoft.com/office/drawing/2014/main" val="3478594416"/>
                    </a:ext>
                  </a:extLst>
                </a:gridCol>
                <a:gridCol w="279476">
                  <a:extLst>
                    <a:ext uri="{9D8B030D-6E8A-4147-A177-3AD203B41FA5}">
                      <a16:colId xmlns:a16="http://schemas.microsoft.com/office/drawing/2014/main" val="4010634095"/>
                    </a:ext>
                  </a:extLst>
                </a:gridCol>
                <a:gridCol w="279476">
                  <a:extLst>
                    <a:ext uri="{9D8B030D-6E8A-4147-A177-3AD203B41FA5}">
                      <a16:colId xmlns:a16="http://schemas.microsoft.com/office/drawing/2014/main" val="2345660989"/>
                    </a:ext>
                  </a:extLst>
                </a:gridCol>
                <a:gridCol w="279476">
                  <a:extLst>
                    <a:ext uri="{9D8B030D-6E8A-4147-A177-3AD203B41FA5}">
                      <a16:colId xmlns:a16="http://schemas.microsoft.com/office/drawing/2014/main" val="766337211"/>
                    </a:ext>
                  </a:extLst>
                </a:gridCol>
                <a:gridCol w="279476">
                  <a:extLst>
                    <a:ext uri="{9D8B030D-6E8A-4147-A177-3AD203B41FA5}">
                      <a16:colId xmlns:a16="http://schemas.microsoft.com/office/drawing/2014/main" val="3291654894"/>
                    </a:ext>
                  </a:extLst>
                </a:gridCol>
                <a:gridCol w="279476">
                  <a:extLst>
                    <a:ext uri="{9D8B030D-6E8A-4147-A177-3AD203B41FA5}">
                      <a16:colId xmlns:a16="http://schemas.microsoft.com/office/drawing/2014/main" val="3888138311"/>
                    </a:ext>
                  </a:extLst>
                </a:gridCol>
              </a:tblGrid>
              <a:tr h="279476">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1097637"/>
                  </a:ext>
                </a:extLst>
              </a:tr>
              <a:tr h="279476">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5953162"/>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3423885"/>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1175902"/>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221671"/>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746491"/>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6220760"/>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1097797"/>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8029622"/>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7377580"/>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5537765"/>
                  </a:ext>
                </a:extLst>
              </a:tr>
              <a:tr h="279476">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0426639"/>
                  </a:ext>
                </a:extLst>
              </a:tr>
              <a:tr h="279476">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3554219"/>
                  </a:ext>
                </a:extLst>
              </a:tr>
            </a:tbl>
          </a:graphicData>
        </a:graphic>
      </p:graphicFrame>
      <p:graphicFrame>
        <p:nvGraphicFramePr>
          <p:cNvPr id="10" name="Table 9">
            <a:extLst>
              <a:ext uri="{FF2B5EF4-FFF2-40B4-BE49-F238E27FC236}">
                <a16:creationId xmlns:a16="http://schemas.microsoft.com/office/drawing/2014/main" id="{0C5F70FE-A979-E041-9D3C-C5B62F7F8A47}"/>
              </a:ext>
            </a:extLst>
          </p:cNvPr>
          <p:cNvGraphicFramePr>
            <a:graphicFrameLocks noGrp="1"/>
          </p:cNvGraphicFramePr>
          <p:nvPr/>
        </p:nvGraphicFramePr>
        <p:xfrm>
          <a:off x="6864428" y="887993"/>
          <a:ext cx="279476" cy="279476"/>
        </p:xfrm>
        <a:graphic>
          <a:graphicData uri="http://schemas.openxmlformats.org/drawingml/2006/table">
            <a:tbl>
              <a:tblPr firstRow="1" bandRow="1">
                <a:tableStyleId>{5940675A-B579-460E-94D1-54222C63F5DA}</a:tableStyleId>
              </a:tblPr>
              <a:tblGrid>
                <a:gridCol w="279476">
                  <a:extLst>
                    <a:ext uri="{9D8B030D-6E8A-4147-A177-3AD203B41FA5}">
                      <a16:colId xmlns:a16="http://schemas.microsoft.com/office/drawing/2014/main" val="2872609271"/>
                    </a:ext>
                  </a:extLst>
                </a:gridCol>
              </a:tblGrid>
              <a:tr h="279476">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207787"/>
                  </a:ext>
                </a:extLst>
              </a:tr>
            </a:tbl>
          </a:graphicData>
        </a:graphic>
      </p:graphicFrame>
      <p:grpSp>
        <p:nvGrpSpPr>
          <p:cNvPr id="17" name="Group 16">
            <a:extLst>
              <a:ext uri="{FF2B5EF4-FFF2-40B4-BE49-F238E27FC236}">
                <a16:creationId xmlns:a16="http://schemas.microsoft.com/office/drawing/2014/main" id="{C67DC2AB-233B-4634-8880-DCA7FD966869}"/>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E3A98646-AD2D-4609-AE80-AE0C19BD75A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3" name="Picture 22" descr="A close up of a sign&#10;&#10;Description generated with high confidence">
              <a:extLst>
                <a:ext uri="{FF2B5EF4-FFF2-40B4-BE49-F238E27FC236}">
                  <a16:creationId xmlns:a16="http://schemas.microsoft.com/office/drawing/2014/main" id="{39851F65-C949-4D1B-8968-5C7EE6DEE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4" name="Parallelogram 23">
            <a:extLst>
              <a:ext uri="{FF2B5EF4-FFF2-40B4-BE49-F238E27FC236}">
                <a16:creationId xmlns:a16="http://schemas.microsoft.com/office/drawing/2014/main" id="{3323C07C-A775-4822-B31A-EA6114697188}"/>
              </a:ext>
            </a:extLst>
          </p:cNvPr>
          <p:cNvSpPr/>
          <p:nvPr/>
        </p:nvSpPr>
        <p:spPr>
          <a:xfrm>
            <a:off x="1933488" y="1811090"/>
            <a:ext cx="2503408" cy="1105898"/>
          </a:xfrm>
          <a:prstGeom prst="parallelogram">
            <a:avLst>
              <a:gd name="adj" fmla="val 21333"/>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
        <p:nvSpPr>
          <p:cNvPr id="25" name="Parallelogram 24">
            <a:extLst>
              <a:ext uri="{FF2B5EF4-FFF2-40B4-BE49-F238E27FC236}">
                <a16:creationId xmlns:a16="http://schemas.microsoft.com/office/drawing/2014/main" id="{28C1F417-14E2-448A-B80A-C93B4D062781}"/>
              </a:ext>
            </a:extLst>
          </p:cNvPr>
          <p:cNvSpPr/>
          <p:nvPr/>
        </p:nvSpPr>
        <p:spPr>
          <a:xfrm rot="5400000">
            <a:off x="5275075" y="2935894"/>
            <a:ext cx="3074310" cy="831611"/>
          </a:xfrm>
          <a:prstGeom prst="parallelogram">
            <a:avLst>
              <a:gd name="adj" fmla="val 32217"/>
            </a:avLst>
          </a:prstGeom>
          <a:noFill/>
          <a:ln w="285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Parallelogram 25">
            <a:extLst>
              <a:ext uri="{FF2B5EF4-FFF2-40B4-BE49-F238E27FC236}">
                <a16:creationId xmlns:a16="http://schemas.microsoft.com/office/drawing/2014/main" id="{C8224393-93DE-4FA9-AF88-301C4F9B52E8}"/>
              </a:ext>
            </a:extLst>
          </p:cNvPr>
          <p:cNvSpPr/>
          <p:nvPr/>
        </p:nvSpPr>
        <p:spPr>
          <a:xfrm>
            <a:off x="4739908" y="2385580"/>
            <a:ext cx="1353504" cy="2201093"/>
          </a:xfrm>
          <a:prstGeom prst="parallelogram">
            <a:avLst>
              <a:gd name="adj" fmla="val 18324"/>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
        <p:nvSpPr>
          <p:cNvPr id="27" name="TextBox 26">
            <a:extLst>
              <a:ext uri="{FF2B5EF4-FFF2-40B4-BE49-F238E27FC236}">
                <a16:creationId xmlns:a16="http://schemas.microsoft.com/office/drawing/2014/main" id="{257436AE-DE29-4F3E-9B1F-095240F76991}"/>
              </a:ext>
            </a:extLst>
          </p:cNvPr>
          <p:cNvSpPr txBox="1"/>
          <p:nvPr/>
        </p:nvSpPr>
        <p:spPr>
          <a:xfrm>
            <a:off x="2902034" y="2163984"/>
            <a:ext cx="566317" cy="400110"/>
          </a:xfrm>
          <a:prstGeom prst="rect">
            <a:avLst/>
          </a:prstGeom>
          <a:noFill/>
        </p:spPr>
        <p:txBody>
          <a:bodyPr wrap="square" rtlCol="0">
            <a:spAutoFit/>
          </a:bodyPr>
          <a:lstStyle/>
          <a:p>
            <a:pPr algn="ctr"/>
            <a:r>
              <a:rPr lang="en-US" sz="2000" b="1" dirty="0">
                <a:solidFill>
                  <a:srgbClr val="FF0000"/>
                </a:solidFill>
                <a:latin typeface="Century Gothic" panose="020B0502020202020204" pitchFamily="34" charset="0"/>
              </a:rPr>
              <a:t>A</a:t>
            </a:r>
          </a:p>
        </p:txBody>
      </p:sp>
      <p:sp>
        <p:nvSpPr>
          <p:cNvPr id="28" name="TextBox 27">
            <a:extLst>
              <a:ext uri="{FF2B5EF4-FFF2-40B4-BE49-F238E27FC236}">
                <a16:creationId xmlns:a16="http://schemas.microsoft.com/office/drawing/2014/main" id="{1DCC46E8-EAF8-4C86-B7FF-85E38F106479}"/>
              </a:ext>
            </a:extLst>
          </p:cNvPr>
          <p:cNvSpPr txBox="1"/>
          <p:nvPr/>
        </p:nvSpPr>
        <p:spPr>
          <a:xfrm>
            <a:off x="5133502" y="3286071"/>
            <a:ext cx="566317" cy="400110"/>
          </a:xfrm>
          <a:prstGeom prst="rect">
            <a:avLst/>
          </a:prstGeom>
          <a:noFill/>
        </p:spPr>
        <p:txBody>
          <a:bodyPr wrap="square" rtlCol="0">
            <a:spAutoFit/>
          </a:bodyPr>
          <a:lstStyle/>
          <a:p>
            <a:pPr algn="ctr"/>
            <a:r>
              <a:rPr lang="en-US" sz="2000" b="1" dirty="0">
                <a:solidFill>
                  <a:srgbClr val="FF0000"/>
                </a:solidFill>
                <a:latin typeface="Century Gothic" panose="020B0502020202020204" pitchFamily="34" charset="0"/>
              </a:rPr>
              <a:t>B</a:t>
            </a:r>
          </a:p>
        </p:txBody>
      </p:sp>
      <p:sp>
        <p:nvSpPr>
          <p:cNvPr id="29" name="TextBox 28">
            <a:extLst>
              <a:ext uri="{FF2B5EF4-FFF2-40B4-BE49-F238E27FC236}">
                <a16:creationId xmlns:a16="http://schemas.microsoft.com/office/drawing/2014/main" id="{4B29E265-E06B-48FA-828C-B819DC7F5A2F}"/>
              </a:ext>
            </a:extLst>
          </p:cNvPr>
          <p:cNvSpPr txBox="1"/>
          <p:nvPr/>
        </p:nvSpPr>
        <p:spPr>
          <a:xfrm>
            <a:off x="6529072" y="3151644"/>
            <a:ext cx="566317" cy="400110"/>
          </a:xfrm>
          <a:prstGeom prst="rect">
            <a:avLst/>
          </a:prstGeom>
          <a:noFill/>
        </p:spPr>
        <p:txBody>
          <a:bodyPr wrap="square" rtlCol="0">
            <a:spAutoFit/>
          </a:bodyPr>
          <a:lstStyle/>
          <a:p>
            <a:pPr algn="ctr"/>
            <a:r>
              <a:rPr lang="en-US" sz="2000" b="1" dirty="0">
                <a:solidFill>
                  <a:schemeClr val="bg1">
                    <a:lumMod val="50000"/>
                  </a:schemeClr>
                </a:solidFill>
                <a:latin typeface="Century Gothic" panose="020B0502020202020204" pitchFamily="34" charset="0"/>
              </a:rPr>
              <a:t>C</a:t>
            </a:r>
          </a:p>
        </p:txBody>
      </p:sp>
      <p:sp>
        <p:nvSpPr>
          <p:cNvPr id="16" name="Rectangle 15">
            <a:extLst>
              <a:ext uri="{FF2B5EF4-FFF2-40B4-BE49-F238E27FC236}">
                <a16:creationId xmlns:a16="http://schemas.microsoft.com/office/drawing/2014/main" id="{B0A8C838-05A3-443F-B000-A2A549C445BA}"/>
              </a:ext>
            </a:extLst>
          </p:cNvPr>
          <p:cNvSpPr/>
          <p:nvPr/>
        </p:nvSpPr>
        <p:spPr>
          <a:xfrm>
            <a:off x="3884151" y="5920443"/>
            <a:ext cx="1375698" cy="338554"/>
          </a:xfrm>
          <a:prstGeom prst="rect">
            <a:avLst/>
          </a:prstGeom>
        </p:spPr>
        <p:txBody>
          <a:bodyPr wrap="none">
            <a:spAutoFit/>
          </a:bodyPr>
          <a:lstStyle/>
          <a:p>
            <a:pPr algn="ctr"/>
            <a:r>
              <a:rPr lang="en-GB" sz="16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327051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group of shapes make up the parallelogram below?</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73970894-BC15-6A48-9951-497CCF6E525E}"/>
              </a:ext>
            </a:extLst>
          </p:cNvPr>
          <p:cNvGraphicFramePr>
            <a:graphicFrameLocks noGrp="1"/>
          </p:cNvGraphicFramePr>
          <p:nvPr>
            <p:extLst>
              <p:ext uri="{D42A27DB-BD31-4B8C-83A1-F6EECF244321}">
                <p14:modId xmlns:p14="http://schemas.microsoft.com/office/powerpoint/2010/main" val="937668761"/>
              </p:ext>
            </p:extLst>
          </p:nvPr>
        </p:nvGraphicFramePr>
        <p:xfrm>
          <a:off x="3609648" y="3900722"/>
          <a:ext cx="1877802" cy="1251868"/>
        </p:xfrm>
        <a:graphic>
          <a:graphicData uri="http://schemas.openxmlformats.org/drawingml/2006/table">
            <a:tbl>
              <a:tblPr firstRow="1" bandRow="1">
                <a:tableStyleId>{5940675A-B579-460E-94D1-54222C63F5DA}</a:tableStyleId>
              </a:tblPr>
              <a:tblGrid>
                <a:gridCol w="312967">
                  <a:extLst>
                    <a:ext uri="{9D8B030D-6E8A-4147-A177-3AD203B41FA5}">
                      <a16:colId xmlns:a16="http://schemas.microsoft.com/office/drawing/2014/main" val="2238711950"/>
                    </a:ext>
                  </a:extLst>
                </a:gridCol>
                <a:gridCol w="312967">
                  <a:extLst>
                    <a:ext uri="{9D8B030D-6E8A-4147-A177-3AD203B41FA5}">
                      <a16:colId xmlns:a16="http://schemas.microsoft.com/office/drawing/2014/main" val="2605983488"/>
                    </a:ext>
                  </a:extLst>
                </a:gridCol>
                <a:gridCol w="312967">
                  <a:extLst>
                    <a:ext uri="{9D8B030D-6E8A-4147-A177-3AD203B41FA5}">
                      <a16:colId xmlns:a16="http://schemas.microsoft.com/office/drawing/2014/main" val="2667752791"/>
                    </a:ext>
                  </a:extLst>
                </a:gridCol>
                <a:gridCol w="312967">
                  <a:extLst>
                    <a:ext uri="{9D8B030D-6E8A-4147-A177-3AD203B41FA5}">
                      <a16:colId xmlns:a16="http://schemas.microsoft.com/office/drawing/2014/main" val="1731540270"/>
                    </a:ext>
                  </a:extLst>
                </a:gridCol>
                <a:gridCol w="312967">
                  <a:extLst>
                    <a:ext uri="{9D8B030D-6E8A-4147-A177-3AD203B41FA5}">
                      <a16:colId xmlns:a16="http://schemas.microsoft.com/office/drawing/2014/main" val="4036770621"/>
                    </a:ext>
                  </a:extLst>
                </a:gridCol>
                <a:gridCol w="312967">
                  <a:extLst>
                    <a:ext uri="{9D8B030D-6E8A-4147-A177-3AD203B41FA5}">
                      <a16:colId xmlns:a16="http://schemas.microsoft.com/office/drawing/2014/main" val="2258991830"/>
                    </a:ext>
                  </a:extLst>
                </a:gridCol>
              </a:tblGrid>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1533276"/>
                  </a:ext>
                </a:extLst>
              </a:tr>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0921162"/>
                  </a:ext>
                </a:extLst>
              </a:tr>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4938843"/>
                  </a:ext>
                </a:extLst>
              </a:tr>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8949733"/>
                  </a:ext>
                </a:extLst>
              </a:tr>
            </a:tbl>
          </a:graphicData>
        </a:graphic>
      </p:graphicFrame>
      <p:graphicFrame>
        <p:nvGraphicFramePr>
          <p:cNvPr id="9" name="Table 8">
            <a:extLst>
              <a:ext uri="{FF2B5EF4-FFF2-40B4-BE49-F238E27FC236}">
                <a16:creationId xmlns:a16="http://schemas.microsoft.com/office/drawing/2014/main" id="{821F2E6D-2180-E945-B6CC-38ADAD7749AB}"/>
              </a:ext>
            </a:extLst>
          </p:cNvPr>
          <p:cNvGraphicFramePr>
            <a:graphicFrameLocks noGrp="1"/>
          </p:cNvGraphicFramePr>
          <p:nvPr>
            <p:extLst>
              <p:ext uri="{D42A27DB-BD31-4B8C-83A1-F6EECF244321}">
                <p14:modId xmlns:p14="http://schemas.microsoft.com/office/powerpoint/2010/main" val="3466283375"/>
              </p:ext>
            </p:extLst>
          </p:nvPr>
        </p:nvGraphicFramePr>
        <p:xfrm>
          <a:off x="3634374" y="1797144"/>
          <a:ext cx="1877802" cy="1251868"/>
        </p:xfrm>
        <a:graphic>
          <a:graphicData uri="http://schemas.openxmlformats.org/drawingml/2006/table">
            <a:tbl>
              <a:tblPr firstRow="1" bandRow="1">
                <a:tableStyleId>{5940675A-B579-460E-94D1-54222C63F5DA}</a:tableStyleId>
              </a:tblPr>
              <a:tblGrid>
                <a:gridCol w="312967">
                  <a:extLst>
                    <a:ext uri="{9D8B030D-6E8A-4147-A177-3AD203B41FA5}">
                      <a16:colId xmlns:a16="http://schemas.microsoft.com/office/drawing/2014/main" val="2238711950"/>
                    </a:ext>
                  </a:extLst>
                </a:gridCol>
                <a:gridCol w="312967">
                  <a:extLst>
                    <a:ext uri="{9D8B030D-6E8A-4147-A177-3AD203B41FA5}">
                      <a16:colId xmlns:a16="http://schemas.microsoft.com/office/drawing/2014/main" val="2605983488"/>
                    </a:ext>
                  </a:extLst>
                </a:gridCol>
                <a:gridCol w="312967">
                  <a:extLst>
                    <a:ext uri="{9D8B030D-6E8A-4147-A177-3AD203B41FA5}">
                      <a16:colId xmlns:a16="http://schemas.microsoft.com/office/drawing/2014/main" val="2667752791"/>
                    </a:ext>
                  </a:extLst>
                </a:gridCol>
                <a:gridCol w="312967">
                  <a:extLst>
                    <a:ext uri="{9D8B030D-6E8A-4147-A177-3AD203B41FA5}">
                      <a16:colId xmlns:a16="http://schemas.microsoft.com/office/drawing/2014/main" val="1731540270"/>
                    </a:ext>
                  </a:extLst>
                </a:gridCol>
                <a:gridCol w="312967">
                  <a:extLst>
                    <a:ext uri="{9D8B030D-6E8A-4147-A177-3AD203B41FA5}">
                      <a16:colId xmlns:a16="http://schemas.microsoft.com/office/drawing/2014/main" val="4036770621"/>
                    </a:ext>
                  </a:extLst>
                </a:gridCol>
                <a:gridCol w="312967">
                  <a:extLst>
                    <a:ext uri="{9D8B030D-6E8A-4147-A177-3AD203B41FA5}">
                      <a16:colId xmlns:a16="http://schemas.microsoft.com/office/drawing/2014/main" val="2258991830"/>
                    </a:ext>
                  </a:extLst>
                </a:gridCol>
              </a:tblGrid>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1533276"/>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0921162"/>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4938843"/>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949733"/>
                  </a:ext>
                </a:extLst>
              </a:tr>
            </a:tbl>
          </a:graphicData>
        </a:graphic>
      </p:graphicFrame>
      <p:graphicFrame>
        <p:nvGraphicFramePr>
          <p:cNvPr id="10" name="Table 9">
            <a:extLst>
              <a:ext uri="{FF2B5EF4-FFF2-40B4-BE49-F238E27FC236}">
                <a16:creationId xmlns:a16="http://schemas.microsoft.com/office/drawing/2014/main" id="{E6062717-218B-8B42-BE51-52A33D032C3D}"/>
              </a:ext>
            </a:extLst>
          </p:cNvPr>
          <p:cNvGraphicFramePr>
            <a:graphicFrameLocks noGrp="1"/>
          </p:cNvGraphicFramePr>
          <p:nvPr>
            <p:extLst>
              <p:ext uri="{D42A27DB-BD31-4B8C-83A1-F6EECF244321}">
                <p14:modId xmlns:p14="http://schemas.microsoft.com/office/powerpoint/2010/main" val="915079742"/>
              </p:ext>
            </p:extLst>
          </p:nvPr>
        </p:nvGraphicFramePr>
        <p:xfrm>
          <a:off x="950224" y="3900722"/>
          <a:ext cx="1877802" cy="1251868"/>
        </p:xfrm>
        <a:graphic>
          <a:graphicData uri="http://schemas.openxmlformats.org/drawingml/2006/table">
            <a:tbl>
              <a:tblPr firstRow="1" bandRow="1">
                <a:tableStyleId>{5940675A-B579-460E-94D1-54222C63F5DA}</a:tableStyleId>
              </a:tblPr>
              <a:tblGrid>
                <a:gridCol w="312967">
                  <a:extLst>
                    <a:ext uri="{9D8B030D-6E8A-4147-A177-3AD203B41FA5}">
                      <a16:colId xmlns:a16="http://schemas.microsoft.com/office/drawing/2014/main" val="2238711950"/>
                    </a:ext>
                  </a:extLst>
                </a:gridCol>
                <a:gridCol w="312967">
                  <a:extLst>
                    <a:ext uri="{9D8B030D-6E8A-4147-A177-3AD203B41FA5}">
                      <a16:colId xmlns:a16="http://schemas.microsoft.com/office/drawing/2014/main" val="2605983488"/>
                    </a:ext>
                  </a:extLst>
                </a:gridCol>
                <a:gridCol w="312967">
                  <a:extLst>
                    <a:ext uri="{9D8B030D-6E8A-4147-A177-3AD203B41FA5}">
                      <a16:colId xmlns:a16="http://schemas.microsoft.com/office/drawing/2014/main" val="2667752791"/>
                    </a:ext>
                  </a:extLst>
                </a:gridCol>
                <a:gridCol w="312967">
                  <a:extLst>
                    <a:ext uri="{9D8B030D-6E8A-4147-A177-3AD203B41FA5}">
                      <a16:colId xmlns:a16="http://schemas.microsoft.com/office/drawing/2014/main" val="1731540270"/>
                    </a:ext>
                  </a:extLst>
                </a:gridCol>
                <a:gridCol w="312967">
                  <a:extLst>
                    <a:ext uri="{9D8B030D-6E8A-4147-A177-3AD203B41FA5}">
                      <a16:colId xmlns:a16="http://schemas.microsoft.com/office/drawing/2014/main" val="4036770621"/>
                    </a:ext>
                  </a:extLst>
                </a:gridCol>
                <a:gridCol w="312967">
                  <a:extLst>
                    <a:ext uri="{9D8B030D-6E8A-4147-A177-3AD203B41FA5}">
                      <a16:colId xmlns:a16="http://schemas.microsoft.com/office/drawing/2014/main" val="2258991830"/>
                    </a:ext>
                  </a:extLst>
                </a:gridCol>
              </a:tblGrid>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1533276"/>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0921162"/>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4938843"/>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949733"/>
                  </a:ext>
                </a:extLst>
              </a:tr>
            </a:tbl>
          </a:graphicData>
        </a:graphic>
      </p:graphicFrame>
      <p:graphicFrame>
        <p:nvGraphicFramePr>
          <p:cNvPr id="11" name="Table 10">
            <a:extLst>
              <a:ext uri="{FF2B5EF4-FFF2-40B4-BE49-F238E27FC236}">
                <a16:creationId xmlns:a16="http://schemas.microsoft.com/office/drawing/2014/main" id="{223AD3CC-A1FB-AC40-A9DF-C10A8975DD71}"/>
              </a:ext>
            </a:extLst>
          </p:cNvPr>
          <p:cNvGraphicFramePr>
            <a:graphicFrameLocks noGrp="1"/>
          </p:cNvGraphicFramePr>
          <p:nvPr>
            <p:extLst>
              <p:ext uri="{D42A27DB-BD31-4B8C-83A1-F6EECF244321}">
                <p14:modId xmlns:p14="http://schemas.microsoft.com/office/powerpoint/2010/main" val="1224288595"/>
              </p:ext>
            </p:extLst>
          </p:nvPr>
        </p:nvGraphicFramePr>
        <p:xfrm>
          <a:off x="6269072" y="3900722"/>
          <a:ext cx="1877802" cy="1251868"/>
        </p:xfrm>
        <a:graphic>
          <a:graphicData uri="http://schemas.openxmlformats.org/drawingml/2006/table">
            <a:tbl>
              <a:tblPr firstRow="1" bandRow="1">
                <a:tableStyleId>{5940675A-B579-460E-94D1-54222C63F5DA}</a:tableStyleId>
              </a:tblPr>
              <a:tblGrid>
                <a:gridCol w="312967">
                  <a:extLst>
                    <a:ext uri="{9D8B030D-6E8A-4147-A177-3AD203B41FA5}">
                      <a16:colId xmlns:a16="http://schemas.microsoft.com/office/drawing/2014/main" val="2238711950"/>
                    </a:ext>
                  </a:extLst>
                </a:gridCol>
                <a:gridCol w="312967">
                  <a:extLst>
                    <a:ext uri="{9D8B030D-6E8A-4147-A177-3AD203B41FA5}">
                      <a16:colId xmlns:a16="http://schemas.microsoft.com/office/drawing/2014/main" val="2605983488"/>
                    </a:ext>
                  </a:extLst>
                </a:gridCol>
                <a:gridCol w="312967">
                  <a:extLst>
                    <a:ext uri="{9D8B030D-6E8A-4147-A177-3AD203B41FA5}">
                      <a16:colId xmlns:a16="http://schemas.microsoft.com/office/drawing/2014/main" val="2667752791"/>
                    </a:ext>
                  </a:extLst>
                </a:gridCol>
                <a:gridCol w="312967">
                  <a:extLst>
                    <a:ext uri="{9D8B030D-6E8A-4147-A177-3AD203B41FA5}">
                      <a16:colId xmlns:a16="http://schemas.microsoft.com/office/drawing/2014/main" val="1731540270"/>
                    </a:ext>
                  </a:extLst>
                </a:gridCol>
                <a:gridCol w="312967">
                  <a:extLst>
                    <a:ext uri="{9D8B030D-6E8A-4147-A177-3AD203B41FA5}">
                      <a16:colId xmlns:a16="http://schemas.microsoft.com/office/drawing/2014/main" val="4036770621"/>
                    </a:ext>
                  </a:extLst>
                </a:gridCol>
                <a:gridCol w="312967">
                  <a:extLst>
                    <a:ext uri="{9D8B030D-6E8A-4147-A177-3AD203B41FA5}">
                      <a16:colId xmlns:a16="http://schemas.microsoft.com/office/drawing/2014/main" val="2258991830"/>
                    </a:ext>
                  </a:extLst>
                </a:gridCol>
              </a:tblGrid>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1533276"/>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0921162"/>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4938843"/>
                  </a:ext>
                </a:extLst>
              </a:tr>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949733"/>
                  </a:ext>
                </a:extLst>
              </a:tr>
            </a:tbl>
          </a:graphicData>
        </a:graphic>
      </p:graphicFrame>
      <p:sp>
        <p:nvSpPr>
          <p:cNvPr id="12" name="Parallelogram 11">
            <a:extLst>
              <a:ext uri="{FF2B5EF4-FFF2-40B4-BE49-F238E27FC236}">
                <a16:creationId xmlns:a16="http://schemas.microsoft.com/office/drawing/2014/main" id="{EB2DF2F9-F6FD-E445-97FA-8B1ABB849632}"/>
              </a:ext>
            </a:extLst>
          </p:cNvPr>
          <p:cNvSpPr/>
          <p:nvPr/>
        </p:nvSpPr>
        <p:spPr>
          <a:xfrm>
            <a:off x="3655645" y="2123524"/>
            <a:ext cx="1831796" cy="925489"/>
          </a:xfrm>
          <a:prstGeom prst="parallelogram">
            <a:avLst>
              <a:gd name="adj" fmla="val 66442"/>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0AD298D-97C6-754A-8681-785239C47920}"/>
              </a:ext>
            </a:extLst>
          </p:cNvPr>
          <p:cNvCxnSpPr>
            <a:cxnSpLocks/>
            <a:endCxn id="17" idx="2"/>
          </p:cNvCxnSpPr>
          <p:nvPr/>
        </p:nvCxnSpPr>
        <p:spPr>
          <a:xfrm>
            <a:off x="7522407" y="3911557"/>
            <a:ext cx="312" cy="1248589"/>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9994155-BEE2-2C4B-A51D-33094237F4D1}"/>
              </a:ext>
            </a:extLst>
          </p:cNvPr>
          <p:cNvCxnSpPr>
            <a:cxnSpLocks/>
          </p:cNvCxnSpPr>
          <p:nvPr/>
        </p:nvCxnSpPr>
        <p:spPr>
          <a:xfrm>
            <a:off x="4862335" y="4207463"/>
            <a:ext cx="623150" cy="929254"/>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C26CBCA-857A-3F4D-BA7B-F0EB13B90BC7}"/>
              </a:ext>
            </a:extLst>
          </p:cNvPr>
          <p:cNvCxnSpPr>
            <a:cxnSpLocks/>
          </p:cNvCxnSpPr>
          <p:nvPr/>
        </p:nvCxnSpPr>
        <p:spPr>
          <a:xfrm>
            <a:off x="4239771" y="4224463"/>
            <a:ext cx="1" cy="9396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459787D-4925-9942-A5B3-312AED76DD46}"/>
              </a:ext>
            </a:extLst>
          </p:cNvPr>
          <p:cNvCxnSpPr>
            <a:cxnSpLocks/>
          </p:cNvCxnSpPr>
          <p:nvPr/>
        </p:nvCxnSpPr>
        <p:spPr>
          <a:xfrm flipH="1">
            <a:off x="6896605" y="3908279"/>
            <a:ext cx="622182" cy="1251867"/>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BE8611B9-18AC-814A-8A2E-3DC880598B09}"/>
              </a:ext>
            </a:extLst>
          </p:cNvPr>
          <p:cNvSpPr/>
          <p:nvPr/>
        </p:nvSpPr>
        <p:spPr>
          <a:xfrm>
            <a:off x="6898570" y="3908279"/>
            <a:ext cx="1248298" cy="1251867"/>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77C729F1-CC07-0C4A-BD19-B5C31CE488EB}"/>
              </a:ext>
            </a:extLst>
          </p:cNvPr>
          <p:cNvSpPr/>
          <p:nvPr/>
        </p:nvSpPr>
        <p:spPr>
          <a:xfrm>
            <a:off x="1267339" y="4224463"/>
            <a:ext cx="1560687" cy="935684"/>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16E32D8-8D4C-8A46-A797-78AAB226A4EA}"/>
              </a:ext>
            </a:extLst>
          </p:cNvPr>
          <p:cNvCxnSpPr>
            <a:cxnSpLocks/>
          </p:cNvCxnSpPr>
          <p:nvPr/>
        </p:nvCxnSpPr>
        <p:spPr>
          <a:xfrm>
            <a:off x="2210472" y="4214692"/>
            <a:ext cx="0" cy="937898"/>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A3676FB-8E7D-5343-842E-BA41EE57271A}"/>
              </a:ext>
            </a:extLst>
          </p:cNvPr>
          <p:cNvCxnSpPr>
            <a:cxnSpLocks/>
          </p:cNvCxnSpPr>
          <p:nvPr/>
        </p:nvCxnSpPr>
        <p:spPr>
          <a:xfrm>
            <a:off x="2223914" y="4224463"/>
            <a:ext cx="587340" cy="945455"/>
          </a:xfrm>
          <a:prstGeom prst="line">
            <a:avLst/>
          </a:prstGeom>
          <a:ln w="28575"/>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F63A39A1-D3FC-154F-B9D8-483D1E6C3F50}"/>
              </a:ext>
            </a:extLst>
          </p:cNvPr>
          <p:cNvSpPr txBox="1"/>
          <p:nvPr/>
        </p:nvSpPr>
        <p:spPr>
          <a:xfrm>
            <a:off x="1545908" y="3557479"/>
            <a:ext cx="686434" cy="400110"/>
          </a:xfrm>
          <a:prstGeom prst="rect">
            <a:avLst/>
          </a:prstGeom>
          <a:noFill/>
        </p:spPr>
        <p:txBody>
          <a:bodyPr wrap="square" rtlCol="0">
            <a:spAutoFit/>
          </a:bodyPr>
          <a:lstStyle/>
          <a:p>
            <a:pPr algn="ctr"/>
            <a:r>
              <a:rPr lang="en-US" sz="2000" b="1" dirty="0">
                <a:latin typeface="Century Gothic" panose="020B0502020202020204" pitchFamily="34" charset="0"/>
              </a:rPr>
              <a:t>A.</a:t>
            </a:r>
          </a:p>
        </p:txBody>
      </p:sp>
      <p:sp>
        <p:nvSpPr>
          <p:cNvPr id="24" name="TextBox 23">
            <a:extLst>
              <a:ext uri="{FF2B5EF4-FFF2-40B4-BE49-F238E27FC236}">
                <a16:creationId xmlns:a16="http://schemas.microsoft.com/office/drawing/2014/main" id="{996C068C-DF72-504A-BA15-D2BBF2C8C7E6}"/>
              </a:ext>
            </a:extLst>
          </p:cNvPr>
          <p:cNvSpPr txBox="1"/>
          <p:nvPr/>
        </p:nvSpPr>
        <p:spPr>
          <a:xfrm>
            <a:off x="4205332" y="3557479"/>
            <a:ext cx="686435" cy="400110"/>
          </a:xfrm>
          <a:prstGeom prst="rect">
            <a:avLst/>
          </a:prstGeom>
          <a:noFill/>
        </p:spPr>
        <p:txBody>
          <a:bodyPr wrap="square" rtlCol="0">
            <a:spAutoFit/>
          </a:bodyPr>
          <a:lstStyle/>
          <a:p>
            <a:pPr algn="ctr"/>
            <a:r>
              <a:rPr lang="en-US" sz="2000" b="1" dirty="0">
                <a:latin typeface="Century Gothic" panose="020B0502020202020204" pitchFamily="34" charset="0"/>
              </a:rPr>
              <a:t>B.</a:t>
            </a:r>
          </a:p>
        </p:txBody>
      </p:sp>
      <p:sp>
        <p:nvSpPr>
          <p:cNvPr id="25" name="TextBox 24">
            <a:extLst>
              <a:ext uri="{FF2B5EF4-FFF2-40B4-BE49-F238E27FC236}">
                <a16:creationId xmlns:a16="http://schemas.microsoft.com/office/drawing/2014/main" id="{C2EA2C7C-91D1-AB42-BD5E-FD78302A3F50}"/>
              </a:ext>
            </a:extLst>
          </p:cNvPr>
          <p:cNvSpPr txBox="1"/>
          <p:nvPr/>
        </p:nvSpPr>
        <p:spPr>
          <a:xfrm>
            <a:off x="6864479" y="3549284"/>
            <a:ext cx="686434" cy="400110"/>
          </a:xfrm>
          <a:prstGeom prst="rect">
            <a:avLst/>
          </a:prstGeom>
          <a:noFill/>
        </p:spPr>
        <p:txBody>
          <a:bodyPr wrap="square" rtlCol="0">
            <a:spAutoFit/>
          </a:bodyPr>
          <a:lstStyle/>
          <a:p>
            <a:pPr algn="ctr"/>
            <a:r>
              <a:rPr lang="en-US" sz="2000" b="1" dirty="0">
                <a:latin typeface="Century Gothic" panose="020B0502020202020204" pitchFamily="34" charset="0"/>
              </a:rPr>
              <a:t>C.</a:t>
            </a:r>
          </a:p>
        </p:txBody>
      </p:sp>
      <p:cxnSp>
        <p:nvCxnSpPr>
          <p:cNvPr id="26" name="Straight Connector 25">
            <a:extLst>
              <a:ext uri="{FF2B5EF4-FFF2-40B4-BE49-F238E27FC236}">
                <a16:creationId xmlns:a16="http://schemas.microsoft.com/office/drawing/2014/main" id="{7D070AD2-B393-B14D-A9D8-21A48D2B9813}"/>
              </a:ext>
            </a:extLst>
          </p:cNvPr>
          <p:cNvCxnSpPr>
            <a:cxnSpLocks/>
          </p:cNvCxnSpPr>
          <p:nvPr/>
        </p:nvCxnSpPr>
        <p:spPr>
          <a:xfrm flipH="1">
            <a:off x="4861346" y="4209993"/>
            <a:ext cx="2265" cy="950153"/>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91CD9A3-BA39-C244-8AB5-403B55AE5FB1}"/>
              </a:ext>
            </a:extLst>
          </p:cNvPr>
          <p:cNvCxnSpPr>
            <a:cxnSpLocks/>
          </p:cNvCxnSpPr>
          <p:nvPr/>
        </p:nvCxnSpPr>
        <p:spPr>
          <a:xfrm flipV="1">
            <a:off x="4224075" y="4214692"/>
            <a:ext cx="1278000" cy="2477"/>
          </a:xfrm>
          <a:prstGeom prst="line">
            <a:avLst/>
          </a:prstGeom>
          <a:ln w="28575"/>
        </p:spPr>
        <p:style>
          <a:lnRef idx="1">
            <a:schemeClr val="dk1"/>
          </a:lnRef>
          <a:fillRef idx="0">
            <a:schemeClr val="dk1"/>
          </a:fillRef>
          <a:effectRef idx="0">
            <a:schemeClr val="dk1"/>
          </a:effectRef>
          <a:fontRef idx="minor">
            <a:schemeClr val="tx1"/>
          </a:fontRef>
        </p:style>
      </p:cxnSp>
      <p:grpSp>
        <p:nvGrpSpPr>
          <p:cNvPr id="28" name="Group 27">
            <a:extLst>
              <a:ext uri="{FF2B5EF4-FFF2-40B4-BE49-F238E27FC236}">
                <a16:creationId xmlns:a16="http://schemas.microsoft.com/office/drawing/2014/main" id="{98050AE4-F7C9-4399-AC1E-65586A6D2D39}"/>
              </a:ext>
            </a:extLst>
          </p:cNvPr>
          <p:cNvGrpSpPr/>
          <p:nvPr/>
        </p:nvGrpSpPr>
        <p:grpSpPr>
          <a:xfrm>
            <a:off x="59531" y="6454317"/>
            <a:ext cx="1238534" cy="403683"/>
            <a:chOff x="68077" y="6454317"/>
            <a:chExt cx="1238534" cy="403683"/>
          </a:xfrm>
        </p:grpSpPr>
        <p:sp>
          <p:nvSpPr>
            <p:cNvPr id="29" name="TextBox 28">
              <a:extLst>
                <a:ext uri="{FF2B5EF4-FFF2-40B4-BE49-F238E27FC236}">
                  <a16:creationId xmlns:a16="http://schemas.microsoft.com/office/drawing/2014/main" id="{082979E2-16EA-427F-97CB-44A80DFD1DB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30" name="Picture 29" descr="A close up of a sign&#10;&#10;Description generated with high confidence">
              <a:extLst>
                <a:ext uri="{FF2B5EF4-FFF2-40B4-BE49-F238E27FC236}">
                  <a16:creationId xmlns:a16="http://schemas.microsoft.com/office/drawing/2014/main" id="{A4D06F65-4A6C-407F-AC27-B1E0AA972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0760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group of shapes make up the parallelogram below?</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B</a:t>
            </a: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73970894-BC15-6A48-9951-497CCF6E525E}"/>
              </a:ext>
            </a:extLst>
          </p:cNvPr>
          <p:cNvGraphicFramePr>
            <a:graphicFrameLocks noGrp="1"/>
          </p:cNvGraphicFramePr>
          <p:nvPr>
            <p:extLst>
              <p:ext uri="{D42A27DB-BD31-4B8C-83A1-F6EECF244321}">
                <p14:modId xmlns:p14="http://schemas.microsoft.com/office/powerpoint/2010/main" val="1684610080"/>
              </p:ext>
            </p:extLst>
          </p:nvPr>
        </p:nvGraphicFramePr>
        <p:xfrm>
          <a:off x="3609648" y="3900722"/>
          <a:ext cx="1877802" cy="1251868"/>
        </p:xfrm>
        <a:graphic>
          <a:graphicData uri="http://schemas.openxmlformats.org/drawingml/2006/table">
            <a:tbl>
              <a:tblPr firstRow="1" bandRow="1">
                <a:tableStyleId>{5940675A-B579-460E-94D1-54222C63F5DA}</a:tableStyleId>
              </a:tblPr>
              <a:tblGrid>
                <a:gridCol w="312967">
                  <a:extLst>
                    <a:ext uri="{9D8B030D-6E8A-4147-A177-3AD203B41FA5}">
                      <a16:colId xmlns:a16="http://schemas.microsoft.com/office/drawing/2014/main" val="2238711950"/>
                    </a:ext>
                  </a:extLst>
                </a:gridCol>
                <a:gridCol w="312967">
                  <a:extLst>
                    <a:ext uri="{9D8B030D-6E8A-4147-A177-3AD203B41FA5}">
                      <a16:colId xmlns:a16="http://schemas.microsoft.com/office/drawing/2014/main" val="2605983488"/>
                    </a:ext>
                  </a:extLst>
                </a:gridCol>
                <a:gridCol w="312967">
                  <a:extLst>
                    <a:ext uri="{9D8B030D-6E8A-4147-A177-3AD203B41FA5}">
                      <a16:colId xmlns:a16="http://schemas.microsoft.com/office/drawing/2014/main" val="2667752791"/>
                    </a:ext>
                  </a:extLst>
                </a:gridCol>
                <a:gridCol w="312967">
                  <a:extLst>
                    <a:ext uri="{9D8B030D-6E8A-4147-A177-3AD203B41FA5}">
                      <a16:colId xmlns:a16="http://schemas.microsoft.com/office/drawing/2014/main" val="1731540270"/>
                    </a:ext>
                  </a:extLst>
                </a:gridCol>
                <a:gridCol w="312967">
                  <a:extLst>
                    <a:ext uri="{9D8B030D-6E8A-4147-A177-3AD203B41FA5}">
                      <a16:colId xmlns:a16="http://schemas.microsoft.com/office/drawing/2014/main" val="4036770621"/>
                    </a:ext>
                  </a:extLst>
                </a:gridCol>
                <a:gridCol w="312967">
                  <a:extLst>
                    <a:ext uri="{9D8B030D-6E8A-4147-A177-3AD203B41FA5}">
                      <a16:colId xmlns:a16="http://schemas.microsoft.com/office/drawing/2014/main" val="2258991830"/>
                    </a:ext>
                  </a:extLst>
                </a:gridCol>
              </a:tblGrid>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1533276"/>
                  </a:ext>
                </a:extLst>
              </a:tr>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0921162"/>
                  </a:ext>
                </a:extLst>
              </a:tr>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4938843"/>
                  </a:ext>
                </a:extLst>
              </a:tr>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688949733"/>
                  </a:ext>
                </a:extLst>
              </a:tr>
            </a:tbl>
          </a:graphicData>
        </a:graphic>
      </p:graphicFrame>
      <p:graphicFrame>
        <p:nvGraphicFramePr>
          <p:cNvPr id="9" name="Table 8">
            <a:extLst>
              <a:ext uri="{FF2B5EF4-FFF2-40B4-BE49-F238E27FC236}">
                <a16:creationId xmlns:a16="http://schemas.microsoft.com/office/drawing/2014/main" id="{821F2E6D-2180-E945-B6CC-38ADAD7749AB}"/>
              </a:ext>
            </a:extLst>
          </p:cNvPr>
          <p:cNvGraphicFramePr>
            <a:graphicFrameLocks noGrp="1"/>
          </p:cNvGraphicFramePr>
          <p:nvPr/>
        </p:nvGraphicFramePr>
        <p:xfrm>
          <a:off x="3634374" y="1797144"/>
          <a:ext cx="1877802" cy="1251868"/>
        </p:xfrm>
        <a:graphic>
          <a:graphicData uri="http://schemas.openxmlformats.org/drawingml/2006/table">
            <a:tbl>
              <a:tblPr firstRow="1" bandRow="1">
                <a:tableStyleId>{5940675A-B579-460E-94D1-54222C63F5DA}</a:tableStyleId>
              </a:tblPr>
              <a:tblGrid>
                <a:gridCol w="312967">
                  <a:extLst>
                    <a:ext uri="{9D8B030D-6E8A-4147-A177-3AD203B41FA5}">
                      <a16:colId xmlns:a16="http://schemas.microsoft.com/office/drawing/2014/main" val="2238711950"/>
                    </a:ext>
                  </a:extLst>
                </a:gridCol>
                <a:gridCol w="312967">
                  <a:extLst>
                    <a:ext uri="{9D8B030D-6E8A-4147-A177-3AD203B41FA5}">
                      <a16:colId xmlns:a16="http://schemas.microsoft.com/office/drawing/2014/main" val="2605983488"/>
                    </a:ext>
                  </a:extLst>
                </a:gridCol>
                <a:gridCol w="312967">
                  <a:extLst>
                    <a:ext uri="{9D8B030D-6E8A-4147-A177-3AD203B41FA5}">
                      <a16:colId xmlns:a16="http://schemas.microsoft.com/office/drawing/2014/main" val="2667752791"/>
                    </a:ext>
                  </a:extLst>
                </a:gridCol>
                <a:gridCol w="312967">
                  <a:extLst>
                    <a:ext uri="{9D8B030D-6E8A-4147-A177-3AD203B41FA5}">
                      <a16:colId xmlns:a16="http://schemas.microsoft.com/office/drawing/2014/main" val="1731540270"/>
                    </a:ext>
                  </a:extLst>
                </a:gridCol>
                <a:gridCol w="312967">
                  <a:extLst>
                    <a:ext uri="{9D8B030D-6E8A-4147-A177-3AD203B41FA5}">
                      <a16:colId xmlns:a16="http://schemas.microsoft.com/office/drawing/2014/main" val="4036770621"/>
                    </a:ext>
                  </a:extLst>
                </a:gridCol>
                <a:gridCol w="312967">
                  <a:extLst>
                    <a:ext uri="{9D8B030D-6E8A-4147-A177-3AD203B41FA5}">
                      <a16:colId xmlns:a16="http://schemas.microsoft.com/office/drawing/2014/main" val="2258991830"/>
                    </a:ext>
                  </a:extLst>
                </a:gridCol>
              </a:tblGrid>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1533276"/>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0921162"/>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4938843"/>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949733"/>
                  </a:ext>
                </a:extLst>
              </a:tr>
            </a:tbl>
          </a:graphicData>
        </a:graphic>
      </p:graphicFrame>
      <p:graphicFrame>
        <p:nvGraphicFramePr>
          <p:cNvPr id="10" name="Table 9">
            <a:extLst>
              <a:ext uri="{FF2B5EF4-FFF2-40B4-BE49-F238E27FC236}">
                <a16:creationId xmlns:a16="http://schemas.microsoft.com/office/drawing/2014/main" id="{E6062717-218B-8B42-BE51-52A33D032C3D}"/>
              </a:ext>
            </a:extLst>
          </p:cNvPr>
          <p:cNvGraphicFramePr>
            <a:graphicFrameLocks noGrp="1"/>
          </p:cNvGraphicFramePr>
          <p:nvPr/>
        </p:nvGraphicFramePr>
        <p:xfrm>
          <a:off x="950224" y="3900722"/>
          <a:ext cx="1877802" cy="1251868"/>
        </p:xfrm>
        <a:graphic>
          <a:graphicData uri="http://schemas.openxmlformats.org/drawingml/2006/table">
            <a:tbl>
              <a:tblPr firstRow="1" bandRow="1">
                <a:tableStyleId>{5940675A-B579-460E-94D1-54222C63F5DA}</a:tableStyleId>
              </a:tblPr>
              <a:tblGrid>
                <a:gridCol w="312967">
                  <a:extLst>
                    <a:ext uri="{9D8B030D-6E8A-4147-A177-3AD203B41FA5}">
                      <a16:colId xmlns:a16="http://schemas.microsoft.com/office/drawing/2014/main" val="2238711950"/>
                    </a:ext>
                  </a:extLst>
                </a:gridCol>
                <a:gridCol w="312967">
                  <a:extLst>
                    <a:ext uri="{9D8B030D-6E8A-4147-A177-3AD203B41FA5}">
                      <a16:colId xmlns:a16="http://schemas.microsoft.com/office/drawing/2014/main" val="2605983488"/>
                    </a:ext>
                  </a:extLst>
                </a:gridCol>
                <a:gridCol w="312967">
                  <a:extLst>
                    <a:ext uri="{9D8B030D-6E8A-4147-A177-3AD203B41FA5}">
                      <a16:colId xmlns:a16="http://schemas.microsoft.com/office/drawing/2014/main" val="2667752791"/>
                    </a:ext>
                  </a:extLst>
                </a:gridCol>
                <a:gridCol w="312967">
                  <a:extLst>
                    <a:ext uri="{9D8B030D-6E8A-4147-A177-3AD203B41FA5}">
                      <a16:colId xmlns:a16="http://schemas.microsoft.com/office/drawing/2014/main" val="1731540270"/>
                    </a:ext>
                  </a:extLst>
                </a:gridCol>
                <a:gridCol w="312967">
                  <a:extLst>
                    <a:ext uri="{9D8B030D-6E8A-4147-A177-3AD203B41FA5}">
                      <a16:colId xmlns:a16="http://schemas.microsoft.com/office/drawing/2014/main" val="4036770621"/>
                    </a:ext>
                  </a:extLst>
                </a:gridCol>
                <a:gridCol w="312967">
                  <a:extLst>
                    <a:ext uri="{9D8B030D-6E8A-4147-A177-3AD203B41FA5}">
                      <a16:colId xmlns:a16="http://schemas.microsoft.com/office/drawing/2014/main" val="2258991830"/>
                    </a:ext>
                  </a:extLst>
                </a:gridCol>
              </a:tblGrid>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1533276"/>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0921162"/>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4938843"/>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949733"/>
                  </a:ext>
                </a:extLst>
              </a:tr>
            </a:tbl>
          </a:graphicData>
        </a:graphic>
      </p:graphicFrame>
      <p:graphicFrame>
        <p:nvGraphicFramePr>
          <p:cNvPr id="11" name="Table 10">
            <a:extLst>
              <a:ext uri="{FF2B5EF4-FFF2-40B4-BE49-F238E27FC236}">
                <a16:creationId xmlns:a16="http://schemas.microsoft.com/office/drawing/2014/main" id="{223AD3CC-A1FB-AC40-A9DF-C10A8975DD71}"/>
              </a:ext>
            </a:extLst>
          </p:cNvPr>
          <p:cNvGraphicFramePr>
            <a:graphicFrameLocks noGrp="1"/>
          </p:cNvGraphicFramePr>
          <p:nvPr/>
        </p:nvGraphicFramePr>
        <p:xfrm>
          <a:off x="6269072" y="3900722"/>
          <a:ext cx="1877802" cy="1251868"/>
        </p:xfrm>
        <a:graphic>
          <a:graphicData uri="http://schemas.openxmlformats.org/drawingml/2006/table">
            <a:tbl>
              <a:tblPr firstRow="1" bandRow="1">
                <a:tableStyleId>{5940675A-B579-460E-94D1-54222C63F5DA}</a:tableStyleId>
              </a:tblPr>
              <a:tblGrid>
                <a:gridCol w="312967">
                  <a:extLst>
                    <a:ext uri="{9D8B030D-6E8A-4147-A177-3AD203B41FA5}">
                      <a16:colId xmlns:a16="http://schemas.microsoft.com/office/drawing/2014/main" val="2238711950"/>
                    </a:ext>
                  </a:extLst>
                </a:gridCol>
                <a:gridCol w="312967">
                  <a:extLst>
                    <a:ext uri="{9D8B030D-6E8A-4147-A177-3AD203B41FA5}">
                      <a16:colId xmlns:a16="http://schemas.microsoft.com/office/drawing/2014/main" val="2605983488"/>
                    </a:ext>
                  </a:extLst>
                </a:gridCol>
                <a:gridCol w="312967">
                  <a:extLst>
                    <a:ext uri="{9D8B030D-6E8A-4147-A177-3AD203B41FA5}">
                      <a16:colId xmlns:a16="http://schemas.microsoft.com/office/drawing/2014/main" val="2667752791"/>
                    </a:ext>
                  </a:extLst>
                </a:gridCol>
                <a:gridCol w="312967">
                  <a:extLst>
                    <a:ext uri="{9D8B030D-6E8A-4147-A177-3AD203B41FA5}">
                      <a16:colId xmlns:a16="http://schemas.microsoft.com/office/drawing/2014/main" val="1731540270"/>
                    </a:ext>
                  </a:extLst>
                </a:gridCol>
                <a:gridCol w="312967">
                  <a:extLst>
                    <a:ext uri="{9D8B030D-6E8A-4147-A177-3AD203B41FA5}">
                      <a16:colId xmlns:a16="http://schemas.microsoft.com/office/drawing/2014/main" val="4036770621"/>
                    </a:ext>
                  </a:extLst>
                </a:gridCol>
                <a:gridCol w="312967">
                  <a:extLst>
                    <a:ext uri="{9D8B030D-6E8A-4147-A177-3AD203B41FA5}">
                      <a16:colId xmlns:a16="http://schemas.microsoft.com/office/drawing/2014/main" val="2258991830"/>
                    </a:ext>
                  </a:extLst>
                </a:gridCol>
              </a:tblGrid>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1533276"/>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0921162"/>
                  </a:ext>
                </a:extLst>
              </a:tr>
              <a:tr h="312967">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4938843"/>
                  </a:ext>
                </a:extLst>
              </a:tr>
              <a:tr h="312967">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949733"/>
                  </a:ext>
                </a:extLst>
              </a:tr>
            </a:tbl>
          </a:graphicData>
        </a:graphic>
      </p:graphicFrame>
      <p:sp>
        <p:nvSpPr>
          <p:cNvPr id="12" name="Parallelogram 11">
            <a:extLst>
              <a:ext uri="{FF2B5EF4-FFF2-40B4-BE49-F238E27FC236}">
                <a16:creationId xmlns:a16="http://schemas.microsoft.com/office/drawing/2014/main" id="{EB2DF2F9-F6FD-E445-97FA-8B1ABB849632}"/>
              </a:ext>
            </a:extLst>
          </p:cNvPr>
          <p:cNvSpPr/>
          <p:nvPr/>
        </p:nvSpPr>
        <p:spPr>
          <a:xfrm>
            <a:off x="3655645" y="2123524"/>
            <a:ext cx="1831796" cy="925489"/>
          </a:xfrm>
          <a:prstGeom prst="parallelogram">
            <a:avLst>
              <a:gd name="adj" fmla="val 66442"/>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0AD298D-97C6-754A-8681-785239C47920}"/>
              </a:ext>
            </a:extLst>
          </p:cNvPr>
          <p:cNvCxnSpPr>
            <a:cxnSpLocks/>
            <a:endCxn id="17" idx="2"/>
          </p:cNvCxnSpPr>
          <p:nvPr/>
        </p:nvCxnSpPr>
        <p:spPr>
          <a:xfrm>
            <a:off x="7522407" y="3911557"/>
            <a:ext cx="312" cy="1248589"/>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9994155-BEE2-2C4B-A51D-33094237F4D1}"/>
              </a:ext>
            </a:extLst>
          </p:cNvPr>
          <p:cNvCxnSpPr>
            <a:cxnSpLocks/>
          </p:cNvCxnSpPr>
          <p:nvPr/>
        </p:nvCxnSpPr>
        <p:spPr>
          <a:xfrm>
            <a:off x="4862335" y="4207463"/>
            <a:ext cx="623150" cy="929254"/>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C26CBCA-857A-3F4D-BA7B-F0EB13B90BC7}"/>
              </a:ext>
            </a:extLst>
          </p:cNvPr>
          <p:cNvCxnSpPr>
            <a:cxnSpLocks/>
          </p:cNvCxnSpPr>
          <p:nvPr/>
        </p:nvCxnSpPr>
        <p:spPr>
          <a:xfrm>
            <a:off x="4239771" y="4224463"/>
            <a:ext cx="1" cy="93960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459787D-4925-9942-A5B3-312AED76DD46}"/>
              </a:ext>
            </a:extLst>
          </p:cNvPr>
          <p:cNvCxnSpPr>
            <a:cxnSpLocks/>
          </p:cNvCxnSpPr>
          <p:nvPr/>
        </p:nvCxnSpPr>
        <p:spPr>
          <a:xfrm flipH="1">
            <a:off x="6896605" y="3908279"/>
            <a:ext cx="622182" cy="1251867"/>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BE8611B9-18AC-814A-8A2E-3DC880598B09}"/>
              </a:ext>
            </a:extLst>
          </p:cNvPr>
          <p:cNvSpPr/>
          <p:nvPr/>
        </p:nvSpPr>
        <p:spPr>
          <a:xfrm>
            <a:off x="6898570" y="3908279"/>
            <a:ext cx="1248298" cy="1251867"/>
          </a:xfrm>
          <a:prstGeom prst="rect">
            <a:avLst/>
          </a:prstGeom>
          <a:noFill/>
          <a:ln w="285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77C729F1-CC07-0C4A-BD19-B5C31CE488EB}"/>
              </a:ext>
            </a:extLst>
          </p:cNvPr>
          <p:cNvSpPr/>
          <p:nvPr/>
        </p:nvSpPr>
        <p:spPr>
          <a:xfrm>
            <a:off x="1267339" y="4224463"/>
            <a:ext cx="1560687" cy="935684"/>
          </a:xfrm>
          <a:prstGeom prst="rect">
            <a:avLst/>
          </a:prstGeom>
          <a:noFill/>
          <a:ln w="285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16E32D8-8D4C-8A46-A797-78AAB226A4EA}"/>
              </a:ext>
            </a:extLst>
          </p:cNvPr>
          <p:cNvCxnSpPr>
            <a:cxnSpLocks/>
          </p:cNvCxnSpPr>
          <p:nvPr/>
        </p:nvCxnSpPr>
        <p:spPr>
          <a:xfrm>
            <a:off x="2210472" y="4214692"/>
            <a:ext cx="0" cy="937898"/>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A3676FB-8E7D-5343-842E-BA41EE57271A}"/>
              </a:ext>
            </a:extLst>
          </p:cNvPr>
          <p:cNvCxnSpPr>
            <a:cxnSpLocks/>
          </p:cNvCxnSpPr>
          <p:nvPr/>
        </p:nvCxnSpPr>
        <p:spPr>
          <a:xfrm>
            <a:off x="2223914" y="4224463"/>
            <a:ext cx="587340" cy="945455"/>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F63A39A1-D3FC-154F-B9D8-483D1E6C3F50}"/>
              </a:ext>
            </a:extLst>
          </p:cNvPr>
          <p:cNvSpPr txBox="1"/>
          <p:nvPr/>
        </p:nvSpPr>
        <p:spPr>
          <a:xfrm>
            <a:off x="1545908" y="3557479"/>
            <a:ext cx="686434" cy="400110"/>
          </a:xfrm>
          <a:prstGeom prst="rect">
            <a:avLst/>
          </a:prstGeom>
          <a:noFill/>
        </p:spPr>
        <p:txBody>
          <a:bodyPr wrap="square" rtlCol="0">
            <a:spAutoFit/>
          </a:bodyPr>
          <a:lstStyle/>
          <a:p>
            <a:pPr algn="ctr"/>
            <a:r>
              <a:rPr lang="en-US" sz="2000" b="1" dirty="0">
                <a:solidFill>
                  <a:schemeClr val="bg1">
                    <a:lumMod val="50000"/>
                  </a:schemeClr>
                </a:solidFill>
                <a:latin typeface="Century Gothic" panose="020B0502020202020204" pitchFamily="34" charset="0"/>
              </a:rPr>
              <a:t>A.</a:t>
            </a:r>
          </a:p>
        </p:txBody>
      </p:sp>
      <p:sp>
        <p:nvSpPr>
          <p:cNvPr id="24" name="TextBox 23">
            <a:extLst>
              <a:ext uri="{FF2B5EF4-FFF2-40B4-BE49-F238E27FC236}">
                <a16:creationId xmlns:a16="http://schemas.microsoft.com/office/drawing/2014/main" id="{996C068C-DF72-504A-BA15-D2BBF2C8C7E6}"/>
              </a:ext>
            </a:extLst>
          </p:cNvPr>
          <p:cNvSpPr txBox="1"/>
          <p:nvPr/>
        </p:nvSpPr>
        <p:spPr>
          <a:xfrm>
            <a:off x="4205332" y="3557479"/>
            <a:ext cx="686435" cy="400110"/>
          </a:xfrm>
          <a:prstGeom prst="rect">
            <a:avLst/>
          </a:prstGeom>
          <a:noFill/>
        </p:spPr>
        <p:txBody>
          <a:bodyPr wrap="square" rtlCol="0">
            <a:spAutoFit/>
          </a:bodyPr>
          <a:lstStyle/>
          <a:p>
            <a:pPr algn="ctr"/>
            <a:r>
              <a:rPr lang="en-US" sz="2000" b="1" dirty="0">
                <a:solidFill>
                  <a:srgbClr val="FF0000"/>
                </a:solidFill>
                <a:latin typeface="Century Gothic" panose="020B0502020202020204" pitchFamily="34" charset="0"/>
              </a:rPr>
              <a:t>B.</a:t>
            </a:r>
          </a:p>
        </p:txBody>
      </p:sp>
      <p:sp>
        <p:nvSpPr>
          <p:cNvPr id="25" name="TextBox 24">
            <a:extLst>
              <a:ext uri="{FF2B5EF4-FFF2-40B4-BE49-F238E27FC236}">
                <a16:creationId xmlns:a16="http://schemas.microsoft.com/office/drawing/2014/main" id="{C2EA2C7C-91D1-AB42-BD5E-FD78302A3F50}"/>
              </a:ext>
            </a:extLst>
          </p:cNvPr>
          <p:cNvSpPr txBox="1"/>
          <p:nvPr/>
        </p:nvSpPr>
        <p:spPr>
          <a:xfrm>
            <a:off x="6864479" y="3549284"/>
            <a:ext cx="686434" cy="400110"/>
          </a:xfrm>
          <a:prstGeom prst="rect">
            <a:avLst/>
          </a:prstGeom>
          <a:noFill/>
        </p:spPr>
        <p:txBody>
          <a:bodyPr wrap="square" rtlCol="0">
            <a:spAutoFit/>
          </a:bodyPr>
          <a:lstStyle/>
          <a:p>
            <a:pPr algn="ctr"/>
            <a:r>
              <a:rPr lang="en-US" sz="2000" b="1" dirty="0">
                <a:solidFill>
                  <a:schemeClr val="bg1">
                    <a:lumMod val="50000"/>
                  </a:schemeClr>
                </a:solidFill>
                <a:latin typeface="Century Gothic" panose="020B0502020202020204" pitchFamily="34" charset="0"/>
              </a:rPr>
              <a:t>C.</a:t>
            </a:r>
          </a:p>
        </p:txBody>
      </p:sp>
      <p:cxnSp>
        <p:nvCxnSpPr>
          <p:cNvPr id="26" name="Straight Connector 25">
            <a:extLst>
              <a:ext uri="{FF2B5EF4-FFF2-40B4-BE49-F238E27FC236}">
                <a16:creationId xmlns:a16="http://schemas.microsoft.com/office/drawing/2014/main" id="{7D070AD2-B393-B14D-A9D8-21A48D2B9813}"/>
              </a:ext>
            </a:extLst>
          </p:cNvPr>
          <p:cNvCxnSpPr>
            <a:cxnSpLocks/>
          </p:cNvCxnSpPr>
          <p:nvPr/>
        </p:nvCxnSpPr>
        <p:spPr>
          <a:xfrm flipH="1">
            <a:off x="4861346" y="4209993"/>
            <a:ext cx="2265" cy="950153"/>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91CD9A3-BA39-C244-8AB5-403B55AE5FB1}"/>
              </a:ext>
            </a:extLst>
          </p:cNvPr>
          <p:cNvCxnSpPr>
            <a:cxnSpLocks/>
          </p:cNvCxnSpPr>
          <p:nvPr/>
        </p:nvCxnSpPr>
        <p:spPr>
          <a:xfrm flipV="1">
            <a:off x="4224075" y="4214692"/>
            <a:ext cx="1278000" cy="2477"/>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nvGrpSpPr>
          <p:cNvPr id="28" name="Group 27">
            <a:extLst>
              <a:ext uri="{FF2B5EF4-FFF2-40B4-BE49-F238E27FC236}">
                <a16:creationId xmlns:a16="http://schemas.microsoft.com/office/drawing/2014/main" id="{98050AE4-F7C9-4399-AC1E-65586A6D2D39}"/>
              </a:ext>
            </a:extLst>
          </p:cNvPr>
          <p:cNvGrpSpPr/>
          <p:nvPr/>
        </p:nvGrpSpPr>
        <p:grpSpPr>
          <a:xfrm>
            <a:off x="59531" y="6454317"/>
            <a:ext cx="1238534" cy="403683"/>
            <a:chOff x="68077" y="6454317"/>
            <a:chExt cx="1238534" cy="403683"/>
          </a:xfrm>
        </p:grpSpPr>
        <p:sp>
          <p:nvSpPr>
            <p:cNvPr id="29" name="TextBox 28">
              <a:extLst>
                <a:ext uri="{FF2B5EF4-FFF2-40B4-BE49-F238E27FC236}">
                  <a16:creationId xmlns:a16="http://schemas.microsoft.com/office/drawing/2014/main" id="{082979E2-16EA-427F-97CB-44A80DFD1DB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30" name="Picture 29" descr="A close up of a sign&#10;&#10;Description generated with high confidence">
              <a:extLst>
                <a:ext uri="{FF2B5EF4-FFF2-40B4-BE49-F238E27FC236}">
                  <a16:creationId xmlns:a16="http://schemas.microsoft.com/office/drawing/2014/main" id="{A4D06F65-4A6C-407F-AC27-B1E0AA972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80386860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A9E0B2-367B-4BA7-B15C-AE7726791A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1470</TotalTime>
  <Words>1011</Words>
  <Application>Microsoft Office PowerPoint</Application>
  <PresentationFormat>On-screen Show (4:3)</PresentationFormat>
  <Paragraphs>493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Area of a Parallelogram PowerPoint Presentation</dc:title>
  <dc:creator>Ashleigh Sobol</dc:creator>
  <cp:lastModifiedBy>Jan Fitzpatrick</cp:lastModifiedBy>
  <cp:revision>61</cp:revision>
  <dcterms:created xsi:type="dcterms:W3CDTF">2018-03-17T10:08:43Z</dcterms:created>
  <dcterms:modified xsi:type="dcterms:W3CDTF">2021-03-01T10:40:21Z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