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3" r:id="rId11"/>
    <p:sldId id="284" r:id="rId12"/>
    <p:sldId id="285" r:id="rId13"/>
    <p:sldId id="286" r:id="rId14"/>
    <p:sldId id="287" r:id="rId15"/>
    <p:sldId id="288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6 Maths			</a:t>
            </a:r>
            <a:r>
              <a:rPr lang="en-GB" dirty="0" smtClean="0"/>
              <a:t>03.02.2021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To </a:t>
            </a:r>
            <a:r>
              <a:rPr lang="en-GB" sz="5400" dirty="0" smtClean="0"/>
              <a:t>identify and solve two-step equations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cards below and any of the four operations, create three balanced equations where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1.5.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5119D70-DE78-4425-97FF-1B6BB37B7D77}"/>
              </a:ext>
            </a:extLst>
          </p:cNvPr>
          <p:cNvGrpSpPr/>
          <p:nvPr/>
        </p:nvGrpSpPr>
        <p:grpSpPr>
          <a:xfrm>
            <a:off x="1121958" y="2256520"/>
            <a:ext cx="6900085" cy="2059553"/>
            <a:chOff x="1512851" y="1990188"/>
            <a:chExt cx="6900085" cy="2059553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26CE7F03-CDDF-4D5F-BD9B-A8D19E854F70}"/>
                </a:ext>
              </a:extLst>
            </p:cNvPr>
            <p:cNvSpPr/>
            <p:nvPr/>
          </p:nvSpPr>
          <p:spPr>
            <a:xfrm>
              <a:off x="7512936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  <a:cs typeface="Times New Roman" panose="02020603050405020304" pitchFamily="18" charset="0"/>
                </a:rPr>
                <a:t>20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AD7E7292-8CB4-438B-A929-6CED2F549ECD}"/>
                </a:ext>
              </a:extLst>
            </p:cNvPr>
            <p:cNvSpPr/>
            <p:nvPr/>
          </p:nvSpPr>
          <p:spPr>
            <a:xfrm>
              <a:off x="4512893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8D312EBC-A081-4B35-9D65-CEEAEDA14650}"/>
                </a:ext>
              </a:extLst>
            </p:cNvPr>
            <p:cNvSpPr/>
            <p:nvPr/>
          </p:nvSpPr>
          <p:spPr>
            <a:xfrm>
              <a:off x="3512879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27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A6E30CC5-A927-4C87-8704-6B9DE789153E}"/>
                </a:ext>
              </a:extLst>
            </p:cNvPr>
            <p:cNvSpPr/>
            <p:nvPr/>
          </p:nvSpPr>
          <p:spPr>
            <a:xfrm>
              <a:off x="6512921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283B3F21-A9F7-4BA2-89DD-EE71B2A99FA5}"/>
                </a:ext>
              </a:extLst>
            </p:cNvPr>
            <p:cNvSpPr/>
            <p:nvPr/>
          </p:nvSpPr>
          <p:spPr>
            <a:xfrm>
              <a:off x="1512851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12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BD876BE9-F276-43C2-ABFA-AB8449701CF7}"/>
                </a:ext>
              </a:extLst>
            </p:cNvPr>
            <p:cNvSpPr/>
            <p:nvPr/>
          </p:nvSpPr>
          <p:spPr>
            <a:xfrm>
              <a:off x="5512907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561EC55A-D48A-4E61-8CD1-D7B449B4FE4A}"/>
                </a:ext>
              </a:extLst>
            </p:cNvPr>
            <p:cNvSpPr/>
            <p:nvPr/>
          </p:nvSpPr>
          <p:spPr>
            <a:xfrm>
              <a:off x="2512865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39" name="Table 13">
            <a:extLst>
              <a:ext uri="{FF2B5EF4-FFF2-40B4-BE49-F238E27FC236}">
                <a16:creationId xmlns:a16="http://schemas.microsoft.com/office/drawing/2014/main" id="{6B94E439-F909-4B8A-9740-AD7034E8945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10014" y="2340704"/>
          <a:ext cx="324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4835271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27636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58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55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cards below and any of the four operations, create three balanced equations where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1.5.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÷      = 27; 12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+ 9 = 27; 20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– 3 = 27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A856183-A8A8-4CE9-938A-35FD9AE7729F}"/>
              </a:ext>
            </a:extLst>
          </p:cNvPr>
          <p:cNvGrpSpPr/>
          <p:nvPr/>
        </p:nvGrpSpPr>
        <p:grpSpPr>
          <a:xfrm>
            <a:off x="1121958" y="2256520"/>
            <a:ext cx="6900085" cy="2059553"/>
            <a:chOff x="1512851" y="1990188"/>
            <a:chExt cx="6900085" cy="2059553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68B3447E-6233-43F8-A940-ADF7B391239F}"/>
                </a:ext>
              </a:extLst>
            </p:cNvPr>
            <p:cNvSpPr/>
            <p:nvPr/>
          </p:nvSpPr>
          <p:spPr>
            <a:xfrm>
              <a:off x="7512936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  <a:cs typeface="Times New Roman" panose="02020603050405020304" pitchFamily="18" charset="0"/>
                </a:rPr>
                <a:t>20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21C9CCC1-4505-4F4F-94F4-CCF229E61EB4}"/>
                </a:ext>
              </a:extLst>
            </p:cNvPr>
            <p:cNvSpPr/>
            <p:nvPr/>
          </p:nvSpPr>
          <p:spPr>
            <a:xfrm>
              <a:off x="4512893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87A4F27-D328-4915-9EB1-13B4E6D59855}"/>
                </a:ext>
              </a:extLst>
            </p:cNvPr>
            <p:cNvSpPr/>
            <p:nvPr/>
          </p:nvSpPr>
          <p:spPr>
            <a:xfrm>
              <a:off x="3512879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27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6D9CB309-71F6-4A04-BB62-A2D06E6CDE48}"/>
                </a:ext>
              </a:extLst>
            </p:cNvPr>
            <p:cNvSpPr/>
            <p:nvPr/>
          </p:nvSpPr>
          <p:spPr>
            <a:xfrm>
              <a:off x="6512921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64419A7A-1AF6-4B51-A316-62A87309FE2A}"/>
                </a:ext>
              </a:extLst>
            </p:cNvPr>
            <p:cNvSpPr/>
            <p:nvPr/>
          </p:nvSpPr>
          <p:spPr>
            <a:xfrm>
              <a:off x="1512851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12</a:t>
              </a:r>
              <a:r>
                <a:rPr lang="en-GB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012FC384-1160-4564-8C98-CD79FE38378C}"/>
                </a:ext>
              </a:extLst>
            </p:cNvPr>
            <p:cNvSpPr/>
            <p:nvPr/>
          </p:nvSpPr>
          <p:spPr>
            <a:xfrm>
              <a:off x="5512907" y="1990188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E62697C9-37E8-48C8-AFF7-734718815FAE}"/>
                </a:ext>
              </a:extLst>
            </p:cNvPr>
            <p:cNvSpPr/>
            <p:nvPr/>
          </p:nvSpPr>
          <p:spPr>
            <a:xfrm>
              <a:off x="2512865" y="3149741"/>
              <a:ext cx="900000" cy="90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31" name="Table 13">
            <a:extLst>
              <a:ext uri="{FF2B5EF4-FFF2-40B4-BE49-F238E27FC236}">
                <a16:creationId xmlns:a16="http://schemas.microsoft.com/office/drawing/2014/main" id="{406DD383-4003-40F2-98C8-1D9D686E5B7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10014" y="2340704"/>
          <a:ext cx="324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4835271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27636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586191"/>
                  </a:ext>
                </a:extLst>
              </a:tr>
            </a:tbl>
          </a:graphicData>
        </a:graphic>
      </p:graphicFrame>
      <p:graphicFrame>
        <p:nvGraphicFramePr>
          <p:cNvPr id="20" name="Table 13">
            <a:extLst>
              <a:ext uri="{FF2B5EF4-FFF2-40B4-BE49-F238E27FC236}">
                <a16:creationId xmlns:a16="http://schemas.microsoft.com/office/drawing/2014/main" id="{A8B5AAE4-EC05-47E3-8498-C0C1F49B38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43275" y="5256063"/>
          <a:ext cx="28800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48352719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27636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58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745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 value for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and find three possibilities to complete the following equation. 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59D758-6E53-4772-BEC7-162CC60F3CC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06042" y="2118741"/>
          <a:ext cx="5531916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084">
                  <a:extLst>
                    <a:ext uri="{9D8B030D-6E8A-4147-A177-3AD203B41FA5}">
                      <a16:colId xmlns:a16="http://schemas.microsoft.com/office/drawing/2014/main" val="1147873514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2065781381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2001960796"/>
                    </a:ext>
                  </a:extLst>
                </a:gridCol>
                <a:gridCol w="839580">
                  <a:extLst>
                    <a:ext uri="{9D8B030D-6E8A-4147-A177-3AD203B41FA5}">
                      <a16:colId xmlns:a16="http://schemas.microsoft.com/office/drawing/2014/main" val="3976817010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1251413665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905812693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18587" marR="118587" marT="118587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16.25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9962142"/>
                  </a:ext>
                </a:extLst>
              </a:tr>
            </a:tbl>
          </a:graphicData>
        </a:graphic>
      </p:graphicFrame>
      <p:graphicFrame>
        <p:nvGraphicFramePr>
          <p:cNvPr id="9" name="Table 16">
            <a:extLst>
              <a:ext uri="{FF2B5EF4-FFF2-40B4-BE49-F238E27FC236}">
                <a16:creationId xmlns:a16="http://schemas.microsoft.com/office/drawing/2014/main" id="{9C117B89-2373-477B-967F-9BAA3113BA3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76000" y="3567062"/>
          <a:ext cx="6192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000">
                  <a:extLst>
                    <a:ext uri="{9D8B030D-6E8A-4147-A177-3AD203B41FA5}">
                      <a16:colId xmlns:a16="http://schemas.microsoft.com/office/drawing/2014/main" val="1096915430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054498111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770909184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4200729769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70091728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2126800044"/>
                    </a:ext>
                  </a:extLst>
                </a:gridCol>
              </a:tblGrid>
              <a:tr h="540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16.25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9746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GB" sz="2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GB" sz="2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?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426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010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 value for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and find three possibilities to complete the following equation.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pPr lvl="0" algn="ctr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2, then 5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+ 6.25 = 16.25;  if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2.5, then 5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+ 3.75 = 16.25; </a:t>
            </a:r>
          </a:p>
          <a:p>
            <a:pPr lvl="0" algn="ctr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3, then 5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+ 1.25 = 16.25.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59D758-6E53-4772-BEC7-162CC60F3CC9}"/>
              </a:ext>
            </a:extLst>
          </p:cNvPr>
          <p:cNvGraphicFramePr>
            <a:graphicFrameLocks noGrp="1"/>
          </p:cNvGraphicFramePr>
          <p:nvPr/>
        </p:nvGraphicFramePr>
        <p:xfrm>
          <a:off x="1806042" y="2118741"/>
          <a:ext cx="5531916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084">
                  <a:extLst>
                    <a:ext uri="{9D8B030D-6E8A-4147-A177-3AD203B41FA5}">
                      <a16:colId xmlns:a16="http://schemas.microsoft.com/office/drawing/2014/main" val="1147873514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2065781381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2001960796"/>
                    </a:ext>
                  </a:extLst>
                </a:gridCol>
                <a:gridCol w="839580">
                  <a:extLst>
                    <a:ext uri="{9D8B030D-6E8A-4147-A177-3AD203B41FA5}">
                      <a16:colId xmlns:a16="http://schemas.microsoft.com/office/drawing/2014/main" val="3976817010"/>
                    </a:ext>
                  </a:extLst>
                </a:gridCol>
                <a:gridCol w="876084">
                  <a:extLst>
                    <a:ext uri="{9D8B030D-6E8A-4147-A177-3AD203B41FA5}">
                      <a16:colId xmlns:a16="http://schemas.microsoft.com/office/drawing/2014/main" val="1251413665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905812693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18587" marR="118587" marT="118587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18587" marR="118587" marT="118587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16.25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9962142"/>
                  </a:ext>
                </a:extLst>
              </a:tr>
            </a:tbl>
          </a:graphicData>
        </a:graphic>
      </p:graphicFrame>
      <p:graphicFrame>
        <p:nvGraphicFramePr>
          <p:cNvPr id="9" name="Table 16">
            <a:extLst>
              <a:ext uri="{FF2B5EF4-FFF2-40B4-BE49-F238E27FC236}">
                <a16:creationId xmlns:a16="http://schemas.microsoft.com/office/drawing/2014/main" id="{09CFBDE1-F8B9-46E3-B0A6-BEC59D4E1CA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76000" y="3567062"/>
          <a:ext cx="6192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000">
                  <a:extLst>
                    <a:ext uri="{9D8B030D-6E8A-4147-A177-3AD203B41FA5}">
                      <a16:colId xmlns:a16="http://schemas.microsoft.com/office/drawing/2014/main" val="1096915430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054498111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770909184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4200729769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170091728"/>
                    </a:ext>
                  </a:extLst>
                </a:gridCol>
                <a:gridCol w="1032000">
                  <a:extLst>
                    <a:ext uri="{9D8B030D-6E8A-4147-A177-3AD203B41FA5}">
                      <a16:colId xmlns:a16="http://schemas.microsoft.com/office/drawing/2014/main" val="2126800044"/>
                    </a:ext>
                  </a:extLst>
                </a:gridCol>
              </a:tblGrid>
              <a:tr h="540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16.25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9746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GB" sz="2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GB" sz="2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?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426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771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5F5B7F9-8F71-47E6-819E-9228E7200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9804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2119FD5-9966-4529-B9E4-300E3DB0FFB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Paul and Vanessa are solving the following algebraic equation.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Prove it.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26579A-1691-4A6B-B2D8-AC1B76CC90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96587" y="3286294"/>
          <a:ext cx="888124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8124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717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310F599-EEF1-4F6A-92C9-8FD140E316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51281" y="4796300"/>
          <a:ext cx="1339909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909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3140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Vanessa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D7DF70E-7DF9-4774-9172-FD3F9606C67B}"/>
              </a:ext>
            </a:extLst>
          </p:cNvPr>
          <p:cNvSpPr/>
          <p:nvPr/>
        </p:nvSpPr>
        <p:spPr>
          <a:xfrm>
            <a:off x="2403598" y="2304193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equation is impossible because 21.5 cannot be divided by 5.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3A3EAF2A-07E9-47E1-A1A7-BF330094EAC0}"/>
              </a:ext>
            </a:extLst>
          </p:cNvPr>
          <p:cNvSpPr/>
          <p:nvPr/>
        </p:nvSpPr>
        <p:spPr>
          <a:xfrm flipH="1">
            <a:off x="1301019" y="3814295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must be 3 for this equation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be balanced.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F70661E-E1D7-4ED5-B2A4-9642B38F1D0C}"/>
              </a:ext>
            </a:extLst>
          </p:cNvPr>
          <p:cNvSpPr/>
          <p:nvPr/>
        </p:nvSpPr>
        <p:spPr>
          <a:xfrm>
            <a:off x="3146371" y="1367161"/>
            <a:ext cx="2851258" cy="54981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6.5 + 5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21.5</a:t>
            </a:r>
          </a:p>
        </p:txBody>
      </p:sp>
    </p:spTree>
    <p:extLst>
      <p:ext uri="{BB962C8B-B14F-4D97-AF65-F5344CB8AC3E}">
        <p14:creationId xmlns:p14="http://schemas.microsoft.com/office/powerpoint/2010/main" val="3218963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5F5B7F9-8F71-47E6-819E-9228E7200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9804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2119FD5-9966-4529-B9E4-300E3DB0FFB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Paul and Vanessa are solving the following algebraic equation.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Prove it.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Vanessa is correct because…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26579A-1691-4A6B-B2D8-AC1B76CC90BB}"/>
              </a:ext>
            </a:extLst>
          </p:cNvPr>
          <p:cNvGraphicFramePr>
            <a:graphicFrameLocks noGrp="1"/>
          </p:cNvGraphicFramePr>
          <p:nvPr/>
        </p:nvGraphicFramePr>
        <p:xfrm>
          <a:off x="1196587" y="3286294"/>
          <a:ext cx="888124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8124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717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310F599-EEF1-4F6A-92C9-8FD140E31662}"/>
              </a:ext>
            </a:extLst>
          </p:cNvPr>
          <p:cNvGraphicFramePr>
            <a:graphicFrameLocks noGrp="1"/>
          </p:cNvGraphicFramePr>
          <p:nvPr/>
        </p:nvGraphicFramePr>
        <p:xfrm>
          <a:off x="6451281" y="4796300"/>
          <a:ext cx="1339909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909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3140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Vanessa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D7DF70E-7DF9-4774-9172-FD3F9606C67B}"/>
              </a:ext>
            </a:extLst>
          </p:cNvPr>
          <p:cNvSpPr/>
          <p:nvPr/>
        </p:nvSpPr>
        <p:spPr>
          <a:xfrm>
            <a:off x="2403598" y="2304193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equation is impossible because 21.5 cannot be divided by 5.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3A3EAF2A-07E9-47E1-A1A7-BF330094EAC0}"/>
              </a:ext>
            </a:extLst>
          </p:cNvPr>
          <p:cNvSpPr/>
          <p:nvPr/>
        </p:nvSpPr>
        <p:spPr>
          <a:xfrm flipH="1">
            <a:off x="1301019" y="3814295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must be 3 for this equation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be balanced.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683733D-6509-420D-B48B-A05B4D448872}"/>
              </a:ext>
            </a:extLst>
          </p:cNvPr>
          <p:cNvSpPr/>
          <p:nvPr/>
        </p:nvSpPr>
        <p:spPr>
          <a:xfrm>
            <a:off x="3146371" y="1367161"/>
            <a:ext cx="2851258" cy="54981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6.5 + 5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21.5</a:t>
            </a:r>
          </a:p>
        </p:txBody>
      </p:sp>
    </p:spTree>
    <p:extLst>
      <p:ext uri="{BB962C8B-B14F-4D97-AF65-F5344CB8AC3E}">
        <p14:creationId xmlns:p14="http://schemas.microsoft.com/office/powerpoint/2010/main" val="80856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5F5B7F9-8F71-47E6-819E-9228E7200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9804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2119FD5-9966-4529-B9E4-300E3DB0FFB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Paul and Vanessa are solving the following algebraic equation.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Prove it.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Vanessa is correct because 5 x 3 = 15 and 15 + 6.5 = 21.5. Paul is incorrect because 21.5 does not need to be divided by 5 as 6.5 must be subtracted from both sides first.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26579A-1691-4A6B-B2D8-AC1B76CC90BB}"/>
              </a:ext>
            </a:extLst>
          </p:cNvPr>
          <p:cNvGraphicFramePr>
            <a:graphicFrameLocks noGrp="1"/>
          </p:cNvGraphicFramePr>
          <p:nvPr/>
        </p:nvGraphicFramePr>
        <p:xfrm>
          <a:off x="1196587" y="3286294"/>
          <a:ext cx="888124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8124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717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310F599-EEF1-4F6A-92C9-8FD140E31662}"/>
              </a:ext>
            </a:extLst>
          </p:cNvPr>
          <p:cNvGraphicFramePr>
            <a:graphicFrameLocks noGrp="1"/>
          </p:cNvGraphicFramePr>
          <p:nvPr/>
        </p:nvGraphicFramePr>
        <p:xfrm>
          <a:off x="6451281" y="4796300"/>
          <a:ext cx="1339909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909">
                  <a:extLst>
                    <a:ext uri="{9D8B030D-6E8A-4147-A177-3AD203B41FA5}">
                      <a16:colId xmlns:a16="http://schemas.microsoft.com/office/drawing/2014/main" val="3230957583"/>
                    </a:ext>
                  </a:extLst>
                </a:gridCol>
              </a:tblGrid>
              <a:tr h="23140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Vanessa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2466770"/>
                  </a:ext>
                </a:extLst>
              </a:tr>
            </a:tbl>
          </a:graphicData>
        </a:graphic>
      </p:graphicFrame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D7DF70E-7DF9-4774-9172-FD3F9606C67B}"/>
              </a:ext>
            </a:extLst>
          </p:cNvPr>
          <p:cNvSpPr/>
          <p:nvPr/>
        </p:nvSpPr>
        <p:spPr>
          <a:xfrm>
            <a:off x="2403598" y="2304193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equation is impossible because 21.5 cannot be divided by 5.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3A3EAF2A-07E9-47E1-A1A7-BF330094EAC0}"/>
              </a:ext>
            </a:extLst>
          </p:cNvPr>
          <p:cNvSpPr/>
          <p:nvPr/>
        </p:nvSpPr>
        <p:spPr>
          <a:xfrm flipH="1">
            <a:off x="1301019" y="3814295"/>
            <a:ext cx="5174245" cy="925240"/>
          </a:xfrm>
          <a:prstGeom prst="wedgeRoundRectCallout">
            <a:avLst>
              <a:gd name="adj1" fmla="val -54134"/>
              <a:gd name="adj2" fmla="val 3327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must be 3 for this equation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be balanced.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C378EE4-F78F-4A4D-AA70-2F8978E5BCF2}"/>
              </a:ext>
            </a:extLst>
          </p:cNvPr>
          <p:cNvSpPr/>
          <p:nvPr/>
        </p:nvSpPr>
        <p:spPr>
          <a:xfrm>
            <a:off x="3146371" y="1367161"/>
            <a:ext cx="2851258" cy="54981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6.5 + 5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21.5</a:t>
            </a:r>
          </a:p>
        </p:txBody>
      </p:sp>
    </p:spTree>
    <p:extLst>
      <p:ext uri="{BB962C8B-B14F-4D97-AF65-F5344CB8AC3E}">
        <p14:creationId xmlns:p14="http://schemas.microsoft.com/office/powerpoint/2010/main" val="185860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using the equations below.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A49E51-9F48-48C1-ABC9-6169611E1845}"/>
              </a:ext>
            </a:extLst>
          </p:cNvPr>
          <p:cNvSpPr/>
          <p:nvPr/>
        </p:nvSpPr>
        <p:spPr>
          <a:xfrm>
            <a:off x="2605596" y="1828800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48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C3C908-E214-4F27-A676-FE9BE817C536}"/>
              </a:ext>
            </a:extLst>
          </p:cNvPr>
          <p:cNvSpPr/>
          <p:nvPr/>
        </p:nvSpPr>
        <p:spPr>
          <a:xfrm>
            <a:off x="2605596" y="3121611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i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8</a:t>
            </a:r>
            <a:r>
              <a:rPr lang="en-GB" sz="2800" b="1" i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CF178B8-7102-4090-A2BB-6DF673C2082C}"/>
              </a:ext>
            </a:extLst>
          </p:cNvPr>
          <p:cNvSpPr/>
          <p:nvPr/>
        </p:nvSpPr>
        <p:spPr>
          <a:xfrm>
            <a:off x="2605596" y="4414422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+ 3 = 15</a:t>
            </a:r>
          </a:p>
        </p:txBody>
      </p:sp>
    </p:spTree>
    <p:extLst>
      <p:ext uri="{BB962C8B-B14F-4D97-AF65-F5344CB8AC3E}">
        <p14:creationId xmlns:p14="http://schemas.microsoft.com/office/powerpoint/2010/main" val="226755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using the equations below.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12 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A49E51-9F48-48C1-ABC9-6169611E1845}"/>
              </a:ext>
            </a:extLst>
          </p:cNvPr>
          <p:cNvSpPr/>
          <p:nvPr/>
        </p:nvSpPr>
        <p:spPr>
          <a:xfrm>
            <a:off x="2605596" y="1828800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48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C3C908-E214-4F27-A676-FE9BE817C536}"/>
              </a:ext>
            </a:extLst>
          </p:cNvPr>
          <p:cNvSpPr/>
          <p:nvPr/>
        </p:nvSpPr>
        <p:spPr>
          <a:xfrm>
            <a:off x="2605596" y="3121611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i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8</a:t>
            </a:r>
            <a:r>
              <a:rPr lang="en-GB" sz="2800" b="1" i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CF178B8-7102-4090-A2BB-6DF673C2082C}"/>
              </a:ext>
            </a:extLst>
          </p:cNvPr>
          <p:cNvSpPr/>
          <p:nvPr/>
        </p:nvSpPr>
        <p:spPr>
          <a:xfrm>
            <a:off x="2605596" y="4414422"/>
            <a:ext cx="3932808" cy="79899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+ 3 = 15</a:t>
            </a:r>
          </a:p>
        </p:txBody>
      </p:sp>
    </p:spTree>
    <p:extLst>
      <p:ext uri="{BB962C8B-B14F-4D97-AF65-F5344CB8AC3E}">
        <p14:creationId xmlns:p14="http://schemas.microsoft.com/office/powerpoint/2010/main" val="101121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1039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Are the following statements true or false?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4, then 5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+ 1 = 25			</a:t>
            </a:r>
          </a:p>
          <a:p>
            <a:pPr marL="285750" lvl="0" indent="-285750">
              <a:buFontTx/>
              <a:buAutoNum type="alphaUcPeriod"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457200" lvl="0" indent="-457200">
              <a:buFont typeface="+mj-lt"/>
              <a:buAutoNum type="alphaUcPeriod" startAt="2"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3, then 3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–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6 				</a:t>
            </a:r>
            <a:endParaRPr lang="en-GB" sz="3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E80388C5-F9A6-432F-B43D-B2F67C7BCB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6287" y="2363159"/>
          <a:ext cx="518400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86710254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080356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4047041525"/>
                    </a:ext>
                  </a:extLst>
                </a:gridCol>
              </a:tblGrid>
              <a:tr h="432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  <p:graphicFrame>
        <p:nvGraphicFramePr>
          <p:cNvPr id="9" name="Table 13">
            <a:extLst>
              <a:ext uri="{FF2B5EF4-FFF2-40B4-BE49-F238E27FC236}">
                <a16:creationId xmlns:a16="http://schemas.microsoft.com/office/drawing/2014/main" id="{4EE09A59-79B5-44C6-A9C2-E396F923710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6287" y="4380938"/>
          <a:ext cx="518400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326891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</a:tblGrid>
              <a:tr h="432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46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1039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Are the following statements true or false?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4, then 5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+ 1 = 25			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False: 5 x 4 = 20, 20 + 1 = 21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lvl="0" indent="-285750">
              <a:buFontTx/>
              <a:buAutoNum type="alphaUcPeriod"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457200" lvl="0" indent="-457200">
              <a:buFont typeface="+mj-lt"/>
              <a:buAutoNum type="alphaUcPeriod" startAt="2"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If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3, then 3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– </a:t>
            </a:r>
            <a:r>
              <a:rPr lang="en-GB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6 				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True: 3 x 3 = 9, 9 – 3 = 6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lvl="0" indent="-285750">
              <a:buFontTx/>
              <a:buAutoNum type="alphaUcPeriod" startAt="2"/>
            </a:pPr>
            <a:endParaRPr lang="en-GB" sz="3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lvl="0" indent="-285750">
              <a:buFontTx/>
              <a:buAutoNum type="alphaUcPeriod" startAt="2"/>
            </a:pPr>
            <a:endParaRPr lang="en-GB" sz="3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E80388C5-F9A6-432F-B43D-B2F67C7BCB7C}"/>
              </a:ext>
            </a:extLst>
          </p:cNvPr>
          <p:cNvGraphicFramePr>
            <a:graphicFrameLocks noGrp="1"/>
          </p:cNvGraphicFramePr>
          <p:nvPr/>
        </p:nvGraphicFramePr>
        <p:xfrm>
          <a:off x="896287" y="2363159"/>
          <a:ext cx="518400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86710254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080356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4047041525"/>
                    </a:ext>
                  </a:extLst>
                </a:gridCol>
              </a:tblGrid>
              <a:tr h="432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  <p:graphicFrame>
        <p:nvGraphicFramePr>
          <p:cNvPr id="9" name="Table 13">
            <a:extLst>
              <a:ext uri="{FF2B5EF4-FFF2-40B4-BE49-F238E27FC236}">
                <a16:creationId xmlns:a16="http://schemas.microsoft.com/office/drawing/2014/main" id="{4EE09A59-79B5-44C6-A9C2-E396F9237109}"/>
              </a:ext>
            </a:extLst>
          </p:cNvPr>
          <p:cNvGraphicFramePr>
            <a:graphicFrameLocks noGrp="1"/>
          </p:cNvGraphicFramePr>
          <p:nvPr/>
        </p:nvGraphicFramePr>
        <p:xfrm>
          <a:off x="896287" y="4380938"/>
          <a:ext cx="518400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326891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</a:tblGrid>
              <a:tr h="432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-y</a:t>
                      </a:r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51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B23C2A0-A710-420B-B803-8236423D2B8E}"/>
              </a:ext>
            </a:extLst>
          </p:cNvPr>
          <p:cNvGrpSpPr/>
          <p:nvPr/>
        </p:nvGrpSpPr>
        <p:grpSpPr>
          <a:xfrm>
            <a:off x="2444397" y="4419032"/>
            <a:ext cx="4255206" cy="720000"/>
            <a:chOff x="2355600" y="4658730"/>
            <a:chExt cx="4255206" cy="72000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3D6C864-8B92-42F8-A9F9-999511D6A568}"/>
                </a:ext>
              </a:extLst>
            </p:cNvPr>
            <p:cNvSpPr>
              <a:spLocks/>
            </p:cNvSpPr>
            <p:nvPr/>
          </p:nvSpPr>
          <p:spPr>
            <a:xfrm>
              <a:off x="2355600" y="4658730"/>
              <a:ext cx="720000" cy="720000"/>
            </a:xfrm>
            <a:prstGeom prst="roundRect">
              <a:avLst/>
            </a:prstGeom>
            <a:solidFill>
              <a:srgbClr val="ECDFF5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71E9734-2503-46FB-A578-6DD6A4D17E24}"/>
                </a:ext>
              </a:extLst>
            </p:cNvPr>
            <p:cNvSpPr>
              <a:spLocks/>
            </p:cNvSpPr>
            <p:nvPr/>
          </p:nvSpPr>
          <p:spPr>
            <a:xfrm>
              <a:off x="4123203" y="4658730"/>
              <a:ext cx="720000" cy="720000"/>
            </a:xfrm>
            <a:prstGeom prst="roundRect">
              <a:avLst/>
            </a:prstGeom>
            <a:solidFill>
              <a:srgbClr val="ECDFF5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11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2CC37CC6-312F-45A4-B502-4A85D7384C00}"/>
                </a:ext>
              </a:extLst>
            </p:cNvPr>
            <p:cNvSpPr>
              <a:spLocks/>
            </p:cNvSpPr>
            <p:nvPr/>
          </p:nvSpPr>
          <p:spPr>
            <a:xfrm>
              <a:off x="5890806" y="4658730"/>
              <a:ext cx="720000" cy="720000"/>
            </a:xfrm>
            <a:prstGeom prst="roundRect">
              <a:avLst/>
            </a:prstGeom>
            <a:solidFill>
              <a:srgbClr val="ECDFF5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12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3B13F89-4881-4162-8B0D-7F6E397278BB}"/>
              </a:ext>
            </a:extLst>
          </p:cNvPr>
          <p:cNvSpPr/>
          <p:nvPr/>
        </p:nvSpPr>
        <p:spPr>
          <a:xfrm>
            <a:off x="3023997" y="1587270"/>
            <a:ext cx="3096000" cy="612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– 38 = 106 </a:t>
            </a:r>
          </a:p>
        </p:txBody>
      </p:sp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FC49FEF4-39E4-4B9B-8EFE-06D5348ED70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6001" y="2751151"/>
          <a:ext cx="7811999" cy="11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923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3381918208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641666287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267335243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09957197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42200137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756583280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927071250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375170993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55805605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933522701"/>
                    </a:ext>
                  </a:extLst>
                </a:gridCol>
              </a:tblGrid>
              <a:tr h="540000">
                <a:tc gridSpan="1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 38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864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3D6C864-8B92-42F8-A9F9-999511D6A568}"/>
              </a:ext>
            </a:extLst>
          </p:cNvPr>
          <p:cNvSpPr>
            <a:spLocks/>
          </p:cNvSpPr>
          <p:nvPr/>
        </p:nvSpPr>
        <p:spPr>
          <a:xfrm>
            <a:off x="2444397" y="4419032"/>
            <a:ext cx="720000" cy="72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10</a:t>
            </a:r>
            <a:endParaRPr lang="en-GB" sz="2000" b="1" dirty="0">
              <a:solidFill>
                <a:schemeClr val="bg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71E9734-2503-46FB-A578-6DD6A4D17E24}"/>
              </a:ext>
            </a:extLst>
          </p:cNvPr>
          <p:cNvSpPr>
            <a:spLocks/>
          </p:cNvSpPr>
          <p:nvPr/>
        </p:nvSpPr>
        <p:spPr>
          <a:xfrm>
            <a:off x="4212000" y="4419032"/>
            <a:ext cx="720000" cy="72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11</a:t>
            </a:r>
            <a:endParaRPr lang="en-GB" sz="2000" b="1" dirty="0">
              <a:solidFill>
                <a:schemeClr val="bg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C37CC6-312F-45A4-B502-4A85D7384C00}"/>
              </a:ext>
            </a:extLst>
          </p:cNvPr>
          <p:cNvSpPr>
            <a:spLocks/>
          </p:cNvSpPr>
          <p:nvPr/>
        </p:nvSpPr>
        <p:spPr>
          <a:xfrm>
            <a:off x="5979603" y="4419032"/>
            <a:ext cx="720000" cy="720000"/>
          </a:xfrm>
          <a:prstGeom prst="roundRect">
            <a:avLst/>
          </a:prstGeom>
          <a:solidFill>
            <a:srgbClr val="FFF5E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12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3B13F89-4881-4162-8B0D-7F6E397278BB}"/>
              </a:ext>
            </a:extLst>
          </p:cNvPr>
          <p:cNvSpPr/>
          <p:nvPr/>
        </p:nvSpPr>
        <p:spPr>
          <a:xfrm>
            <a:off x="3023997" y="1587270"/>
            <a:ext cx="3096000" cy="612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– 38 = 106 </a:t>
            </a:r>
          </a:p>
        </p:txBody>
      </p:sp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FC49FEF4-39E4-4B9B-8EFE-06D5348ED70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6001" y="2751151"/>
          <a:ext cx="7811999" cy="11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923">
                  <a:extLst>
                    <a:ext uri="{9D8B030D-6E8A-4147-A177-3AD203B41FA5}">
                      <a16:colId xmlns:a16="http://schemas.microsoft.com/office/drawing/2014/main" val="702189481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3381918208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641666287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679418969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267335243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09957197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099776748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242200137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756583280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927071250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375170993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558056055"/>
                    </a:ext>
                  </a:extLst>
                </a:gridCol>
                <a:gridCol w="600923">
                  <a:extLst>
                    <a:ext uri="{9D8B030D-6E8A-4147-A177-3AD203B41FA5}">
                      <a16:colId xmlns:a16="http://schemas.microsoft.com/office/drawing/2014/main" val="1933522701"/>
                    </a:ext>
                  </a:extLst>
                </a:gridCol>
              </a:tblGrid>
              <a:tr h="540000">
                <a:tc gridSpan="1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3718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 38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1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21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equation to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B7EDBC-90CF-4D5D-B02C-6BE9795878F6}"/>
              </a:ext>
            </a:extLst>
          </p:cNvPr>
          <p:cNvSpPr/>
          <p:nvPr/>
        </p:nvSpPr>
        <p:spPr>
          <a:xfrm>
            <a:off x="1886581" y="1728107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</a:t>
            </a:r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– 7 = 23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89B3A10-6D14-449A-B36A-FCA14607BE4C}"/>
              </a:ext>
            </a:extLst>
          </p:cNvPr>
          <p:cNvSpPr/>
          <p:nvPr/>
        </p:nvSpPr>
        <p:spPr>
          <a:xfrm>
            <a:off x="1886581" y="3319601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+ 10 = 12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E86C7B7-3569-4D88-8EC4-D64AD0539528}"/>
              </a:ext>
            </a:extLst>
          </p:cNvPr>
          <p:cNvSpPr/>
          <p:nvPr/>
        </p:nvSpPr>
        <p:spPr>
          <a:xfrm>
            <a:off x="1886581" y="4911096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 = 6 + 4</a:t>
            </a:r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GB" sz="28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8152978-551F-46FF-8880-0963EFA2C38F}"/>
              </a:ext>
            </a:extLst>
          </p:cNvPr>
          <p:cNvSpPr/>
          <p:nvPr/>
        </p:nvSpPr>
        <p:spPr>
          <a:xfrm>
            <a:off x="5792492" y="1728107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A867F93-51A9-45DC-94D6-E25753205FFB}"/>
              </a:ext>
            </a:extLst>
          </p:cNvPr>
          <p:cNvSpPr/>
          <p:nvPr/>
        </p:nvSpPr>
        <p:spPr>
          <a:xfrm>
            <a:off x="5792492" y="3319601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6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21819FD-A0A3-4109-84CE-B9C18E486740}"/>
              </a:ext>
            </a:extLst>
          </p:cNvPr>
          <p:cNvSpPr/>
          <p:nvPr/>
        </p:nvSpPr>
        <p:spPr>
          <a:xfrm>
            <a:off x="5792492" y="4911096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= 0.25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D63285E-5AAE-45B6-AACC-9888BFE0042F}"/>
              </a:ext>
            </a:extLst>
          </p:cNvPr>
          <p:cNvSpPr/>
          <p:nvPr/>
        </p:nvSpPr>
        <p:spPr>
          <a:xfrm>
            <a:off x="1282936" y="1854107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DD57DF5-686E-49BC-8C77-D59FFD86A80F}"/>
              </a:ext>
            </a:extLst>
          </p:cNvPr>
          <p:cNvSpPr/>
          <p:nvPr/>
        </p:nvSpPr>
        <p:spPr>
          <a:xfrm>
            <a:off x="1282936" y="3445601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F196AB4-83AD-4FF8-AD38-BAD42AF514B6}"/>
              </a:ext>
            </a:extLst>
          </p:cNvPr>
          <p:cNvSpPr/>
          <p:nvPr/>
        </p:nvSpPr>
        <p:spPr>
          <a:xfrm>
            <a:off x="1282936" y="5037096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1AD9A2F-642B-49CE-9D39-8CA0AA75FC2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1991" y="3308081"/>
          <a:ext cx="36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720496150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483828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8057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107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equation to the value of </a:t>
            </a:r>
            <a:r>
              <a:rPr lang="en-GB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B7EDBC-90CF-4D5D-B02C-6BE9795878F6}"/>
              </a:ext>
            </a:extLst>
          </p:cNvPr>
          <p:cNvSpPr/>
          <p:nvPr/>
        </p:nvSpPr>
        <p:spPr>
          <a:xfrm>
            <a:off x="1886581" y="1728107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</a:t>
            </a:r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– 7 = 23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89B3A10-6D14-449A-B36A-FCA14607BE4C}"/>
              </a:ext>
            </a:extLst>
          </p:cNvPr>
          <p:cNvSpPr/>
          <p:nvPr/>
        </p:nvSpPr>
        <p:spPr>
          <a:xfrm>
            <a:off x="1886581" y="3319601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+ 10 = 12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E86C7B7-3569-4D88-8EC4-D64AD0539528}"/>
              </a:ext>
            </a:extLst>
          </p:cNvPr>
          <p:cNvSpPr/>
          <p:nvPr/>
        </p:nvSpPr>
        <p:spPr>
          <a:xfrm>
            <a:off x="1886581" y="4911096"/>
            <a:ext cx="252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 = 6 + 4</a:t>
            </a:r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GB" sz="28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8152978-551F-46FF-8880-0963EFA2C38F}"/>
              </a:ext>
            </a:extLst>
          </p:cNvPr>
          <p:cNvSpPr/>
          <p:nvPr/>
        </p:nvSpPr>
        <p:spPr>
          <a:xfrm>
            <a:off x="5792492" y="1728107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A867F93-51A9-45DC-94D6-E25753205FFB}"/>
              </a:ext>
            </a:extLst>
          </p:cNvPr>
          <p:cNvSpPr/>
          <p:nvPr/>
        </p:nvSpPr>
        <p:spPr>
          <a:xfrm>
            <a:off x="5792492" y="3319601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= 6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21819FD-A0A3-4109-84CE-B9C18E486740}"/>
              </a:ext>
            </a:extLst>
          </p:cNvPr>
          <p:cNvSpPr/>
          <p:nvPr/>
        </p:nvSpPr>
        <p:spPr>
          <a:xfrm>
            <a:off x="5792492" y="4911096"/>
            <a:ext cx="1440000" cy="72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= 0.25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D63285E-5AAE-45B6-AACC-9888BFE0042F}"/>
              </a:ext>
            </a:extLst>
          </p:cNvPr>
          <p:cNvSpPr/>
          <p:nvPr/>
        </p:nvSpPr>
        <p:spPr>
          <a:xfrm>
            <a:off x="1282936" y="1854107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DD57DF5-686E-49BC-8C77-D59FFD86A80F}"/>
              </a:ext>
            </a:extLst>
          </p:cNvPr>
          <p:cNvSpPr/>
          <p:nvPr/>
        </p:nvSpPr>
        <p:spPr>
          <a:xfrm>
            <a:off x="1282936" y="3445601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F196AB4-83AD-4FF8-AD38-BAD42AF514B6}"/>
              </a:ext>
            </a:extLst>
          </p:cNvPr>
          <p:cNvSpPr/>
          <p:nvPr/>
        </p:nvSpPr>
        <p:spPr>
          <a:xfrm>
            <a:off x="1282936" y="5037096"/>
            <a:ext cx="468000" cy="468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685800"/>
            <a:r>
              <a:rPr lang="en-GB" sz="24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1AD9A2F-642B-49CE-9D39-8CA0AA75FC24}"/>
              </a:ext>
            </a:extLst>
          </p:cNvPr>
          <p:cNvGraphicFramePr>
            <a:graphicFrameLocks noGrp="1"/>
          </p:cNvGraphicFramePr>
          <p:nvPr/>
        </p:nvGraphicFramePr>
        <p:xfrm>
          <a:off x="2041991" y="3308081"/>
          <a:ext cx="36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720496150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483828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8057592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B0D34D8-0A4E-44C0-BB09-EC88F30110EB}"/>
              </a:ext>
            </a:extLst>
          </p:cNvPr>
          <p:cNvCxnSpPr>
            <a:cxnSpLocks/>
            <a:stCxn id="10" idx="3"/>
            <a:endCxn id="15" idx="1"/>
          </p:cNvCxnSpPr>
          <p:nvPr/>
        </p:nvCxnSpPr>
        <p:spPr>
          <a:xfrm>
            <a:off x="4406581" y="2088107"/>
            <a:ext cx="1385911" cy="15914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203633F-8CF3-4712-8E18-E92147FEFBC6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 flipV="1">
            <a:off x="4406581" y="2088107"/>
            <a:ext cx="1385911" cy="15914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92BBD3C-7079-449E-8842-9BAF5019FADD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>
            <a:off x="4406581" y="5271096"/>
            <a:ext cx="13859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244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4E1951-15AE-41ED-A5B3-ACDF8C9C28D8}"/>
</file>

<file path=customXml/itemProps2.xml><?xml version="1.0" encoding="utf-8"?>
<ds:datastoreItem xmlns:ds="http://schemas.openxmlformats.org/officeDocument/2006/customXml" ds:itemID="{BD00FCFA-19B4-40B7-A3A5-5963B027DE62}"/>
</file>

<file path=customXml/itemProps3.xml><?xml version="1.0" encoding="utf-8"?>
<ds:datastoreItem xmlns:ds="http://schemas.openxmlformats.org/officeDocument/2006/customXml" ds:itemID="{459485BF-501F-47E8-A28F-9CBB114DAE57}"/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739</Words>
  <Application>Microsoft Office PowerPoint</Application>
  <PresentationFormat>On-screen Show (4:3)</PresentationFormat>
  <Paragraphs>329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Office Theme</vt:lpstr>
      <vt:lpstr>Year 6 Maths   03.02.2021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54</cp:revision>
  <dcterms:created xsi:type="dcterms:W3CDTF">2019-07-05T11:02:13Z</dcterms:created>
  <dcterms:modified xsi:type="dcterms:W3CDTF">2021-01-28T14:29:26Z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