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25.02.21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Thursday 25</a:t>
            </a:r>
            <a:r>
              <a:rPr lang="en-GB" baseline="30000" dirty="0" smtClean="0"/>
              <a:t>th</a:t>
            </a:r>
            <a:r>
              <a:rPr lang="en-GB" dirty="0" smtClean="0"/>
              <a:t> February,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5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042" y="2335696"/>
            <a:ext cx="9254982" cy="217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5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018" y="864704"/>
            <a:ext cx="1046590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What is ‘parenthesis’?</a:t>
            </a:r>
          </a:p>
          <a:p>
            <a:endParaRPr lang="en-GB" sz="4400" b="1" dirty="0" smtClean="0"/>
          </a:p>
          <a:p>
            <a:r>
              <a:rPr lang="en-GB" sz="2800" b="1" dirty="0" smtClean="0"/>
              <a:t>Parenthesis: </a:t>
            </a:r>
            <a:r>
              <a:rPr lang="en-GB" dirty="0" smtClean="0"/>
              <a:t> </a:t>
            </a:r>
            <a:r>
              <a:rPr lang="en-GB" sz="2800" dirty="0" smtClean="0"/>
              <a:t>is a word, phrase or clause that is added to give additionally information, it is usually indicated by </a:t>
            </a:r>
            <a:r>
              <a:rPr lang="en-GB" sz="2800" dirty="0"/>
              <a:t>brackets, dashes, or commas</a:t>
            </a:r>
            <a:r>
              <a:rPr lang="en-GB" sz="2800" dirty="0" smtClean="0"/>
              <a:t>. </a:t>
            </a:r>
          </a:p>
          <a:p>
            <a:endParaRPr lang="en-GB" sz="2800" b="1" dirty="0" smtClean="0"/>
          </a:p>
          <a:p>
            <a:endParaRPr lang="en-GB" sz="4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ashes, parentheses and comm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844" y="4556817"/>
            <a:ext cx="5799277" cy="1646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6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5068" y="2088211"/>
            <a:ext cx="1009815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Open Sans"/>
              </a:rPr>
              <a:t>Commas</a:t>
            </a:r>
            <a:r>
              <a:rPr lang="en-GB" sz="2400" dirty="0">
                <a:latin typeface="Open Sans"/>
              </a:rPr>
              <a:t> are more formal than dashes or parentheses. They are also less </a:t>
            </a:r>
            <a:r>
              <a:rPr lang="en-GB" sz="2400" dirty="0" smtClean="0">
                <a:latin typeface="Open Sans"/>
              </a:rPr>
              <a:t>intrusive. </a:t>
            </a:r>
            <a:r>
              <a:rPr lang="en-GB" sz="2400" i="1" dirty="0" smtClean="0">
                <a:latin typeface="Open Sans"/>
              </a:rPr>
              <a:t>E.g. </a:t>
            </a:r>
            <a:r>
              <a:rPr lang="en-GB" sz="2400" i="1" dirty="0">
                <a:latin typeface="Comic Sans MS" panose="030F0702030302020204" pitchFamily="66" charset="0"/>
              </a:rPr>
              <a:t>The poem, about daffodils, was beautifully read by </a:t>
            </a:r>
            <a:r>
              <a:rPr lang="en-GB" sz="2400" i="1" dirty="0" smtClean="0">
                <a:latin typeface="Comic Sans MS" panose="030F0702030302020204" pitchFamily="66" charset="0"/>
              </a:rPr>
              <a:t>Rowan Class.</a:t>
            </a:r>
            <a:endParaRPr lang="en-GB" sz="2400" i="1" dirty="0">
              <a:latin typeface="Open Sans"/>
            </a:endParaRPr>
          </a:p>
          <a:p>
            <a:endParaRPr lang="en-GB" sz="2400" b="1" dirty="0" smtClean="0">
              <a:latin typeface="Open Sans"/>
            </a:endParaRPr>
          </a:p>
          <a:p>
            <a:r>
              <a:rPr lang="en-GB" sz="2400" b="1" dirty="0" smtClean="0">
                <a:latin typeface="Open Sans"/>
              </a:rPr>
              <a:t>Dashes</a:t>
            </a:r>
            <a:r>
              <a:rPr lang="en-GB" sz="2400" dirty="0">
                <a:latin typeface="Open Sans"/>
              </a:rPr>
              <a:t> are less formal than commas or parentheses. Used in emails and notes but not in formal letters or reports. </a:t>
            </a:r>
            <a:r>
              <a:rPr lang="en-GB" sz="2400" dirty="0" smtClean="0">
                <a:latin typeface="Open Sans"/>
              </a:rPr>
              <a:t>Attention seeking!</a:t>
            </a:r>
          </a:p>
          <a:p>
            <a:r>
              <a:rPr lang="en-GB" sz="2400" i="1" dirty="0" smtClean="0">
                <a:latin typeface="Open Sans"/>
              </a:rPr>
              <a:t>E.g. </a:t>
            </a:r>
            <a:r>
              <a:rPr lang="en-GB" sz="2400" i="1" dirty="0">
                <a:latin typeface="Comic Sans MS" panose="030F0702030302020204" pitchFamily="66" charset="0"/>
              </a:rPr>
              <a:t>It’s very warm today – I don’t like it – it is too hot</a:t>
            </a:r>
            <a:r>
              <a:rPr lang="en-GB" sz="2400" i="1" dirty="0" smtClean="0">
                <a:latin typeface="Comic Sans MS" panose="030F0702030302020204" pitchFamily="66" charset="0"/>
              </a:rPr>
              <a:t>!</a:t>
            </a:r>
            <a:endParaRPr lang="en-GB" sz="2400" i="1" dirty="0">
              <a:latin typeface="Open Sans"/>
            </a:endParaRPr>
          </a:p>
          <a:p>
            <a:endParaRPr lang="en-GB" sz="2400" b="1" dirty="0">
              <a:latin typeface="Open Sans"/>
            </a:endParaRPr>
          </a:p>
          <a:p>
            <a:r>
              <a:rPr lang="en-GB" sz="2400" b="1" dirty="0" smtClean="0">
                <a:latin typeface="Open Sans"/>
              </a:rPr>
              <a:t>Parentheses</a:t>
            </a:r>
            <a:r>
              <a:rPr lang="en-GB" sz="2400" dirty="0">
                <a:latin typeface="Open Sans"/>
              </a:rPr>
              <a:t> are most useful to include short asides or background information such as dates, percentages and financial information</a:t>
            </a:r>
            <a:r>
              <a:rPr lang="en-GB" sz="2400" dirty="0" smtClean="0">
                <a:latin typeface="Open Sans"/>
              </a:rPr>
              <a:t>. </a:t>
            </a:r>
          </a:p>
          <a:p>
            <a:r>
              <a:rPr lang="en-GB" sz="2400" b="0" i="1" dirty="0" smtClean="0">
                <a:effectLst/>
                <a:latin typeface="Open Sans"/>
              </a:rPr>
              <a:t>E.g. Most adults (93 %) returned their questionnaires promptly.</a:t>
            </a:r>
            <a:endParaRPr lang="en-GB" sz="2400" b="0" i="1" dirty="0">
              <a:effectLst/>
              <a:latin typeface="Open San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4826" y="685800"/>
            <a:ext cx="96906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Which to use when?</a:t>
            </a:r>
            <a:endParaRPr lang="en-GB" sz="4400" b="1" dirty="0"/>
          </a:p>
        </p:txBody>
      </p:sp>
      <p:pic>
        <p:nvPicPr>
          <p:cNvPr id="5" name="Picture 2" descr="Dashes, parentheses and comm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720" y="389259"/>
            <a:ext cx="4804481" cy="136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0968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70560" y="477520"/>
            <a:ext cx="1009904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Embedded clauses </a:t>
            </a:r>
            <a:r>
              <a:rPr lang="en-GB" sz="2800" b="1" i="1" dirty="0" smtClean="0"/>
              <a:t>a clause used in the middle of another clause, separated from the main clause by commas</a:t>
            </a:r>
            <a:r>
              <a:rPr lang="en-GB" sz="2800" b="1" dirty="0" smtClean="0"/>
              <a:t> </a:t>
            </a:r>
          </a:p>
          <a:p>
            <a:endParaRPr lang="en-GB" sz="4800" b="1" dirty="0"/>
          </a:p>
          <a:p>
            <a:r>
              <a:rPr lang="en-GB" sz="2800" b="1" dirty="0" smtClean="0"/>
              <a:t>E.g. Celia, </a:t>
            </a:r>
            <a:r>
              <a:rPr lang="en-GB" sz="2800" b="1" dirty="0" smtClean="0">
                <a:solidFill>
                  <a:srgbClr val="FF0000"/>
                </a:solidFill>
              </a:rPr>
              <a:t>despite being soaked by the rain</a:t>
            </a:r>
            <a:r>
              <a:rPr lang="en-GB" sz="2800" b="1" dirty="0" smtClean="0"/>
              <a:t>, walked home from the party.</a:t>
            </a:r>
          </a:p>
          <a:p>
            <a:endParaRPr lang="en-GB" sz="2800" b="1" dirty="0"/>
          </a:p>
          <a:p>
            <a:r>
              <a:rPr lang="en-GB" sz="2800" b="1" dirty="0" smtClean="0"/>
              <a:t>On their way home, </a:t>
            </a:r>
            <a:r>
              <a:rPr lang="en-GB" sz="2800" b="1" dirty="0" smtClean="0">
                <a:solidFill>
                  <a:srgbClr val="FF0000"/>
                </a:solidFill>
              </a:rPr>
              <a:t>after being at school all day</a:t>
            </a:r>
            <a:r>
              <a:rPr lang="en-GB" sz="2800" b="1" dirty="0" smtClean="0"/>
              <a:t>, the boys called in to see their friend.</a:t>
            </a:r>
          </a:p>
          <a:p>
            <a:endParaRPr lang="en-GB" sz="2800" b="1" dirty="0"/>
          </a:p>
          <a:p>
            <a:endParaRPr lang="en-GB" sz="2800" b="1" dirty="0" smtClean="0"/>
          </a:p>
          <a:p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346175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9760" y="548640"/>
            <a:ext cx="1134872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Embedded relative clause </a:t>
            </a:r>
            <a:r>
              <a:rPr lang="en-GB" sz="2000" b="1" i="1" dirty="0" smtClean="0"/>
              <a:t>a relative clause embedded in the main clause separated by commas</a:t>
            </a:r>
          </a:p>
          <a:p>
            <a:endParaRPr lang="en-GB" sz="2000" b="1" i="1" dirty="0"/>
          </a:p>
          <a:p>
            <a:endParaRPr lang="en-GB" sz="2400" b="1" i="1" strike="sngStrike" dirty="0" smtClean="0">
              <a:solidFill>
                <a:srgbClr val="FF0000"/>
              </a:solidFill>
            </a:endParaRPr>
          </a:p>
          <a:p>
            <a:r>
              <a:rPr lang="en-GB" sz="2400" b="1" i="1" dirty="0" smtClean="0">
                <a:solidFill>
                  <a:srgbClr val="FF0000"/>
                </a:solidFill>
              </a:rPr>
              <a:t>MUST BEGIN WITH A RELATIVE PRONOUN e.g. who, whose, whom, which, that</a:t>
            </a:r>
          </a:p>
          <a:p>
            <a:endParaRPr lang="en-GB" sz="2000" b="1" i="1" dirty="0"/>
          </a:p>
          <a:p>
            <a:r>
              <a:rPr lang="en-GB" sz="2400" b="1" i="1" dirty="0" smtClean="0"/>
              <a:t>E.g.  </a:t>
            </a:r>
            <a:r>
              <a:rPr lang="en-GB" sz="2400" b="1" dirty="0" smtClean="0"/>
              <a:t>The kind old man</a:t>
            </a:r>
            <a:r>
              <a:rPr lang="en-GB" sz="2400" b="1" dirty="0" smtClean="0">
                <a:solidFill>
                  <a:srgbClr val="FF0000"/>
                </a:solidFill>
              </a:rPr>
              <a:t>, who did not have any family of his own</a:t>
            </a:r>
            <a:r>
              <a:rPr lang="en-GB" sz="2400" b="1" dirty="0" smtClean="0"/>
              <a:t>, donated a substantial sum to the local children’s hospice.</a:t>
            </a:r>
          </a:p>
          <a:p>
            <a:endParaRPr lang="en-GB" sz="2400" b="1" dirty="0"/>
          </a:p>
          <a:p>
            <a:r>
              <a:rPr lang="en-GB" sz="2400" b="1" dirty="0" smtClean="0"/>
              <a:t>E.g. Peter</a:t>
            </a:r>
            <a:r>
              <a:rPr lang="en-GB" sz="2400" b="1" dirty="0" smtClean="0">
                <a:solidFill>
                  <a:srgbClr val="FF0000"/>
                </a:solidFill>
              </a:rPr>
              <a:t>, whose favourite food is pizza, </a:t>
            </a:r>
            <a:r>
              <a:rPr lang="en-GB" sz="2400" b="1" dirty="0" smtClean="0"/>
              <a:t>went to an Italian restaurant for his birthday.</a:t>
            </a:r>
          </a:p>
          <a:p>
            <a:endParaRPr lang="en-GB" sz="2400" b="1" dirty="0"/>
          </a:p>
          <a:p>
            <a:r>
              <a:rPr lang="en-GB" sz="2400" b="1" dirty="0" smtClean="0"/>
              <a:t>E.g. Mother’s delicate vase</a:t>
            </a:r>
            <a:r>
              <a:rPr lang="en-GB" sz="2400" b="1" dirty="0" smtClean="0">
                <a:solidFill>
                  <a:srgbClr val="FF0000"/>
                </a:solidFill>
              </a:rPr>
              <a:t>, that had been a wedding gift, </a:t>
            </a:r>
            <a:r>
              <a:rPr lang="en-GB" sz="2400" b="1" dirty="0" smtClean="0"/>
              <a:t>was sadly broken when we moved house.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06983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6880" y="802640"/>
            <a:ext cx="109626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Independent Work:</a:t>
            </a:r>
          </a:p>
          <a:p>
            <a:endParaRPr lang="en-GB" sz="4400" b="1" dirty="0"/>
          </a:p>
          <a:p>
            <a:r>
              <a:rPr lang="en-GB" sz="2400" b="1" dirty="0" smtClean="0"/>
              <a:t>Year 4:  </a:t>
            </a:r>
            <a:r>
              <a:rPr lang="en-GB" sz="2400" dirty="0" smtClean="0"/>
              <a:t>Please complete the Y4 ‘parenthesis’ worksheet on the website.</a:t>
            </a:r>
          </a:p>
          <a:p>
            <a:endParaRPr lang="en-GB" sz="2400" b="1" dirty="0"/>
          </a:p>
          <a:p>
            <a:r>
              <a:rPr lang="en-GB" sz="2400" b="1" dirty="0" smtClean="0"/>
              <a:t>Year 5:  </a:t>
            </a:r>
            <a:r>
              <a:rPr lang="en-GB" sz="2400" dirty="0" smtClean="0"/>
              <a:t>Please complete the Year 5 ‘parenthesis’ worksheet on the website. Then try to write some sentences with embedded relative clauses of your own in your book. </a:t>
            </a:r>
          </a:p>
          <a:p>
            <a:endParaRPr lang="en-GB" sz="2400" b="1" dirty="0"/>
          </a:p>
          <a:p>
            <a:r>
              <a:rPr lang="en-GB" sz="2400" b="1" dirty="0" smtClean="0"/>
              <a:t>Year 6:  </a:t>
            </a:r>
            <a:r>
              <a:rPr lang="en-GB" sz="2400" dirty="0" smtClean="0"/>
              <a:t>Write a range of sentences with parenthesis in your books, including sentences with embedded relative clauses. Consider carefully which form of punctuation you will use.</a:t>
            </a:r>
          </a:p>
        </p:txBody>
      </p:sp>
    </p:spTree>
    <p:extLst>
      <p:ext uri="{BB962C8B-B14F-4D97-AF65-F5344CB8AC3E}">
        <p14:creationId xmlns:p14="http://schemas.microsoft.com/office/powerpoint/2010/main" val="91038426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127</TotalTime>
  <Words>284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Gill Sans MT</vt:lpstr>
      <vt:lpstr>Open Sans</vt:lpstr>
      <vt:lpstr>Parcel</vt:lpstr>
      <vt:lpstr>English 25.02.21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25.02.21</dc:title>
  <dc:creator>Katy Duncan</dc:creator>
  <cp:lastModifiedBy>Katy Duncan</cp:lastModifiedBy>
  <cp:revision>12</cp:revision>
  <dcterms:created xsi:type="dcterms:W3CDTF">2021-02-12T04:05:09Z</dcterms:created>
  <dcterms:modified xsi:type="dcterms:W3CDTF">2021-02-12T06:29:34Z</dcterms:modified>
</cp:coreProperties>
</file>