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8" r:id="rId3"/>
    <p:sldId id="257" r:id="rId4"/>
    <p:sldId id="259" r:id="rId5"/>
    <p:sldId id="260" r:id="rId6"/>
    <p:sldId id="261" r:id="rId7"/>
    <p:sldId id="267" r:id="rId8"/>
    <p:sldId id="263" r:id="rId9"/>
    <p:sldId id="262" r:id="rId10"/>
    <p:sldId id="268" r:id="rId11"/>
    <p:sldId id="265" r:id="rId12"/>
    <p:sldId id="266" r:id="rId13"/>
    <p:sldId id="264"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55" autoAdjust="0"/>
    <p:restoredTop sz="94660"/>
  </p:normalViewPr>
  <p:slideViewPr>
    <p:cSldViewPr snapToGrid="0">
      <p:cViewPr>
        <p:scale>
          <a:sx n="66" d="100"/>
          <a:sy n="66" d="100"/>
        </p:scale>
        <p:origin x="456"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2/11/2021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2/11/2021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2/11/2021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English 24.02.21</a:t>
            </a:r>
            <a:endParaRPr lang="en-GB" dirty="0"/>
          </a:p>
        </p:txBody>
      </p:sp>
      <p:sp>
        <p:nvSpPr>
          <p:cNvPr id="3" name="Subtitle 2"/>
          <p:cNvSpPr>
            <a:spLocks noGrp="1"/>
          </p:cNvSpPr>
          <p:nvPr>
            <p:ph type="subTitle" idx="1"/>
          </p:nvPr>
        </p:nvSpPr>
        <p:spPr/>
        <p:txBody>
          <a:bodyPr/>
          <a:lstStyle/>
          <a:p>
            <a:r>
              <a:rPr lang="en-GB" dirty="0" smtClean="0"/>
              <a:t>Wednesday 24</a:t>
            </a:r>
            <a:r>
              <a:rPr lang="en-GB" baseline="30000" dirty="0" smtClean="0"/>
              <a:t>th</a:t>
            </a:r>
            <a:r>
              <a:rPr lang="en-GB" dirty="0" smtClean="0"/>
              <a:t> of February, 2021</a:t>
            </a:r>
            <a:endParaRPr lang="en-GB" dirty="0"/>
          </a:p>
        </p:txBody>
      </p:sp>
    </p:spTree>
    <p:extLst>
      <p:ext uri="{BB962C8B-B14F-4D97-AF65-F5344CB8AC3E}">
        <p14:creationId xmlns:p14="http://schemas.microsoft.com/office/powerpoint/2010/main" val="3609141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4350" y="4731026"/>
            <a:ext cx="2381295" cy="1689652"/>
          </a:xfrm>
          <a:prstGeom prst="rect">
            <a:avLst/>
          </a:prstGeom>
        </p:spPr>
      </p:pic>
      <p:sp>
        <p:nvSpPr>
          <p:cNvPr id="3" name="TextBox 2"/>
          <p:cNvSpPr txBox="1"/>
          <p:nvPr/>
        </p:nvSpPr>
        <p:spPr>
          <a:xfrm>
            <a:off x="722242" y="406179"/>
            <a:ext cx="9790044" cy="4524315"/>
          </a:xfrm>
          <a:prstGeom prst="rect">
            <a:avLst/>
          </a:prstGeom>
          <a:noFill/>
        </p:spPr>
        <p:txBody>
          <a:bodyPr wrap="square" rtlCol="0">
            <a:spAutoFit/>
          </a:bodyPr>
          <a:lstStyle/>
          <a:p>
            <a:r>
              <a:rPr lang="en-GB" sz="3600" u="sng" dirty="0" smtClean="0"/>
              <a:t>Because </a:t>
            </a:r>
            <a:r>
              <a:rPr lang="en-GB" sz="3600" dirty="0" smtClean="0"/>
              <a:t>the bird felt hungry,</a:t>
            </a:r>
            <a:r>
              <a:rPr lang="en-GB" sz="3600" b="1" dirty="0" smtClean="0"/>
              <a:t> </a:t>
            </a:r>
            <a:r>
              <a:rPr lang="en-GB" sz="3600" dirty="0" smtClean="0">
                <a:solidFill>
                  <a:srgbClr val="FF0000"/>
                </a:solidFill>
              </a:rPr>
              <a:t>it ate an apple. </a:t>
            </a:r>
            <a:r>
              <a:rPr lang="en-GB" sz="2000" dirty="0" smtClean="0">
                <a:solidFill>
                  <a:srgbClr val="FF0000"/>
                </a:solidFill>
              </a:rPr>
              <a:t>(Main clause) </a:t>
            </a:r>
          </a:p>
          <a:p>
            <a:endParaRPr lang="en-GB" sz="3600" dirty="0">
              <a:solidFill>
                <a:srgbClr val="FF0000"/>
              </a:solidFill>
            </a:endParaRPr>
          </a:p>
          <a:p>
            <a:r>
              <a:rPr lang="en-GB" sz="3600" u="sng" dirty="0" smtClean="0"/>
              <a:t>After</a:t>
            </a:r>
            <a:r>
              <a:rPr lang="en-GB" sz="3600" dirty="0" smtClean="0"/>
              <a:t> it ate an apple, </a:t>
            </a:r>
            <a:r>
              <a:rPr lang="en-GB" sz="3600" dirty="0" smtClean="0">
                <a:solidFill>
                  <a:srgbClr val="FF0000"/>
                </a:solidFill>
              </a:rPr>
              <a:t>the bird felt hungry.</a:t>
            </a:r>
          </a:p>
          <a:p>
            <a:endParaRPr lang="en-GB" sz="3600" dirty="0">
              <a:solidFill>
                <a:srgbClr val="FF0000"/>
              </a:solidFill>
            </a:endParaRPr>
          </a:p>
          <a:p>
            <a:r>
              <a:rPr lang="en-GB" sz="3600" dirty="0" smtClean="0">
                <a:solidFill>
                  <a:srgbClr val="FF0000"/>
                </a:solidFill>
              </a:rPr>
              <a:t>The bird felt hungry </a:t>
            </a:r>
            <a:r>
              <a:rPr lang="en-GB" sz="3600" u="sng" dirty="0" smtClean="0"/>
              <a:t>until</a:t>
            </a:r>
            <a:r>
              <a:rPr lang="en-GB" sz="3600" dirty="0" smtClean="0"/>
              <a:t> it ate an apple. </a:t>
            </a:r>
            <a:r>
              <a:rPr lang="en-GB" dirty="0" smtClean="0"/>
              <a:t>(Subordinate clause</a:t>
            </a:r>
            <a:r>
              <a:rPr lang="en-GB" dirty="0"/>
              <a:t>) </a:t>
            </a:r>
          </a:p>
          <a:p>
            <a:endParaRPr lang="en-GB" sz="3600" dirty="0" smtClean="0">
              <a:solidFill>
                <a:srgbClr val="002060"/>
              </a:solidFill>
            </a:endParaRPr>
          </a:p>
          <a:p>
            <a:endParaRPr lang="en-GB" sz="3600" dirty="0" smtClean="0">
              <a:solidFill>
                <a:srgbClr val="002060"/>
              </a:solidFill>
            </a:endParaRPr>
          </a:p>
          <a:p>
            <a:r>
              <a:rPr lang="en-GB" sz="3600" dirty="0" smtClean="0">
                <a:solidFill>
                  <a:srgbClr val="FF0000"/>
                </a:solidFill>
              </a:rPr>
              <a:t>The bird felt hungry </a:t>
            </a:r>
            <a:r>
              <a:rPr lang="en-GB" sz="3600" u="sng" dirty="0" smtClean="0"/>
              <a:t>before</a:t>
            </a:r>
            <a:r>
              <a:rPr lang="en-GB" sz="3600" dirty="0" smtClean="0"/>
              <a:t> it ate an apple.</a:t>
            </a:r>
          </a:p>
        </p:txBody>
      </p:sp>
      <p:sp>
        <p:nvSpPr>
          <p:cNvPr id="5" name="TextBox 4"/>
          <p:cNvSpPr txBox="1"/>
          <p:nvPr/>
        </p:nvSpPr>
        <p:spPr>
          <a:xfrm>
            <a:off x="320040" y="5821680"/>
            <a:ext cx="8549640" cy="830997"/>
          </a:xfrm>
          <a:prstGeom prst="rect">
            <a:avLst/>
          </a:prstGeom>
          <a:noFill/>
        </p:spPr>
        <p:txBody>
          <a:bodyPr wrap="square" rtlCol="0">
            <a:spAutoFit/>
          </a:bodyPr>
          <a:lstStyle/>
          <a:p>
            <a:r>
              <a:rPr lang="en-GB" sz="2400" dirty="0" smtClean="0"/>
              <a:t>A subordinate conjunction links a main clause and a subordinate clause.</a:t>
            </a:r>
            <a:endParaRPr lang="en-GB" sz="2400" dirty="0"/>
          </a:p>
        </p:txBody>
      </p:sp>
    </p:spTree>
    <p:extLst>
      <p:ext uri="{BB962C8B-B14F-4D97-AF65-F5344CB8AC3E}">
        <p14:creationId xmlns:p14="http://schemas.microsoft.com/office/powerpoint/2010/main" val="10394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0990" y="284797"/>
            <a:ext cx="8365490" cy="6410325"/>
          </a:xfrm>
          <a:prstGeom prst="rect">
            <a:avLst/>
          </a:prstGeom>
        </p:spPr>
      </p:pic>
      <p:sp>
        <p:nvSpPr>
          <p:cNvPr id="4" name="TextBox 3"/>
          <p:cNvSpPr txBox="1"/>
          <p:nvPr/>
        </p:nvSpPr>
        <p:spPr>
          <a:xfrm>
            <a:off x="8859520" y="894080"/>
            <a:ext cx="2854960" cy="5078313"/>
          </a:xfrm>
          <a:prstGeom prst="rect">
            <a:avLst/>
          </a:prstGeom>
          <a:noFill/>
        </p:spPr>
        <p:txBody>
          <a:bodyPr wrap="square" rtlCol="0">
            <a:spAutoFit/>
          </a:bodyPr>
          <a:lstStyle/>
          <a:p>
            <a:r>
              <a:rPr lang="en-GB" sz="3600" dirty="0" smtClean="0">
                <a:solidFill>
                  <a:srgbClr val="FF0000"/>
                </a:solidFill>
              </a:rPr>
              <a:t>Sometimes, changing clause order changes the meaning of a sentence e.g. how has the meaning been changed here?</a:t>
            </a:r>
            <a:endParaRPr lang="en-GB" sz="3600" dirty="0">
              <a:solidFill>
                <a:srgbClr val="FF0000"/>
              </a:solidFill>
            </a:endParaRPr>
          </a:p>
        </p:txBody>
      </p:sp>
    </p:spTree>
    <p:extLst>
      <p:ext uri="{BB962C8B-B14F-4D97-AF65-F5344CB8AC3E}">
        <p14:creationId xmlns:p14="http://schemas.microsoft.com/office/powerpoint/2010/main" val="3975977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7353" y="468968"/>
            <a:ext cx="10988040" cy="6186309"/>
          </a:xfrm>
          <a:prstGeom prst="rect">
            <a:avLst/>
          </a:prstGeom>
          <a:noFill/>
        </p:spPr>
        <p:txBody>
          <a:bodyPr wrap="square" rtlCol="0">
            <a:spAutoFit/>
          </a:bodyPr>
          <a:lstStyle/>
          <a:p>
            <a:r>
              <a:rPr lang="en-GB" sz="4400" b="1" dirty="0" smtClean="0"/>
              <a:t>Independent Work</a:t>
            </a:r>
          </a:p>
          <a:p>
            <a:endParaRPr lang="en-GB" dirty="0"/>
          </a:p>
          <a:p>
            <a:r>
              <a:rPr lang="en-GB" sz="2800" b="1" dirty="0" smtClean="0"/>
              <a:t>Year 4</a:t>
            </a:r>
            <a:r>
              <a:rPr lang="en-GB" sz="2800" dirty="0" smtClean="0"/>
              <a:t>:</a:t>
            </a:r>
          </a:p>
          <a:p>
            <a:endParaRPr lang="en-GB" sz="2800" dirty="0"/>
          </a:p>
          <a:p>
            <a:pPr marL="457200" indent="-457200">
              <a:buFont typeface="Arial" panose="020B0604020202020204" pitchFamily="34" charset="0"/>
              <a:buChar char="•"/>
            </a:pPr>
            <a:r>
              <a:rPr lang="en-GB" sz="2800" dirty="0" smtClean="0"/>
              <a:t>Write two compound sentences using two different co-ordinating conjunctions. Underline the conjunction.</a:t>
            </a:r>
            <a:endParaRPr lang="en-GB" sz="2800" dirty="0"/>
          </a:p>
          <a:p>
            <a:pPr marL="457200" indent="-457200">
              <a:buFont typeface="Arial" panose="020B0604020202020204" pitchFamily="34" charset="0"/>
              <a:buChar char="•"/>
            </a:pPr>
            <a:r>
              <a:rPr lang="en-GB" sz="2800" dirty="0" smtClean="0"/>
              <a:t>Complete the Y4 sheet on main and subordinate clauses. Underline the subordinate clause using coloured pencil. </a:t>
            </a:r>
          </a:p>
          <a:p>
            <a:pPr marL="457200" indent="-457200">
              <a:buFont typeface="Arial" panose="020B0604020202020204" pitchFamily="34" charset="0"/>
              <a:buChar char="•"/>
            </a:pPr>
            <a:endParaRPr lang="en-GB" sz="2800" dirty="0"/>
          </a:p>
          <a:p>
            <a:r>
              <a:rPr lang="en-GB" sz="2400" b="1" dirty="0" smtClean="0"/>
              <a:t>Extension: </a:t>
            </a:r>
            <a:r>
              <a:rPr lang="en-GB" sz="2400" dirty="0" smtClean="0"/>
              <a:t>Write some examples of complex sentences of your own in your book. Underline the subordinate clause. Try to include sentences with the subordinate clause at the beginning.</a:t>
            </a:r>
            <a:endParaRPr lang="en-GB" sz="2400" dirty="0"/>
          </a:p>
          <a:p>
            <a:endParaRPr lang="en-GB" dirty="0" smtClean="0"/>
          </a:p>
          <a:p>
            <a:r>
              <a:rPr lang="en-GB" b="1" dirty="0" smtClean="0">
                <a:solidFill>
                  <a:srgbClr val="FF0000"/>
                </a:solidFill>
              </a:rPr>
              <a:t>Remember: </a:t>
            </a:r>
            <a:r>
              <a:rPr lang="en-GB" dirty="0" smtClean="0">
                <a:solidFill>
                  <a:srgbClr val="FF0000"/>
                </a:solidFill>
              </a:rPr>
              <a:t>that if the subordinate clause is at the beginning of your sentence, you will need a comma between it and the main clause.</a:t>
            </a:r>
            <a:endParaRPr lang="en-GB" sz="2800" b="1" dirty="0">
              <a:solidFill>
                <a:srgbClr val="FF0000"/>
              </a:solidFill>
            </a:endParaRPr>
          </a:p>
        </p:txBody>
      </p:sp>
    </p:spTree>
    <p:extLst>
      <p:ext uri="{BB962C8B-B14F-4D97-AF65-F5344CB8AC3E}">
        <p14:creationId xmlns:p14="http://schemas.microsoft.com/office/powerpoint/2010/main" val="120899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4208" y="3150535"/>
            <a:ext cx="4445000" cy="3340100"/>
          </a:xfrm>
          <a:prstGeom prst="rect">
            <a:avLst/>
          </a:prstGeom>
        </p:spPr>
      </p:pic>
      <p:sp>
        <p:nvSpPr>
          <p:cNvPr id="5" name="TextBox 4"/>
          <p:cNvSpPr txBox="1"/>
          <p:nvPr/>
        </p:nvSpPr>
        <p:spPr>
          <a:xfrm>
            <a:off x="331596" y="552659"/>
            <a:ext cx="11254153" cy="3847207"/>
          </a:xfrm>
          <a:prstGeom prst="rect">
            <a:avLst/>
          </a:prstGeom>
          <a:noFill/>
        </p:spPr>
        <p:txBody>
          <a:bodyPr wrap="square" rtlCol="0">
            <a:spAutoFit/>
          </a:bodyPr>
          <a:lstStyle/>
          <a:p>
            <a:r>
              <a:rPr lang="en-GB" sz="4400" b="1" dirty="0" smtClean="0"/>
              <a:t>Relative clauses </a:t>
            </a:r>
            <a:r>
              <a:rPr lang="en-GB" sz="2400" b="1" dirty="0" smtClean="0"/>
              <a:t>are a type of subordinate clause</a:t>
            </a:r>
          </a:p>
          <a:p>
            <a:endParaRPr lang="en-GB" sz="4400" b="1" dirty="0" smtClean="0"/>
          </a:p>
          <a:p>
            <a:r>
              <a:rPr lang="en-GB" sz="2800" dirty="0" smtClean="0"/>
              <a:t>Used </a:t>
            </a:r>
            <a:r>
              <a:rPr lang="en-GB" sz="2800" dirty="0"/>
              <a:t>to add extra information in a sentence</a:t>
            </a:r>
          </a:p>
          <a:p>
            <a:endParaRPr lang="en-GB" sz="2800" b="1" dirty="0" smtClean="0"/>
          </a:p>
          <a:p>
            <a:r>
              <a:rPr lang="en-GB" sz="2800" dirty="0" smtClean="0"/>
              <a:t>Begin with a </a:t>
            </a:r>
            <a:r>
              <a:rPr lang="en-GB" sz="2800" dirty="0" smtClean="0">
                <a:solidFill>
                  <a:srgbClr val="FF0000"/>
                </a:solidFill>
              </a:rPr>
              <a:t>relative pronoun</a:t>
            </a:r>
          </a:p>
          <a:p>
            <a:endParaRPr lang="en-GB" sz="2400" dirty="0">
              <a:solidFill>
                <a:srgbClr val="FF0000"/>
              </a:solidFill>
            </a:endParaRPr>
          </a:p>
          <a:p>
            <a:r>
              <a:rPr lang="en-GB" sz="2400" dirty="0" smtClean="0"/>
              <a:t>e.g. The cat belongs to Mrs King, </a:t>
            </a:r>
            <a:r>
              <a:rPr lang="en-GB" sz="2400" dirty="0" smtClean="0">
                <a:solidFill>
                  <a:srgbClr val="FF0000"/>
                </a:solidFill>
              </a:rPr>
              <a:t>who</a:t>
            </a:r>
            <a:r>
              <a:rPr lang="en-GB" sz="2400" dirty="0" smtClean="0"/>
              <a:t> lives next door.</a:t>
            </a:r>
          </a:p>
          <a:p>
            <a:endParaRPr lang="en-GB" sz="2400" dirty="0" smtClean="0">
              <a:solidFill>
                <a:srgbClr val="FF0000"/>
              </a:solidFill>
            </a:endParaRPr>
          </a:p>
        </p:txBody>
      </p:sp>
      <p:sp>
        <p:nvSpPr>
          <p:cNvPr id="6" name="Right Brace 5"/>
          <p:cNvSpPr/>
          <p:nvPr/>
        </p:nvSpPr>
        <p:spPr>
          <a:xfrm rot="5400000">
            <a:off x="5466080" y="3327400"/>
            <a:ext cx="655320" cy="2413000"/>
          </a:xfrm>
          <a:prstGeom prst="rightBrace">
            <a:avLst>
              <a:gd name="adj1" fmla="val 48214"/>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5059680" y="4998720"/>
            <a:ext cx="2428240" cy="369332"/>
          </a:xfrm>
          <a:prstGeom prst="rect">
            <a:avLst/>
          </a:prstGeom>
          <a:noFill/>
        </p:spPr>
        <p:txBody>
          <a:bodyPr wrap="square" rtlCol="0">
            <a:spAutoFit/>
          </a:bodyPr>
          <a:lstStyle/>
          <a:p>
            <a:r>
              <a:rPr lang="en-GB" b="1" dirty="0" smtClean="0">
                <a:solidFill>
                  <a:srgbClr val="0070C0"/>
                </a:solidFill>
              </a:rPr>
              <a:t>Relative clause</a:t>
            </a:r>
            <a:endParaRPr lang="en-GB" b="1" dirty="0">
              <a:solidFill>
                <a:srgbClr val="0070C0"/>
              </a:solidFill>
            </a:endParaRPr>
          </a:p>
        </p:txBody>
      </p:sp>
    </p:spTree>
    <p:extLst>
      <p:ext uri="{BB962C8B-B14F-4D97-AF65-F5344CB8AC3E}">
        <p14:creationId xmlns:p14="http://schemas.microsoft.com/office/powerpoint/2010/main" val="2397784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6880" y="467360"/>
            <a:ext cx="11297920" cy="1938992"/>
          </a:xfrm>
          <a:prstGeom prst="rect">
            <a:avLst/>
          </a:prstGeom>
          <a:noFill/>
        </p:spPr>
        <p:txBody>
          <a:bodyPr wrap="square" rtlCol="0">
            <a:spAutoFit/>
          </a:bodyPr>
          <a:lstStyle/>
          <a:p>
            <a:r>
              <a:rPr lang="en-GB" sz="4000" b="1" dirty="0" smtClean="0">
                <a:solidFill>
                  <a:srgbClr val="0070C0"/>
                </a:solidFill>
              </a:rPr>
              <a:t>Relative Pronouns: </a:t>
            </a:r>
            <a:r>
              <a:rPr lang="en-GB" sz="4000" dirty="0" smtClean="0">
                <a:solidFill>
                  <a:srgbClr val="FF0000"/>
                </a:solidFill>
              </a:rPr>
              <a:t>who; whom, whose, which, that </a:t>
            </a:r>
            <a:r>
              <a:rPr lang="en-GB" sz="4000" i="1" dirty="0" smtClean="0">
                <a:solidFill>
                  <a:srgbClr val="FF0000"/>
                </a:solidFill>
              </a:rPr>
              <a:t>(when, where)</a:t>
            </a:r>
            <a:r>
              <a:rPr lang="en-GB" sz="4000" dirty="0" smtClean="0">
                <a:solidFill>
                  <a:srgbClr val="FF0000"/>
                </a:solidFill>
              </a:rPr>
              <a:t> </a:t>
            </a:r>
          </a:p>
          <a:p>
            <a:endParaRPr lang="en-GB" sz="4000" b="1" dirty="0" smtClean="0">
              <a:solidFill>
                <a:srgbClr val="0070C0"/>
              </a:solidFill>
            </a:endParaRPr>
          </a:p>
        </p:txBody>
      </p:sp>
      <p:sp>
        <p:nvSpPr>
          <p:cNvPr id="10" name="TextBox 9"/>
          <p:cNvSpPr txBox="1"/>
          <p:nvPr/>
        </p:nvSpPr>
        <p:spPr>
          <a:xfrm>
            <a:off x="590309" y="1851950"/>
            <a:ext cx="10891777" cy="5078313"/>
          </a:xfrm>
          <a:prstGeom prst="rect">
            <a:avLst/>
          </a:prstGeom>
          <a:noFill/>
        </p:spPr>
        <p:txBody>
          <a:bodyPr wrap="square" rtlCol="0">
            <a:spAutoFit/>
          </a:bodyPr>
          <a:lstStyle/>
          <a:p>
            <a:pPr lvl="0"/>
            <a:r>
              <a:rPr lang="en-GB" sz="3600" dirty="0" smtClean="0">
                <a:solidFill>
                  <a:srgbClr val="000000"/>
                </a:solidFill>
              </a:rPr>
              <a:t>This is John, </a:t>
            </a:r>
            <a:r>
              <a:rPr lang="en-GB" sz="3600" b="1" dirty="0" smtClean="0">
                <a:solidFill>
                  <a:srgbClr val="FF0000"/>
                </a:solidFill>
              </a:rPr>
              <a:t>who </a:t>
            </a:r>
            <a:r>
              <a:rPr lang="en-GB" sz="3600" dirty="0" smtClean="0">
                <a:solidFill>
                  <a:srgbClr val="FF0000"/>
                </a:solidFill>
              </a:rPr>
              <a:t>lives next door.</a:t>
            </a:r>
          </a:p>
          <a:p>
            <a:pPr lvl="0"/>
            <a:endParaRPr lang="en-GB" sz="3600" dirty="0">
              <a:solidFill>
                <a:srgbClr val="000000"/>
              </a:solidFill>
            </a:endParaRPr>
          </a:p>
          <a:p>
            <a:r>
              <a:rPr lang="en-GB" sz="3600" dirty="0" smtClean="0">
                <a:solidFill>
                  <a:srgbClr val="000000"/>
                </a:solidFill>
              </a:rPr>
              <a:t>Mrs Grayson, </a:t>
            </a:r>
            <a:r>
              <a:rPr lang="en-GB" sz="3600" b="1" dirty="0" smtClean="0">
                <a:solidFill>
                  <a:srgbClr val="FF0000"/>
                </a:solidFill>
              </a:rPr>
              <a:t>whose </a:t>
            </a:r>
            <a:r>
              <a:rPr lang="en-GB" sz="3600" dirty="0" smtClean="0">
                <a:solidFill>
                  <a:srgbClr val="FF0000"/>
                </a:solidFill>
              </a:rPr>
              <a:t>cat is missing, </a:t>
            </a:r>
            <a:r>
              <a:rPr lang="en-GB" sz="3600" dirty="0" smtClean="0">
                <a:solidFill>
                  <a:srgbClr val="000000"/>
                </a:solidFill>
              </a:rPr>
              <a:t>has offered a reward.</a:t>
            </a:r>
          </a:p>
          <a:p>
            <a:endParaRPr lang="en-GB" sz="3600" dirty="0">
              <a:solidFill>
                <a:srgbClr val="000000"/>
              </a:solidFill>
            </a:endParaRPr>
          </a:p>
          <a:p>
            <a:r>
              <a:rPr lang="en-GB" sz="3600" dirty="0" smtClean="0">
                <a:solidFill>
                  <a:srgbClr val="000000"/>
                </a:solidFill>
              </a:rPr>
              <a:t>There’s the hotel </a:t>
            </a:r>
            <a:r>
              <a:rPr lang="en-GB" sz="3600" b="1" dirty="0" smtClean="0">
                <a:solidFill>
                  <a:srgbClr val="FF0000"/>
                </a:solidFill>
              </a:rPr>
              <a:t>that </a:t>
            </a:r>
            <a:r>
              <a:rPr lang="en-GB" sz="3600" dirty="0" smtClean="0">
                <a:solidFill>
                  <a:srgbClr val="FF0000"/>
                </a:solidFill>
              </a:rPr>
              <a:t>we are staying in.</a:t>
            </a:r>
            <a:endParaRPr lang="en-GB" dirty="0" smtClean="0"/>
          </a:p>
          <a:p>
            <a:endParaRPr lang="en-GB" dirty="0" smtClean="0"/>
          </a:p>
          <a:p>
            <a:endParaRPr lang="en-GB" dirty="0" smtClean="0"/>
          </a:p>
          <a:p>
            <a:r>
              <a:rPr lang="en-GB" sz="3600" dirty="0" smtClean="0"/>
              <a:t>This is the house </a:t>
            </a:r>
            <a:r>
              <a:rPr lang="en-GB" sz="3600" b="1" dirty="0" smtClean="0">
                <a:solidFill>
                  <a:srgbClr val="FF0000"/>
                </a:solidFill>
              </a:rPr>
              <a:t>where</a:t>
            </a:r>
            <a:r>
              <a:rPr lang="en-GB" sz="3600" dirty="0" smtClean="0">
                <a:solidFill>
                  <a:srgbClr val="FF0000"/>
                </a:solidFill>
              </a:rPr>
              <a:t> my son was born.</a:t>
            </a:r>
          </a:p>
          <a:p>
            <a:endParaRPr lang="en-GB" sz="3600" dirty="0"/>
          </a:p>
          <a:p>
            <a:r>
              <a:rPr lang="en-GB" sz="3600" dirty="0" smtClean="0"/>
              <a:t>The race will begin </a:t>
            </a:r>
            <a:r>
              <a:rPr lang="en-GB" sz="3600" b="1" dirty="0" smtClean="0">
                <a:solidFill>
                  <a:srgbClr val="FF0000"/>
                </a:solidFill>
              </a:rPr>
              <a:t>when </a:t>
            </a:r>
            <a:r>
              <a:rPr lang="en-GB" sz="3600" dirty="0" smtClean="0">
                <a:solidFill>
                  <a:srgbClr val="FF0000"/>
                </a:solidFill>
              </a:rPr>
              <a:t>the whistle blows.</a:t>
            </a:r>
            <a:endParaRPr lang="en-GB" sz="3600" dirty="0">
              <a:solidFill>
                <a:srgbClr val="FF0000"/>
              </a:solidFill>
            </a:endParaRPr>
          </a:p>
        </p:txBody>
      </p:sp>
    </p:spTree>
    <p:extLst>
      <p:ext uri="{BB962C8B-B14F-4D97-AF65-F5344CB8AC3E}">
        <p14:creationId xmlns:p14="http://schemas.microsoft.com/office/powerpoint/2010/main" val="2325783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5267" y="279621"/>
            <a:ext cx="4533312" cy="6396503"/>
          </a:xfrm>
          <a:prstGeom prst="rect">
            <a:avLst/>
          </a:prstGeom>
        </p:spPr>
      </p:pic>
      <p:sp>
        <p:nvSpPr>
          <p:cNvPr id="4" name="TextBox 3"/>
          <p:cNvSpPr txBox="1"/>
          <p:nvPr/>
        </p:nvSpPr>
        <p:spPr>
          <a:xfrm>
            <a:off x="582805" y="562708"/>
            <a:ext cx="5385916" cy="6555641"/>
          </a:xfrm>
          <a:prstGeom prst="rect">
            <a:avLst/>
          </a:prstGeom>
          <a:noFill/>
        </p:spPr>
        <p:txBody>
          <a:bodyPr wrap="square" rtlCol="0">
            <a:spAutoFit/>
          </a:bodyPr>
          <a:lstStyle/>
          <a:p>
            <a:r>
              <a:rPr lang="en-GB" sz="4400" b="1" dirty="0" smtClean="0">
                <a:solidFill>
                  <a:schemeClr val="accent1">
                    <a:lumMod val="75000"/>
                  </a:schemeClr>
                </a:solidFill>
              </a:rPr>
              <a:t>Your turn:</a:t>
            </a:r>
          </a:p>
          <a:p>
            <a:endParaRPr lang="en-GB" sz="4400" b="1" dirty="0" smtClean="0">
              <a:solidFill>
                <a:schemeClr val="accent1">
                  <a:lumMod val="75000"/>
                </a:schemeClr>
              </a:solidFill>
            </a:endParaRPr>
          </a:p>
          <a:p>
            <a:r>
              <a:rPr lang="en-GB" sz="4000" dirty="0" smtClean="0">
                <a:solidFill>
                  <a:schemeClr val="accent1">
                    <a:lumMod val="75000"/>
                  </a:schemeClr>
                </a:solidFill>
              </a:rPr>
              <a:t>Insert the correct </a:t>
            </a:r>
            <a:r>
              <a:rPr lang="en-GB" sz="4000" b="1" dirty="0" smtClean="0">
                <a:solidFill>
                  <a:schemeClr val="accent1">
                    <a:lumMod val="75000"/>
                  </a:schemeClr>
                </a:solidFill>
              </a:rPr>
              <a:t>relative pronoun </a:t>
            </a:r>
            <a:r>
              <a:rPr lang="en-GB" sz="4000" dirty="0" smtClean="0">
                <a:solidFill>
                  <a:schemeClr val="accent1">
                    <a:lumMod val="75000"/>
                  </a:schemeClr>
                </a:solidFill>
              </a:rPr>
              <a:t>to complete each card.</a:t>
            </a:r>
          </a:p>
          <a:p>
            <a:endParaRPr lang="en-GB" sz="4400" dirty="0">
              <a:solidFill>
                <a:schemeClr val="accent1">
                  <a:lumMod val="75000"/>
                </a:schemeClr>
              </a:solidFill>
            </a:endParaRPr>
          </a:p>
          <a:p>
            <a:r>
              <a:rPr lang="en-GB" sz="2800" dirty="0" smtClean="0">
                <a:solidFill>
                  <a:schemeClr val="accent1">
                    <a:lumMod val="75000"/>
                  </a:schemeClr>
                </a:solidFill>
              </a:rPr>
              <a:t>E.g. For dinner I ordered a pizza, </a:t>
            </a:r>
            <a:r>
              <a:rPr lang="en-GB" sz="2800" b="1" dirty="0" smtClean="0">
                <a:solidFill>
                  <a:schemeClr val="accent1">
                    <a:lumMod val="75000"/>
                  </a:schemeClr>
                </a:solidFill>
              </a:rPr>
              <a:t>which </a:t>
            </a:r>
            <a:r>
              <a:rPr lang="en-GB" sz="2800" dirty="0" smtClean="0">
                <a:solidFill>
                  <a:schemeClr val="accent1">
                    <a:lumMod val="75000"/>
                  </a:schemeClr>
                </a:solidFill>
              </a:rPr>
              <a:t>was delicious.</a:t>
            </a:r>
          </a:p>
          <a:p>
            <a:endParaRPr lang="en-GB" sz="2800" dirty="0" smtClean="0">
              <a:solidFill>
                <a:schemeClr val="accent1">
                  <a:lumMod val="75000"/>
                </a:schemeClr>
              </a:solidFill>
            </a:endParaRPr>
          </a:p>
          <a:p>
            <a:r>
              <a:rPr lang="en-GB" sz="2800" dirty="0" smtClean="0">
                <a:solidFill>
                  <a:schemeClr val="accent1">
                    <a:lumMod val="75000"/>
                  </a:schemeClr>
                </a:solidFill>
              </a:rPr>
              <a:t>Richard, </a:t>
            </a:r>
            <a:r>
              <a:rPr lang="en-GB" sz="2800" b="1" dirty="0" smtClean="0">
                <a:solidFill>
                  <a:schemeClr val="accent1">
                    <a:lumMod val="75000"/>
                  </a:schemeClr>
                </a:solidFill>
              </a:rPr>
              <a:t>whose </a:t>
            </a:r>
            <a:r>
              <a:rPr lang="en-GB" sz="2800" dirty="0" smtClean="0">
                <a:solidFill>
                  <a:schemeClr val="accent1">
                    <a:lumMod val="75000"/>
                  </a:schemeClr>
                </a:solidFill>
              </a:rPr>
              <a:t>baby is always crying, is terribly tired.</a:t>
            </a:r>
            <a:endParaRPr lang="en-GB" sz="2800" dirty="0">
              <a:solidFill>
                <a:schemeClr val="accent1">
                  <a:lumMod val="75000"/>
                </a:schemeClr>
              </a:solidFill>
            </a:endParaRPr>
          </a:p>
          <a:p>
            <a:endParaRPr lang="en-GB" sz="2800" dirty="0" smtClean="0">
              <a:solidFill>
                <a:schemeClr val="accent1">
                  <a:lumMod val="75000"/>
                </a:schemeClr>
              </a:solidFill>
            </a:endParaRPr>
          </a:p>
        </p:txBody>
      </p:sp>
    </p:spTree>
    <p:extLst>
      <p:ext uri="{BB962C8B-B14F-4D97-AF65-F5344CB8AC3E}">
        <p14:creationId xmlns:p14="http://schemas.microsoft.com/office/powerpoint/2010/main" val="1559522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861" y="405114"/>
            <a:ext cx="10266744" cy="5755422"/>
          </a:xfrm>
          <a:prstGeom prst="rect">
            <a:avLst/>
          </a:prstGeom>
          <a:noFill/>
        </p:spPr>
        <p:txBody>
          <a:bodyPr wrap="square" rtlCol="0">
            <a:spAutoFit/>
          </a:bodyPr>
          <a:lstStyle/>
          <a:p>
            <a:r>
              <a:rPr lang="en-GB" sz="4400" b="1" dirty="0" smtClean="0"/>
              <a:t>Independent Task:</a:t>
            </a:r>
          </a:p>
          <a:p>
            <a:endParaRPr lang="en-GB" sz="4400" b="1" dirty="0"/>
          </a:p>
          <a:p>
            <a:r>
              <a:rPr lang="en-GB" sz="2800" b="1" dirty="0" smtClean="0"/>
              <a:t>Year 5</a:t>
            </a:r>
            <a:r>
              <a:rPr lang="en-GB" sz="2800" dirty="0" smtClean="0"/>
              <a:t>: Cut up the sentences page along the dotted lines and mix them all up. Match up each main clause to its appropriate relative clause. Write the completed sentences in your book.</a:t>
            </a:r>
          </a:p>
          <a:p>
            <a:endParaRPr lang="en-GB" sz="2800" dirty="0"/>
          </a:p>
          <a:p>
            <a:r>
              <a:rPr lang="en-GB" sz="2800" b="1" dirty="0" smtClean="0"/>
              <a:t>Year 6</a:t>
            </a:r>
            <a:r>
              <a:rPr lang="en-GB" sz="2800" dirty="0" smtClean="0"/>
              <a:t>: Copy the main clauses into your books and add an appropriate relative clause to complete.</a:t>
            </a:r>
          </a:p>
          <a:p>
            <a:endParaRPr lang="en-GB" sz="2800" dirty="0"/>
          </a:p>
          <a:p>
            <a:r>
              <a:rPr lang="en-GB" sz="2800" b="1" dirty="0" smtClean="0"/>
              <a:t>Extension: </a:t>
            </a:r>
            <a:r>
              <a:rPr lang="en-GB" sz="2800" dirty="0" smtClean="0"/>
              <a:t>Write some sentences of your own.</a:t>
            </a:r>
            <a:endParaRPr lang="en-GB" sz="2800" b="1" dirty="0" smtClean="0"/>
          </a:p>
          <a:p>
            <a:endParaRPr lang="en-GB" sz="2800" dirty="0"/>
          </a:p>
          <a:p>
            <a:endParaRPr lang="en-GB" sz="2800" dirty="0"/>
          </a:p>
        </p:txBody>
      </p:sp>
    </p:spTree>
    <p:extLst>
      <p:ext uri="{BB962C8B-B14F-4D97-AF65-F5344CB8AC3E}">
        <p14:creationId xmlns:p14="http://schemas.microsoft.com/office/powerpoint/2010/main" val="2900193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24955" y="2120140"/>
            <a:ext cx="10434875" cy="2441921"/>
          </a:xfrm>
          <a:prstGeom prst="rect">
            <a:avLst/>
          </a:prstGeom>
        </p:spPr>
      </p:pic>
    </p:spTree>
    <p:extLst>
      <p:ext uri="{BB962C8B-B14F-4D97-AF65-F5344CB8AC3E}">
        <p14:creationId xmlns:p14="http://schemas.microsoft.com/office/powerpoint/2010/main" val="336049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2149" y="207839"/>
            <a:ext cx="9114182" cy="6518319"/>
          </a:xfrm>
          <a:prstGeom prst="rect">
            <a:avLst/>
          </a:prstGeom>
        </p:spPr>
      </p:pic>
    </p:spTree>
    <p:extLst>
      <p:ext uri="{BB962C8B-B14F-4D97-AF65-F5344CB8AC3E}">
        <p14:creationId xmlns:p14="http://schemas.microsoft.com/office/powerpoint/2010/main" val="3466035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7225" y="142875"/>
            <a:ext cx="10877550" cy="6572250"/>
          </a:xfrm>
          <a:prstGeom prst="rect">
            <a:avLst/>
          </a:prstGeom>
        </p:spPr>
      </p:pic>
    </p:spTree>
    <p:extLst>
      <p:ext uri="{BB962C8B-B14F-4D97-AF65-F5344CB8AC3E}">
        <p14:creationId xmlns:p14="http://schemas.microsoft.com/office/powerpoint/2010/main" val="253546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1160" y="944217"/>
            <a:ext cx="10648950" cy="5029200"/>
          </a:xfrm>
          <a:prstGeom prst="rect">
            <a:avLst/>
          </a:prstGeom>
        </p:spPr>
      </p:pic>
    </p:spTree>
    <p:extLst>
      <p:ext uri="{BB962C8B-B14F-4D97-AF65-F5344CB8AC3E}">
        <p14:creationId xmlns:p14="http://schemas.microsoft.com/office/powerpoint/2010/main" val="3911617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073" y="340207"/>
            <a:ext cx="10525125" cy="6276975"/>
          </a:xfrm>
          <a:prstGeom prst="rect">
            <a:avLst/>
          </a:prstGeom>
        </p:spPr>
      </p:pic>
    </p:spTree>
    <p:extLst>
      <p:ext uri="{BB962C8B-B14F-4D97-AF65-F5344CB8AC3E}">
        <p14:creationId xmlns:p14="http://schemas.microsoft.com/office/powerpoint/2010/main" val="3591496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6572" y="758465"/>
            <a:ext cx="2683873" cy="1904347"/>
          </a:xfrm>
          <a:prstGeom prst="rect">
            <a:avLst/>
          </a:prstGeom>
        </p:spPr>
      </p:pic>
      <p:sp>
        <p:nvSpPr>
          <p:cNvPr id="3" name="TextBox 2"/>
          <p:cNvSpPr txBox="1"/>
          <p:nvPr/>
        </p:nvSpPr>
        <p:spPr>
          <a:xfrm>
            <a:off x="1013791" y="854765"/>
            <a:ext cx="8739809" cy="5078313"/>
          </a:xfrm>
          <a:prstGeom prst="rect">
            <a:avLst/>
          </a:prstGeom>
          <a:noFill/>
        </p:spPr>
        <p:txBody>
          <a:bodyPr wrap="square" rtlCol="0">
            <a:spAutoFit/>
          </a:bodyPr>
          <a:lstStyle/>
          <a:p>
            <a:r>
              <a:rPr lang="en-GB" sz="3600" dirty="0" smtClean="0">
                <a:solidFill>
                  <a:srgbClr val="FF0000"/>
                </a:solidFill>
              </a:rPr>
              <a:t>The bird felt hungry </a:t>
            </a:r>
            <a:r>
              <a:rPr lang="en-GB" sz="3600" b="1" dirty="0" smtClean="0"/>
              <a:t>so</a:t>
            </a:r>
            <a:r>
              <a:rPr lang="en-GB" sz="3600" b="1" dirty="0" smtClean="0">
                <a:solidFill>
                  <a:srgbClr val="FF0000"/>
                </a:solidFill>
              </a:rPr>
              <a:t> </a:t>
            </a:r>
            <a:r>
              <a:rPr lang="en-GB" sz="3600" dirty="0" smtClean="0">
                <a:solidFill>
                  <a:srgbClr val="FF0000"/>
                </a:solidFill>
              </a:rPr>
              <a:t>it ate an apple.</a:t>
            </a:r>
          </a:p>
          <a:p>
            <a:endParaRPr lang="en-GB" sz="3600" dirty="0">
              <a:solidFill>
                <a:srgbClr val="FF0000"/>
              </a:solidFill>
            </a:endParaRPr>
          </a:p>
          <a:p>
            <a:r>
              <a:rPr lang="en-GB" sz="3600" dirty="0" smtClean="0">
                <a:solidFill>
                  <a:srgbClr val="FF0000"/>
                </a:solidFill>
              </a:rPr>
              <a:t>The bird felt hungry </a:t>
            </a:r>
            <a:r>
              <a:rPr lang="en-GB" sz="3600" b="1" dirty="0" smtClean="0"/>
              <a:t>and</a:t>
            </a:r>
            <a:r>
              <a:rPr lang="en-GB" sz="3600" b="1" dirty="0" smtClean="0">
                <a:solidFill>
                  <a:srgbClr val="FF0000"/>
                </a:solidFill>
              </a:rPr>
              <a:t> </a:t>
            </a:r>
            <a:r>
              <a:rPr lang="en-GB" sz="3600" dirty="0" smtClean="0">
                <a:solidFill>
                  <a:srgbClr val="FF0000"/>
                </a:solidFill>
              </a:rPr>
              <a:t>it ate an apple.</a:t>
            </a:r>
          </a:p>
          <a:p>
            <a:endParaRPr lang="en-GB" sz="3600" dirty="0">
              <a:solidFill>
                <a:srgbClr val="FF0000"/>
              </a:solidFill>
            </a:endParaRPr>
          </a:p>
          <a:p>
            <a:r>
              <a:rPr lang="en-GB" sz="3600" dirty="0" smtClean="0">
                <a:solidFill>
                  <a:srgbClr val="FF0000"/>
                </a:solidFill>
              </a:rPr>
              <a:t>The bird felt hungry </a:t>
            </a:r>
            <a:r>
              <a:rPr lang="en-GB" sz="3600" b="1" dirty="0" smtClean="0"/>
              <a:t>yet</a:t>
            </a:r>
            <a:r>
              <a:rPr lang="en-GB" sz="3600" b="1" dirty="0" smtClean="0">
                <a:solidFill>
                  <a:srgbClr val="FF0000"/>
                </a:solidFill>
              </a:rPr>
              <a:t> </a:t>
            </a:r>
            <a:r>
              <a:rPr lang="en-GB" sz="3600" dirty="0" smtClean="0">
                <a:solidFill>
                  <a:srgbClr val="FF0000"/>
                </a:solidFill>
              </a:rPr>
              <a:t>it ate an apple.</a:t>
            </a:r>
          </a:p>
          <a:p>
            <a:endParaRPr lang="en-GB" sz="3600" dirty="0" smtClean="0">
              <a:solidFill>
                <a:srgbClr val="FF0000"/>
              </a:solidFill>
            </a:endParaRPr>
          </a:p>
          <a:p>
            <a:endParaRPr lang="en-GB" sz="3600" dirty="0" smtClean="0"/>
          </a:p>
          <a:p>
            <a:pPr algn="just"/>
            <a:r>
              <a:rPr lang="en-GB" sz="3600" dirty="0" smtClean="0"/>
              <a:t>Co-ordinating conjunctions link main clauses together to form </a:t>
            </a:r>
            <a:r>
              <a:rPr lang="en-GB" sz="3600" b="1" dirty="0" smtClean="0"/>
              <a:t>compound sentences.</a:t>
            </a:r>
            <a:endParaRPr lang="en-GB" sz="3600" dirty="0"/>
          </a:p>
        </p:txBody>
      </p:sp>
    </p:spTree>
    <p:extLst>
      <p:ext uri="{BB962C8B-B14F-4D97-AF65-F5344CB8AC3E}">
        <p14:creationId xmlns:p14="http://schemas.microsoft.com/office/powerpoint/2010/main" val="1571496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2635" y="1073426"/>
            <a:ext cx="9829800" cy="6832640"/>
          </a:xfrm>
          <a:prstGeom prst="rect">
            <a:avLst/>
          </a:prstGeom>
          <a:noFill/>
        </p:spPr>
        <p:txBody>
          <a:bodyPr wrap="square" rtlCol="0">
            <a:spAutoFit/>
          </a:bodyPr>
          <a:lstStyle/>
          <a:p>
            <a:r>
              <a:rPr lang="en-GB" sz="6600" dirty="0" smtClean="0">
                <a:solidFill>
                  <a:srgbClr val="FF0000"/>
                </a:solidFill>
              </a:rPr>
              <a:t>The bird felt hungry.</a:t>
            </a:r>
          </a:p>
          <a:p>
            <a:r>
              <a:rPr lang="en-GB" sz="6600" dirty="0" smtClean="0">
                <a:solidFill>
                  <a:srgbClr val="FF0000"/>
                </a:solidFill>
              </a:rPr>
              <a:t>It ate an apple</a:t>
            </a:r>
            <a:r>
              <a:rPr lang="en-GB" sz="6600" dirty="0" smtClean="0">
                <a:solidFill>
                  <a:srgbClr val="FF0000"/>
                </a:solidFill>
              </a:rPr>
              <a:t>.</a:t>
            </a:r>
          </a:p>
          <a:p>
            <a:endParaRPr lang="en-GB" sz="6600" dirty="0" smtClean="0"/>
          </a:p>
          <a:p>
            <a:endParaRPr lang="en-GB" sz="6600" dirty="0"/>
          </a:p>
          <a:p>
            <a:r>
              <a:rPr lang="en-GB" sz="3200" dirty="0" smtClean="0"/>
              <a:t>Use a subordinating conjunction to link the two clauses together to make a complex sentence.</a:t>
            </a:r>
            <a:endParaRPr lang="en-GB" sz="3200" dirty="0" smtClean="0"/>
          </a:p>
          <a:p>
            <a:endParaRPr lang="en-GB" sz="6600" dirty="0"/>
          </a:p>
          <a:p>
            <a:endParaRPr lang="en-GB" sz="4400" dirty="0">
              <a:solidFill>
                <a:srgbClr val="FF0000"/>
              </a:solidFill>
            </a:endParaRPr>
          </a:p>
        </p:txBody>
      </p:sp>
    </p:spTree>
    <p:extLst>
      <p:ext uri="{BB962C8B-B14F-4D97-AF65-F5344CB8AC3E}">
        <p14:creationId xmlns:p14="http://schemas.microsoft.com/office/powerpoint/2010/main" val="365143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7765" y="360333"/>
            <a:ext cx="7984435" cy="5968000"/>
          </a:xfrm>
          <a:prstGeom prst="rect">
            <a:avLst/>
          </a:prstGeom>
        </p:spPr>
      </p:pic>
    </p:spTree>
    <p:extLst>
      <p:ext uri="{BB962C8B-B14F-4D97-AF65-F5344CB8AC3E}">
        <p14:creationId xmlns:p14="http://schemas.microsoft.com/office/powerpoint/2010/main" val="201735767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458</TotalTime>
  <Words>464</Words>
  <Application>Microsoft Office PowerPoint</Application>
  <PresentationFormat>Widescreen</PresentationFormat>
  <Paragraphs>68</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Gill Sans MT</vt:lpstr>
      <vt:lpstr>Parcel</vt:lpstr>
      <vt:lpstr>English 24.02.21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24.02.21</dc:title>
  <dc:creator>Katy Duncan</dc:creator>
  <cp:lastModifiedBy>Katy Duncan</cp:lastModifiedBy>
  <cp:revision>25</cp:revision>
  <dcterms:created xsi:type="dcterms:W3CDTF">2021-02-11T17:32:08Z</dcterms:created>
  <dcterms:modified xsi:type="dcterms:W3CDTF">2021-02-12T04:04:26Z</dcterms:modified>
</cp:coreProperties>
</file>