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67" r:id="rId3"/>
    <p:sldId id="257" r:id="rId4"/>
    <p:sldId id="259" r:id="rId5"/>
    <p:sldId id="260" r:id="rId6"/>
    <p:sldId id="261" r:id="rId7"/>
    <p:sldId id="258" r:id="rId8"/>
    <p:sldId id="262" r:id="rId9"/>
    <p:sldId id="265" r:id="rId10"/>
    <p:sldId id="264" r:id="rId11"/>
    <p:sldId id="263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English 22.02.21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Monday 22</a:t>
            </a:r>
            <a:r>
              <a:rPr lang="en-GB" baseline="30000" dirty="0" smtClean="0"/>
              <a:t>nd</a:t>
            </a:r>
            <a:r>
              <a:rPr lang="en-GB" dirty="0" smtClean="0"/>
              <a:t> February,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28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ee the source imag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27857"/>
            <a:ext cx="1870850" cy="203754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s://clipground.com/images/carson-dellosa-sun-clipart-4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6148" y="1136280"/>
            <a:ext cx="1184910" cy="120777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856527" y="821803"/>
            <a:ext cx="1059083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Colons, semi-colons and commas in a list</a:t>
            </a:r>
          </a:p>
          <a:p>
            <a:endParaRPr lang="en-GB" sz="4000" dirty="0"/>
          </a:p>
          <a:p>
            <a:r>
              <a:rPr lang="en-GB" sz="2800" dirty="0" smtClean="0"/>
              <a:t>We are going to the beach on Saturday, remember to bring</a:t>
            </a:r>
            <a:r>
              <a:rPr lang="en-GB" sz="2800" b="1" dirty="0" smtClean="0">
                <a:solidFill>
                  <a:srgbClr val="FF0000"/>
                </a:solidFill>
              </a:rPr>
              <a:t>: </a:t>
            </a:r>
            <a:r>
              <a:rPr lang="en-GB" sz="2800" dirty="0" smtClean="0"/>
              <a:t>a hat</a:t>
            </a:r>
            <a:r>
              <a:rPr lang="en-GB" sz="2800" b="1" dirty="0" smtClean="0">
                <a:solidFill>
                  <a:srgbClr val="FF0000"/>
                </a:solidFill>
              </a:rPr>
              <a:t>, </a:t>
            </a:r>
            <a:r>
              <a:rPr lang="en-GB" sz="2800" dirty="0" smtClean="0"/>
              <a:t>sunscreen</a:t>
            </a:r>
            <a:r>
              <a:rPr lang="en-GB" sz="2800" b="1" dirty="0" smtClean="0">
                <a:solidFill>
                  <a:srgbClr val="FF0000"/>
                </a:solidFill>
              </a:rPr>
              <a:t>,</a:t>
            </a:r>
            <a:r>
              <a:rPr lang="en-GB" sz="2800" b="1" dirty="0" smtClean="0"/>
              <a:t> </a:t>
            </a:r>
            <a:r>
              <a:rPr lang="en-GB" sz="2800" dirty="0" smtClean="0"/>
              <a:t>water and some lunch.</a:t>
            </a:r>
          </a:p>
          <a:p>
            <a:endParaRPr lang="en-GB" sz="2400" dirty="0"/>
          </a:p>
          <a:p>
            <a:r>
              <a:rPr lang="en-GB" sz="2800" dirty="0" smtClean="0"/>
              <a:t>We are going to the beach on Saturday, remember to bring</a:t>
            </a:r>
            <a:r>
              <a:rPr lang="en-GB" sz="2800" b="1" dirty="0" smtClean="0">
                <a:solidFill>
                  <a:srgbClr val="FF0000"/>
                </a:solidFill>
              </a:rPr>
              <a:t>:</a:t>
            </a:r>
            <a:r>
              <a:rPr lang="en-GB" sz="2800" b="1" dirty="0" smtClean="0"/>
              <a:t> </a:t>
            </a:r>
            <a:r>
              <a:rPr lang="en-GB" sz="2800" dirty="0" smtClean="0"/>
              <a:t>a thick, warm coat</a:t>
            </a:r>
            <a:r>
              <a:rPr lang="en-GB" sz="2800" b="1" dirty="0" smtClean="0">
                <a:solidFill>
                  <a:srgbClr val="FF0000"/>
                </a:solidFill>
              </a:rPr>
              <a:t>; </a:t>
            </a:r>
            <a:r>
              <a:rPr lang="en-GB" sz="2800" dirty="0" smtClean="0"/>
              <a:t>a blanket to sit on</a:t>
            </a:r>
            <a:r>
              <a:rPr lang="en-GB" sz="2800" b="1" dirty="0" smtClean="0">
                <a:solidFill>
                  <a:srgbClr val="FF0000"/>
                </a:solidFill>
              </a:rPr>
              <a:t>; </a:t>
            </a:r>
            <a:r>
              <a:rPr lang="en-GB" sz="2800" dirty="0" smtClean="0"/>
              <a:t>a flask of hot tea and some chocolate.</a:t>
            </a:r>
          </a:p>
          <a:p>
            <a:endParaRPr lang="en-GB" sz="2800" dirty="0"/>
          </a:p>
          <a:p>
            <a:r>
              <a:rPr lang="en-GB" sz="2800" dirty="0" smtClean="0"/>
              <a:t>John Lewis stocks</a:t>
            </a:r>
            <a:r>
              <a:rPr lang="en-GB" sz="2800" b="1" dirty="0" smtClean="0">
                <a:solidFill>
                  <a:srgbClr val="FF0000"/>
                </a:solidFill>
              </a:rPr>
              <a:t>:</a:t>
            </a:r>
            <a:r>
              <a:rPr lang="en-GB" sz="2800" b="1" dirty="0" smtClean="0"/>
              <a:t> </a:t>
            </a:r>
            <a:r>
              <a:rPr lang="en-GB" sz="2800" dirty="0" smtClean="0"/>
              <a:t>red, blue</a:t>
            </a:r>
            <a:r>
              <a:rPr lang="en-GB" sz="2800" b="1" dirty="0" smtClean="0">
                <a:solidFill>
                  <a:srgbClr val="FF0000"/>
                </a:solidFill>
              </a:rPr>
              <a:t>,</a:t>
            </a:r>
            <a:r>
              <a:rPr lang="en-GB" sz="2800" dirty="0" smtClean="0"/>
              <a:t> green and yellow ties</a:t>
            </a:r>
            <a:r>
              <a:rPr lang="en-GB" sz="2800" b="1" dirty="0" smtClean="0">
                <a:solidFill>
                  <a:srgbClr val="FF0000"/>
                </a:solidFill>
              </a:rPr>
              <a:t>; </a:t>
            </a:r>
            <a:r>
              <a:rPr lang="en-GB" sz="2800" dirty="0" smtClean="0"/>
              <a:t>plain and patterned shirts</a:t>
            </a:r>
            <a:r>
              <a:rPr lang="en-GB" sz="2800" b="1" dirty="0" smtClean="0">
                <a:solidFill>
                  <a:srgbClr val="FF0000"/>
                </a:solidFill>
              </a:rPr>
              <a:t>;</a:t>
            </a:r>
            <a:r>
              <a:rPr lang="en-GB" sz="2800" dirty="0" smtClean="0"/>
              <a:t> spotted</a:t>
            </a:r>
            <a:r>
              <a:rPr lang="en-GB" sz="2800" b="1" dirty="0" smtClean="0">
                <a:solidFill>
                  <a:srgbClr val="FF0000"/>
                </a:solidFill>
              </a:rPr>
              <a:t>,</a:t>
            </a:r>
            <a:r>
              <a:rPr lang="en-GB" sz="2800" dirty="0" smtClean="0"/>
              <a:t> striped and plain socks and linen</a:t>
            </a:r>
            <a:r>
              <a:rPr lang="en-GB" sz="2800" b="1" dirty="0" smtClean="0">
                <a:solidFill>
                  <a:srgbClr val="FF0000"/>
                </a:solidFill>
              </a:rPr>
              <a:t>, </a:t>
            </a:r>
            <a:r>
              <a:rPr lang="en-GB" sz="2800" dirty="0" smtClean="0"/>
              <a:t>wool and tweed suits.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34413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732" y="463832"/>
            <a:ext cx="857250" cy="18097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17226" y="370390"/>
            <a:ext cx="965328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/>
              <a:t>This is a semi-colon</a:t>
            </a:r>
          </a:p>
          <a:p>
            <a:r>
              <a:rPr lang="en-GB" sz="2800" dirty="0" smtClean="0"/>
              <a:t>Used to join independent clauses together when they is some sort of relationship between them, creating </a:t>
            </a:r>
            <a:r>
              <a:rPr lang="en-GB" sz="2800" dirty="0"/>
              <a:t>a longer pause than a comma</a:t>
            </a:r>
            <a:r>
              <a:rPr lang="en-GB" sz="2800" dirty="0" smtClean="0"/>
              <a:t>. E.g.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FF0000"/>
              </a:solidFill>
            </a:endParaRPr>
          </a:p>
          <a:p>
            <a:r>
              <a:rPr lang="en-GB" sz="2800" dirty="0" smtClean="0">
                <a:solidFill>
                  <a:srgbClr val="FF0000"/>
                </a:solidFill>
              </a:rPr>
              <a:t>I like to visit Paris; I live in London.</a:t>
            </a:r>
          </a:p>
          <a:p>
            <a:endParaRPr lang="en-GB" sz="2800" dirty="0">
              <a:solidFill>
                <a:srgbClr val="FF0000"/>
              </a:solidFill>
            </a:endParaRPr>
          </a:p>
          <a:p>
            <a:r>
              <a:rPr lang="en-GB" sz="2800" dirty="0" smtClean="0">
                <a:solidFill>
                  <a:srgbClr val="FF0000"/>
                </a:solidFill>
              </a:rPr>
              <a:t>It is very cold outside; it snowed heavily yesterday.</a:t>
            </a:r>
          </a:p>
          <a:p>
            <a:endParaRPr lang="en-GB" sz="2800" dirty="0">
              <a:solidFill>
                <a:srgbClr val="FF0000"/>
              </a:solidFill>
            </a:endParaRPr>
          </a:p>
          <a:p>
            <a:r>
              <a:rPr lang="en-GB" sz="2800" dirty="0" smtClean="0">
                <a:solidFill>
                  <a:srgbClr val="FF0000"/>
                </a:solidFill>
              </a:rPr>
              <a:t>The children were upset; they were unable to play outside as it was too dark. </a:t>
            </a:r>
            <a:endParaRPr lang="en-GB" sz="2800" dirty="0" smtClean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1920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6056" y="567159"/>
            <a:ext cx="1066028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/>
              <a:t>Independent Work</a:t>
            </a:r>
          </a:p>
          <a:p>
            <a:endParaRPr lang="en-GB" sz="4800" b="1" dirty="0"/>
          </a:p>
          <a:p>
            <a:r>
              <a:rPr lang="en-GB" sz="3200" b="1" dirty="0" smtClean="0"/>
              <a:t>Year 5: </a:t>
            </a:r>
            <a:r>
              <a:rPr lang="en-GB" sz="3200" dirty="0" smtClean="0"/>
              <a:t>Complete Y5 sheet on colons and commas.</a:t>
            </a:r>
            <a:endParaRPr lang="en-GB" sz="3200" b="1" dirty="0" smtClean="0"/>
          </a:p>
          <a:p>
            <a:endParaRPr lang="en-GB" sz="3200" b="1" dirty="0"/>
          </a:p>
          <a:p>
            <a:r>
              <a:rPr lang="en-GB" sz="3200" b="1" dirty="0" smtClean="0"/>
              <a:t>Year 6: </a:t>
            </a:r>
            <a:r>
              <a:rPr lang="en-GB" sz="3200" dirty="0" smtClean="0"/>
              <a:t>In </a:t>
            </a:r>
            <a:r>
              <a:rPr lang="en-GB" sz="3200" dirty="0"/>
              <a:t>your book, practise writing sentences with colons and semi colons being used for a variety of </a:t>
            </a:r>
            <a:r>
              <a:rPr lang="en-GB" sz="3200" dirty="0" smtClean="0"/>
              <a:t>purposes including to separate clauses.</a:t>
            </a:r>
            <a:endParaRPr lang="en-GB" sz="3200" b="1" dirty="0"/>
          </a:p>
          <a:p>
            <a:endParaRPr lang="en-GB" sz="3200" b="1" dirty="0"/>
          </a:p>
          <a:p>
            <a:r>
              <a:rPr lang="en-GB" sz="3200" b="1" dirty="0" smtClean="0"/>
              <a:t> 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99186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3328" y="2206487"/>
            <a:ext cx="10090380" cy="2494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28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096" y="1530096"/>
            <a:ext cx="4354134" cy="290275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11808" y="1530096"/>
            <a:ext cx="53522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Mum! Look at this yelled Lucy. What? questioned her mother. It’s the lake… the dairy has been flooded again.</a:t>
            </a:r>
          </a:p>
          <a:p>
            <a:r>
              <a:rPr lang="en-GB" sz="2800" dirty="0" smtClean="0"/>
              <a:t>What? replied Mrs Farmer.  The dairy has flooded repeated Lucy, look at the water.  What water, Lucy quizzed her mum.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9332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088" y="715087"/>
            <a:ext cx="4354134" cy="290275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16835" y="715087"/>
            <a:ext cx="611866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“Mum! Look at this,” yelled Lucy. </a:t>
            </a:r>
          </a:p>
          <a:p>
            <a:endParaRPr lang="en-GB" sz="2800" dirty="0"/>
          </a:p>
          <a:p>
            <a:r>
              <a:rPr lang="en-GB" sz="2800" dirty="0" smtClean="0"/>
              <a:t>“What ?” questioned her mother. </a:t>
            </a:r>
          </a:p>
          <a:p>
            <a:endParaRPr lang="en-GB" sz="2800" dirty="0"/>
          </a:p>
          <a:p>
            <a:r>
              <a:rPr lang="en-GB" sz="2800" dirty="0" smtClean="0"/>
              <a:t>“It’s the lake,  the dairy has been flooded again,” replied Lucy.</a:t>
            </a:r>
          </a:p>
          <a:p>
            <a:endParaRPr lang="en-GB" sz="2800" dirty="0" smtClean="0"/>
          </a:p>
          <a:p>
            <a:r>
              <a:rPr lang="en-GB" sz="2800" dirty="0" smtClean="0"/>
              <a:t>“What?” shouted Mrs Farmer. </a:t>
            </a:r>
          </a:p>
          <a:p>
            <a:endParaRPr lang="en-GB" sz="2800" dirty="0"/>
          </a:p>
          <a:p>
            <a:r>
              <a:rPr lang="en-GB" sz="2800" dirty="0" smtClean="0"/>
              <a:t> “The dairy has flooded!” repeated Lucy, “look at the water.”</a:t>
            </a:r>
          </a:p>
          <a:p>
            <a:endParaRPr lang="en-GB" sz="2800" dirty="0"/>
          </a:p>
          <a:p>
            <a:r>
              <a:rPr lang="en-GB" sz="2800" dirty="0" smtClean="0"/>
              <a:t>“What water, Lucy?” quizzed her mum.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37950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900" y="385064"/>
            <a:ext cx="3500231" cy="2333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16835" y="715087"/>
            <a:ext cx="611866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“Mum! Look at this,” yelled Lucy. </a:t>
            </a:r>
          </a:p>
          <a:p>
            <a:endParaRPr lang="en-GB" sz="2800" dirty="0"/>
          </a:p>
          <a:p>
            <a:r>
              <a:rPr lang="en-GB" sz="2800" dirty="0" smtClean="0"/>
              <a:t>“What ?” questioned her mother. </a:t>
            </a:r>
          </a:p>
          <a:p>
            <a:endParaRPr lang="en-GB" sz="2800" dirty="0"/>
          </a:p>
          <a:p>
            <a:r>
              <a:rPr lang="en-GB" sz="2800" dirty="0" smtClean="0"/>
              <a:t>“It’s the lake,  the dairy has been flooded again,” replied Lucy.</a:t>
            </a:r>
          </a:p>
          <a:p>
            <a:endParaRPr lang="en-GB" sz="2800" dirty="0" smtClean="0"/>
          </a:p>
          <a:p>
            <a:r>
              <a:rPr lang="en-GB" sz="2800" dirty="0" smtClean="0"/>
              <a:t>“What?” shouted Mrs Farmer. </a:t>
            </a:r>
          </a:p>
          <a:p>
            <a:endParaRPr lang="en-GB" sz="2800" dirty="0"/>
          </a:p>
          <a:p>
            <a:r>
              <a:rPr lang="en-GB" sz="2800" dirty="0" smtClean="0"/>
              <a:t> “The dairy has flooded!” repeated Lucy, “look at the water.”</a:t>
            </a:r>
          </a:p>
          <a:p>
            <a:endParaRPr lang="en-GB" sz="2800" dirty="0"/>
          </a:p>
          <a:p>
            <a:r>
              <a:rPr lang="en-GB" sz="2800" dirty="0" smtClean="0"/>
              <a:t>“What water, Lucy?” quizzed her mum. </a:t>
            </a:r>
            <a:endParaRPr lang="en-GB" sz="2800" dirty="0"/>
          </a:p>
        </p:txBody>
      </p:sp>
      <p:sp>
        <p:nvSpPr>
          <p:cNvPr id="2" name="Rounded Rectangle 1"/>
          <p:cNvSpPr/>
          <p:nvPr/>
        </p:nvSpPr>
        <p:spPr>
          <a:xfrm>
            <a:off x="566530" y="715087"/>
            <a:ext cx="3101009" cy="606817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414590" y="2842066"/>
            <a:ext cx="4502427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What someone says is inside speech marks (or inverted commas).</a:t>
            </a:r>
          </a:p>
          <a:p>
            <a:endParaRPr lang="en-GB" sz="2400" dirty="0"/>
          </a:p>
          <a:p>
            <a:r>
              <a:rPr lang="en-GB" sz="2400" dirty="0" smtClean="0"/>
              <a:t>Note that there is always punctuation before the second pair of speech marks.</a:t>
            </a:r>
          </a:p>
          <a:p>
            <a:endParaRPr lang="en-GB" sz="2400" dirty="0"/>
          </a:p>
          <a:p>
            <a:r>
              <a:rPr lang="en-GB" sz="2400" dirty="0" smtClean="0"/>
              <a:t>Need a new line for each new speaker.</a:t>
            </a:r>
          </a:p>
          <a:p>
            <a:endParaRPr lang="en-GB" sz="2400" dirty="0"/>
          </a:p>
          <a:p>
            <a:endParaRPr lang="en-GB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566530" y="1600200"/>
            <a:ext cx="1411357" cy="437322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566530" y="2435087"/>
            <a:ext cx="5933661" cy="546652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516835" y="2991678"/>
            <a:ext cx="1083365" cy="427383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516835" y="5844209"/>
            <a:ext cx="3150704" cy="447786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516835" y="3617843"/>
            <a:ext cx="1391478" cy="57647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6"/>
          <p:cNvSpPr/>
          <p:nvPr/>
        </p:nvSpPr>
        <p:spPr>
          <a:xfrm>
            <a:off x="566530" y="4562061"/>
            <a:ext cx="3667540" cy="526774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566530" y="5088835"/>
            <a:ext cx="2966830" cy="417443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" name="Straight Connector 26"/>
          <p:cNvCxnSpPr/>
          <p:nvPr/>
        </p:nvCxnSpPr>
        <p:spPr>
          <a:xfrm>
            <a:off x="3806687" y="1192696"/>
            <a:ext cx="138153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296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0243" y="3346576"/>
            <a:ext cx="3260036" cy="19136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39398" y="535077"/>
            <a:ext cx="3707296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What someone says is inside speech marks (or inverted commas).</a:t>
            </a:r>
          </a:p>
          <a:p>
            <a:endParaRPr lang="en-GB" sz="2400" dirty="0" smtClean="0"/>
          </a:p>
          <a:p>
            <a:r>
              <a:rPr lang="en-GB" sz="2400" dirty="0" smtClean="0"/>
              <a:t>There is always punctuation before the second set of speech marks.</a:t>
            </a:r>
          </a:p>
          <a:p>
            <a:endParaRPr lang="en-GB" sz="2400" dirty="0"/>
          </a:p>
          <a:p>
            <a:endParaRPr lang="en-GB" sz="2400" dirty="0" smtClean="0"/>
          </a:p>
          <a:p>
            <a:endParaRPr lang="en-GB" sz="2400" dirty="0"/>
          </a:p>
          <a:p>
            <a:endParaRPr lang="en-GB" sz="2400" dirty="0" smtClean="0"/>
          </a:p>
          <a:p>
            <a:endParaRPr lang="en-GB" sz="2400" dirty="0"/>
          </a:p>
          <a:p>
            <a:endParaRPr lang="en-GB" sz="2400" dirty="0" smtClean="0"/>
          </a:p>
          <a:p>
            <a:r>
              <a:rPr lang="en-GB" sz="2400" dirty="0" smtClean="0"/>
              <a:t>The reporting clause begins with a lower case unless it is at the start of a sentence. Then a comma is needed.</a:t>
            </a:r>
            <a:endParaRPr lang="en-GB" sz="2400" dirty="0"/>
          </a:p>
          <a:p>
            <a:endParaRPr lang="en-GB" sz="2400" dirty="0"/>
          </a:p>
          <a:p>
            <a:endParaRPr lang="en-GB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41156" y="715087"/>
            <a:ext cx="611866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“</a:t>
            </a:r>
            <a:r>
              <a:rPr lang="en-GB" sz="2800" dirty="0" smtClean="0"/>
              <a:t>Mum! Look at this</a:t>
            </a:r>
            <a:r>
              <a:rPr lang="en-GB" sz="2800" b="1" dirty="0" smtClean="0">
                <a:solidFill>
                  <a:srgbClr val="00B050"/>
                </a:solidFill>
              </a:rPr>
              <a:t>,</a:t>
            </a:r>
            <a:r>
              <a:rPr lang="en-GB" sz="2800" b="1" dirty="0" smtClean="0">
                <a:solidFill>
                  <a:srgbClr val="FF0000"/>
                </a:solidFill>
              </a:rPr>
              <a:t>”</a:t>
            </a:r>
            <a:r>
              <a:rPr lang="en-GB" sz="2800" dirty="0" smtClean="0"/>
              <a:t> yelled Lucy. </a:t>
            </a:r>
          </a:p>
          <a:p>
            <a:endParaRPr lang="en-GB" sz="2800" dirty="0"/>
          </a:p>
          <a:p>
            <a:r>
              <a:rPr lang="en-GB" sz="2800" b="1" dirty="0" smtClean="0">
                <a:solidFill>
                  <a:srgbClr val="FF0000"/>
                </a:solidFill>
              </a:rPr>
              <a:t>“</a:t>
            </a:r>
            <a:r>
              <a:rPr lang="en-GB" sz="2800" dirty="0" smtClean="0"/>
              <a:t>What </a:t>
            </a:r>
            <a:r>
              <a:rPr lang="en-GB" sz="2800" b="1" dirty="0" smtClean="0">
                <a:solidFill>
                  <a:srgbClr val="00B050"/>
                </a:solidFill>
              </a:rPr>
              <a:t>?</a:t>
            </a:r>
            <a:r>
              <a:rPr lang="en-GB" sz="2800" b="1" dirty="0" smtClean="0">
                <a:solidFill>
                  <a:srgbClr val="FF0000"/>
                </a:solidFill>
              </a:rPr>
              <a:t>”</a:t>
            </a:r>
            <a:r>
              <a:rPr lang="en-GB" sz="2800" dirty="0" smtClean="0"/>
              <a:t> questioned her mother. </a:t>
            </a:r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 </a:t>
            </a:r>
            <a:r>
              <a:rPr lang="en-GB" sz="2800" b="1" dirty="0" smtClean="0">
                <a:solidFill>
                  <a:srgbClr val="FF0000"/>
                </a:solidFill>
              </a:rPr>
              <a:t>“</a:t>
            </a:r>
            <a:r>
              <a:rPr lang="en-GB" sz="2800" dirty="0" smtClean="0"/>
              <a:t>The dairy has flooded</a:t>
            </a:r>
            <a:r>
              <a:rPr lang="en-GB" sz="2800" b="1" dirty="0" smtClean="0">
                <a:solidFill>
                  <a:srgbClr val="00B050"/>
                </a:solidFill>
              </a:rPr>
              <a:t>!</a:t>
            </a:r>
            <a:r>
              <a:rPr lang="en-GB" sz="2800" b="1" dirty="0" smtClean="0">
                <a:solidFill>
                  <a:srgbClr val="FF0000"/>
                </a:solidFill>
              </a:rPr>
              <a:t>”</a:t>
            </a:r>
            <a:r>
              <a:rPr lang="en-GB" sz="2800" dirty="0" smtClean="0"/>
              <a:t> repeated Lucy, </a:t>
            </a:r>
            <a:r>
              <a:rPr lang="en-GB" sz="2800" b="1" dirty="0" smtClean="0">
                <a:solidFill>
                  <a:srgbClr val="FF0000"/>
                </a:solidFill>
              </a:rPr>
              <a:t>“</a:t>
            </a:r>
            <a:r>
              <a:rPr lang="en-GB" sz="2800" dirty="0" smtClean="0"/>
              <a:t>look at the water.</a:t>
            </a:r>
            <a:r>
              <a:rPr lang="en-GB" sz="2800" b="1" dirty="0" smtClean="0">
                <a:solidFill>
                  <a:srgbClr val="FF0000"/>
                </a:solidFill>
              </a:rPr>
              <a:t>”</a:t>
            </a:r>
          </a:p>
          <a:p>
            <a:endParaRPr lang="en-GB" sz="2800" dirty="0"/>
          </a:p>
          <a:p>
            <a:r>
              <a:rPr lang="en-GB" sz="2800" b="1" dirty="0" smtClean="0">
                <a:solidFill>
                  <a:srgbClr val="FF0000"/>
                </a:solidFill>
              </a:rPr>
              <a:t>“</a:t>
            </a:r>
            <a:r>
              <a:rPr lang="en-GB" sz="2800" dirty="0" smtClean="0"/>
              <a:t>What water, Lucy</a:t>
            </a:r>
            <a:r>
              <a:rPr lang="en-GB" sz="2800" b="1" dirty="0" smtClean="0">
                <a:solidFill>
                  <a:srgbClr val="00B050"/>
                </a:solidFill>
              </a:rPr>
              <a:t>?</a:t>
            </a:r>
            <a:r>
              <a:rPr lang="en-GB" sz="2800" b="1" dirty="0" smtClean="0">
                <a:solidFill>
                  <a:srgbClr val="FF0000"/>
                </a:solidFill>
              </a:rPr>
              <a:t>”</a:t>
            </a:r>
            <a:r>
              <a:rPr lang="en-GB" sz="2800" b="1" dirty="0" smtClean="0"/>
              <a:t> </a:t>
            </a:r>
            <a:r>
              <a:rPr lang="en-GB" sz="2800" dirty="0" smtClean="0"/>
              <a:t>quizzed her mum.  </a:t>
            </a:r>
          </a:p>
          <a:p>
            <a:endParaRPr lang="en-GB" sz="2800" dirty="0" smtClean="0"/>
          </a:p>
          <a:p>
            <a:r>
              <a:rPr lang="en-GB" sz="2800" dirty="0" smtClean="0"/>
              <a:t>Her daughter replied</a:t>
            </a:r>
            <a:r>
              <a:rPr lang="en-GB" sz="2800" b="1" dirty="0" smtClean="0">
                <a:solidFill>
                  <a:srgbClr val="00B0F0"/>
                </a:solidFill>
              </a:rPr>
              <a:t>,</a:t>
            </a:r>
            <a:r>
              <a:rPr lang="en-GB" sz="2800" b="1" dirty="0" smtClean="0">
                <a:solidFill>
                  <a:srgbClr val="00B050"/>
                </a:solidFill>
              </a:rPr>
              <a:t> </a:t>
            </a:r>
            <a:r>
              <a:rPr lang="en-GB" sz="2800" b="1" dirty="0" smtClean="0">
                <a:solidFill>
                  <a:srgbClr val="FF0000"/>
                </a:solidFill>
              </a:rPr>
              <a:t>“</a:t>
            </a:r>
            <a:r>
              <a:rPr lang="en-GB" sz="2800" dirty="0" smtClean="0"/>
              <a:t>Come and see</a:t>
            </a:r>
            <a:r>
              <a:rPr lang="en-GB" sz="2800" b="1" dirty="0" smtClean="0">
                <a:solidFill>
                  <a:srgbClr val="00B050"/>
                </a:solidFill>
              </a:rPr>
              <a:t>!</a:t>
            </a:r>
            <a:r>
              <a:rPr lang="en-GB" sz="2800" b="1" dirty="0" smtClean="0">
                <a:solidFill>
                  <a:srgbClr val="FF0000"/>
                </a:solidFill>
              </a:rPr>
              <a:t>”</a:t>
            </a:r>
            <a:endParaRPr lang="en-GB" sz="2800" b="1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3911600" y="5049520"/>
            <a:ext cx="4271618" cy="627923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/>
          <p:nvPr/>
        </p:nvCxnSpPr>
        <p:spPr>
          <a:xfrm rot="10800000">
            <a:off x="1763237" y="2037199"/>
            <a:ext cx="6048921" cy="830860"/>
          </a:xfrm>
          <a:prstGeom prst="bentConnector3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/>
          <p:nvPr/>
        </p:nvCxnSpPr>
        <p:spPr>
          <a:xfrm rot="10800000">
            <a:off x="3586481" y="1158241"/>
            <a:ext cx="4290485" cy="1131855"/>
          </a:xfrm>
          <a:prstGeom prst="bentConnector3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 flipV="1">
            <a:off x="731520" y="5811520"/>
            <a:ext cx="7223762" cy="486664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531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8000" y="386080"/>
            <a:ext cx="812800" cy="28007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8000" dirty="0" smtClean="0"/>
              <a:t>  </a:t>
            </a:r>
            <a:r>
              <a:rPr lang="en-GB" sz="9600" dirty="0" smtClean="0"/>
              <a:t>:</a:t>
            </a:r>
            <a:endParaRPr lang="en-GB" sz="9600" dirty="0"/>
          </a:p>
        </p:txBody>
      </p:sp>
      <p:sp>
        <p:nvSpPr>
          <p:cNvPr id="5" name="TextBox 4"/>
          <p:cNvSpPr txBox="1"/>
          <p:nvPr/>
        </p:nvSpPr>
        <p:spPr>
          <a:xfrm>
            <a:off x="2476982" y="763929"/>
            <a:ext cx="877361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What is this punctuation mark called?</a:t>
            </a:r>
          </a:p>
          <a:p>
            <a:endParaRPr lang="en-GB" sz="4400" b="1" dirty="0"/>
          </a:p>
          <a:p>
            <a:r>
              <a:rPr lang="en-GB" sz="4400" b="1" dirty="0" smtClean="0"/>
              <a:t>When do we need to use it?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83395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2724" y="386080"/>
            <a:ext cx="812800" cy="28007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8000" dirty="0" smtClean="0"/>
              <a:t>  </a:t>
            </a:r>
            <a:r>
              <a:rPr lang="en-GB" sz="9600" dirty="0" smtClean="0"/>
              <a:t>:</a:t>
            </a:r>
            <a:endParaRPr lang="en-GB" sz="9600" dirty="0"/>
          </a:p>
        </p:txBody>
      </p:sp>
      <p:sp>
        <p:nvSpPr>
          <p:cNvPr id="5" name="TextBox 4"/>
          <p:cNvSpPr txBox="1"/>
          <p:nvPr/>
        </p:nvSpPr>
        <p:spPr>
          <a:xfrm>
            <a:off x="2431262" y="779169"/>
            <a:ext cx="8773610" cy="901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 smtClean="0"/>
              <a:t>Colon</a:t>
            </a:r>
            <a:r>
              <a:rPr lang="en-GB" sz="2800" b="1" dirty="0"/>
              <a:t> </a:t>
            </a:r>
          </a:p>
          <a:p>
            <a:endParaRPr lang="en-GB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/>
              <a:t>Introduce a list </a:t>
            </a:r>
            <a:r>
              <a:rPr lang="en-GB" sz="2800" b="1" i="1" dirty="0" smtClean="0">
                <a:solidFill>
                  <a:srgbClr val="FF0000"/>
                </a:solidFill>
              </a:rPr>
              <a:t>E.g. On Saturday, please bring: a hat, a coat and a packed lunch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i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/>
              <a:t>Before a definition or quotation </a:t>
            </a:r>
            <a:r>
              <a:rPr lang="en-GB" sz="2800" b="1" i="1" dirty="0" smtClean="0">
                <a:solidFill>
                  <a:srgbClr val="FF0000"/>
                </a:solidFill>
              </a:rPr>
              <a:t>E.g. Penguins (nouns): flightless birds that are adapted for swimming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i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/>
              <a:t>When an explanation has been added </a:t>
            </a:r>
            <a:r>
              <a:rPr lang="en-GB" sz="2800" b="1" i="1" dirty="0" smtClean="0">
                <a:solidFill>
                  <a:srgbClr val="FF0000"/>
                </a:solidFill>
              </a:rPr>
              <a:t>E.g. The children are wearing their hats, scarves and gloves today: it is very cold.</a:t>
            </a:r>
            <a:endParaRPr lang="en-GB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i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i="1" dirty="0" smtClean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i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i="1" dirty="0" smtClean="0">
              <a:solidFill>
                <a:srgbClr val="FF0000"/>
              </a:solidFill>
            </a:endParaRPr>
          </a:p>
          <a:p>
            <a:endParaRPr lang="en-GB" sz="6000" b="1" dirty="0" smtClean="0"/>
          </a:p>
          <a:p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141601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8491" y="821803"/>
            <a:ext cx="1018572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/>
              <a:t>Independent Task:  </a:t>
            </a:r>
            <a:endParaRPr lang="en-GB" sz="3200" b="1" dirty="0" smtClean="0"/>
          </a:p>
          <a:p>
            <a:r>
              <a:rPr lang="en-GB" sz="3200" b="1" dirty="0" smtClean="0">
                <a:solidFill>
                  <a:srgbClr val="FF0000"/>
                </a:solidFill>
              </a:rPr>
              <a:t>Year 4: </a:t>
            </a:r>
            <a:r>
              <a:rPr lang="en-GB" sz="3200" dirty="0" smtClean="0">
                <a:solidFill>
                  <a:srgbClr val="FF0000"/>
                </a:solidFill>
              </a:rPr>
              <a:t>You may stop the video now. </a:t>
            </a:r>
          </a:p>
          <a:p>
            <a:r>
              <a:rPr lang="en-GB" sz="3200" b="1" dirty="0" smtClean="0"/>
              <a:t>Please complete the Y4 activity on the website – the ‘Comic Strip’ speech.</a:t>
            </a:r>
          </a:p>
          <a:p>
            <a:endParaRPr lang="en-GB" sz="3200" b="1" dirty="0" smtClean="0"/>
          </a:p>
          <a:p>
            <a:endParaRPr lang="en-GB" sz="3200" b="1" dirty="0"/>
          </a:p>
          <a:p>
            <a:endParaRPr lang="en-GB" sz="3200" b="1" dirty="0"/>
          </a:p>
          <a:p>
            <a:r>
              <a:rPr lang="en-GB" sz="3200" b="1" dirty="0" smtClean="0"/>
              <a:t>Extension:  </a:t>
            </a:r>
            <a:r>
              <a:rPr lang="en-GB" sz="3200" dirty="0" smtClean="0"/>
              <a:t>Write your own conversation between two people. </a:t>
            </a:r>
          </a:p>
          <a:p>
            <a:endParaRPr lang="en-GB" sz="3200" dirty="0"/>
          </a:p>
          <a:p>
            <a:r>
              <a:rPr lang="en-GB" sz="2400" dirty="0" smtClean="0">
                <a:solidFill>
                  <a:srgbClr val="FF0000"/>
                </a:solidFill>
              </a:rPr>
              <a:t>Remember to use the correct punctuation and leave a line  each new speaker.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87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292</TotalTime>
  <Words>666</Words>
  <Application>Microsoft Office PowerPoint</Application>
  <PresentationFormat>Widescreen</PresentationFormat>
  <Paragraphs>99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Parcel</vt:lpstr>
      <vt:lpstr>English 22.02.21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22.02.21</dc:title>
  <dc:creator>Katy Duncan</dc:creator>
  <cp:lastModifiedBy>Katy Duncan</cp:lastModifiedBy>
  <cp:revision>25</cp:revision>
  <dcterms:created xsi:type="dcterms:W3CDTF">2021-02-11T11:12:32Z</dcterms:created>
  <dcterms:modified xsi:type="dcterms:W3CDTF">2021-02-12T07:29:05Z</dcterms:modified>
</cp:coreProperties>
</file>