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8" r:id="rId3"/>
    <p:sldId id="264" r:id="rId4"/>
    <p:sldId id="269" r:id="rId5"/>
    <p:sldId id="270" r:id="rId6"/>
    <p:sldId id="272" r:id="rId7"/>
    <p:sldId id="271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 SemiBold" pitchFamily="2" charset="0"/>
      <p:bold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23"/>
    <a:srgbClr val="6CBA85"/>
    <a:srgbClr val="009644"/>
    <a:srgbClr val="023E16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02" y="102"/>
      </p:cViewPr>
      <p:guideLst>
        <p:guide orient="horz" pos="2160"/>
        <p:guide pos="2880"/>
        <p:guide pos="340"/>
        <p:guide orient="horz" pos="3838"/>
        <p:guide pos="5420"/>
        <p:guide orient="horz" pos="482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351965" y="3517356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55651" y="1084865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1107060" y="2913159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51965" y="1084865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948280" y="1084865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3689116" y="2913159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6285431" y="2913159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5651" y="3517356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948280" y="3517356"/>
            <a:ext cx="2440070" cy="2239360"/>
          </a:xfrm>
          <a:prstGeom prst="roundRect">
            <a:avLst>
              <a:gd name="adj" fmla="val 35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1107060" y="5323035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3689116" y="5323035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0D4F0A-97EB-4B2D-82E1-A0B8C94BB648}"/>
              </a:ext>
            </a:extLst>
          </p:cNvPr>
          <p:cNvSpPr txBox="1"/>
          <p:nvPr/>
        </p:nvSpPr>
        <p:spPr>
          <a:xfrm>
            <a:off x="6285431" y="5323035"/>
            <a:ext cx="176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Question 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21" y="1975522"/>
            <a:ext cx="1097375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21" y="1273807"/>
            <a:ext cx="1713124" cy="15241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762" y="1327097"/>
            <a:ext cx="1798476" cy="13534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25" y="1244793"/>
            <a:ext cx="2145978" cy="15180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38" y="3783513"/>
            <a:ext cx="1969179" cy="13046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319" y="3820182"/>
            <a:ext cx="1950889" cy="12985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325" y="3737878"/>
            <a:ext cx="2206943" cy="1463167"/>
          </a:xfrm>
          <a:prstGeom prst="rect">
            <a:avLst/>
          </a:prstGeom>
        </p:spPr>
      </p:pic>
      <p:sp>
        <p:nvSpPr>
          <p:cNvPr id="33" name="1">
            <a:hlinkClick r:id="rId9" action="ppaction://hlinksldjump"/>
          </p:cNvPr>
          <p:cNvSpPr/>
          <p:nvPr/>
        </p:nvSpPr>
        <p:spPr>
          <a:xfrm>
            <a:off x="774994" y="1084865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2">
            <a:hlinkClick r:id="rId10" action="ppaction://hlinksldjump"/>
          </p:cNvPr>
          <p:cNvSpPr/>
          <p:nvPr/>
        </p:nvSpPr>
        <p:spPr>
          <a:xfrm>
            <a:off x="3331729" y="1084865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3">
            <a:hlinkClick r:id="rId11" action="ppaction://hlinksldjump"/>
          </p:cNvPr>
          <p:cNvSpPr/>
          <p:nvPr/>
        </p:nvSpPr>
        <p:spPr>
          <a:xfrm>
            <a:off x="5967229" y="1084865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4">
            <a:hlinkClick r:id="rId12" action="ppaction://hlinksldjump"/>
          </p:cNvPr>
          <p:cNvSpPr/>
          <p:nvPr/>
        </p:nvSpPr>
        <p:spPr>
          <a:xfrm>
            <a:off x="752793" y="3493062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5">
            <a:hlinkClick r:id="rId13" action="ppaction://hlinksldjump"/>
          </p:cNvPr>
          <p:cNvSpPr/>
          <p:nvPr/>
        </p:nvSpPr>
        <p:spPr>
          <a:xfrm>
            <a:off x="3320906" y="3475622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6">
            <a:hlinkClick r:id="rId14" action="ppaction://hlinksldjump"/>
          </p:cNvPr>
          <p:cNvSpPr/>
          <p:nvPr/>
        </p:nvSpPr>
        <p:spPr>
          <a:xfrm>
            <a:off x="5967229" y="3485045"/>
            <a:ext cx="2440071" cy="223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BA85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38631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7" y="3160320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09A97819-007A-4F45-9D49-CD7C9B470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84034"/>
              </p:ext>
            </p:extLst>
          </p:nvPr>
        </p:nvGraphicFramePr>
        <p:xfrm>
          <a:off x="5608865" y="5216094"/>
          <a:ext cx="1051573" cy="4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73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8p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17" y="1564173"/>
            <a:ext cx="1097375" cy="707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17" y="862458"/>
            <a:ext cx="1713124" cy="15241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26273"/>
              </p:ext>
            </p:extLst>
          </p:nvPr>
        </p:nvGraphicFramePr>
        <p:xfrm>
          <a:off x="1150823" y="3490608"/>
          <a:ext cx="2074536" cy="357578"/>
        </p:xfrm>
        <a:graphic>
          <a:graphicData uri="http://schemas.openxmlformats.org/drawingml/2006/table">
            <a:tbl>
              <a:tblPr firstRow="1" bandRow="1"/>
              <a:tblGrid>
                <a:gridCol w="345756">
                  <a:extLst>
                    <a:ext uri="{9D8B030D-6E8A-4147-A177-3AD203B41FA5}">
                      <a16:colId xmlns:a16="http://schemas.microsoft.com/office/drawing/2014/main" val="292740001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991613793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1817492778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699820227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4166420828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688547236"/>
                    </a:ext>
                  </a:extLst>
                </a:gridCol>
              </a:tblGrid>
              <a:tr h="357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÷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52364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97598"/>
              </p:ext>
            </p:extLst>
          </p:nvPr>
        </p:nvGraphicFramePr>
        <p:xfrm>
          <a:off x="1119327" y="4538079"/>
          <a:ext cx="2074536" cy="357578"/>
        </p:xfrm>
        <a:graphic>
          <a:graphicData uri="http://schemas.openxmlformats.org/drawingml/2006/table">
            <a:tbl>
              <a:tblPr firstRow="1" bandRow="1"/>
              <a:tblGrid>
                <a:gridCol w="345756">
                  <a:extLst>
                    <a:ext uri="{9D8B030D-6E8A-4147-A177-3AD203B41FA5}">
                      <a16:colId xmlns:a16="http://schemas.microsoft.com/office/drawing/2014/main" val="2121891998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1784024919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769407450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986478687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234558375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041248912"/>
                    </a:ext>
                  </a:extLst>
                </a:gridCol>
              </a:tblGrid>
              <a:tr h="357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÷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61776"/>
                  </a:ext>
                </a:extLst>
              </a:tr>
            </a:tbl>
          </a:graphicData>
        </a:graphic>
      </p:graphicFrame>
      <p:graphicFrame>
        <p:nvGraphicFramePr>
          <p:cNvPr id="55" name="Top Equation">
            <a:extLst>
              <a:ext uri="{FF2B5EF4-FFF2-40B4-BE49-F238E27FC236}">
                <a16:creationId xmlns:a16="http://schemas.microsoft.com/office/drawing/2014/main" id="{E937D197-00EC-4CEE-8EDB-06A45DD89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56827"/>
              </p:ext>
            </p:extLst>
          </p:nvPr>
        </p:nvGraphicFramePr>
        <p:xfrm>
          <a:off x="3842072" y="3126920"/>
          <a:ext cx="1749375" cy="10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ysClr val="windowText" lastClr="00000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Bottom Equation">
            <a:extLst>
              <a:ext uri="{FF2B5EF4-FFF2-40B4-BE49-F238E27FC236}">
                <a16:creationId xmlns:a16="http://schemas.microsoft.com/office/drawing/2014/main" id="{147F8781-A823-4833-8830-CB82DCE2A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30624"/>
              </p:ext>
            </p:extLst>
          </p:nvPr>
        </p:nvGraphicFramePr>
        <p:xfrm>
          <a:off x="3842072" y="4152411"/>
          <a:ext cx="1749375" cy="10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ysClr val="windowText" lastClr="00000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526792" y="4538079"/>
            <a:ext cx="149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5723"/>
                </a:solidFill>
                <a:latin typeface="Twinkl" pitchFamily="50" charset="0"/>
              </a:rPr>
              <a:t>2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26402"/>
              </p:ext>
            </p:extLst>
          </p:nvPr>
        </p:nvGraphicFramePr>
        <p:xfrm>
          <a:off x="4163427" y="4164396"/>
          <a:ext cx="1049625" cy="38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387646615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89420832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925092381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4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1293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11291"/>
              </p:ext>
            </p:extLst>
          </p:nvPr>
        </p:nvGraphicFramePr>
        <p:xfrm>
          <a:off x="4191946" y="3131762"/>
          <a:ext cx="1049625" cy="38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1981800991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3951204472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099051862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744048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4889499" y="4538079"/>
            <a:ext cx="1249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5723"/>
                </a:solidFill>
                <a:latin typeface="Twinkl" pitchFamily="50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26792" y="3467185"/>
            <a:ext cx="149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5723"/>
                </a:solidFill>
                <a:latin typeface="Twinkl" pitchFamily="50" charset="0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89499" y="3467185"/>
            <a:ext cx="1249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5723"/>
                </a:solidFill>
                <a:latin typeface="Twinkl" pitchFamily="50" charset="0"/>
              </a:rPr>
              <a:t>3</a:t>
            </a:r>
          </a:p>
        </p:txBody>
      </p:sp>
      <p:sp>
        <p:nvSpPr>
          <p:cNvPr id="60" name="Rectangle: Rounded Corners 10">
            <a:extLst>
              <a:ext uri="{FF2B5EF4-FFF2-40B4-BE49-F238E27FC236}">
                <a16:creationId xmlns:a16="http://schemas.microsoft.com/office/drawing/2014/main" id="{66636C03-9041-41E7-BE05-5795E708BFA9}"/>
              </a:ext>
            </a:extLst>
          </p:cNvPr>
          <p:cNvSpPr/>
          <p:nvPr/>
        </p:nvSpPr>
        <p:spPr>
          <a:xfrm>
            <a:off x="1899821" y="1181060"/>
            <a:ext cx="1188961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3734215" y="1181060"/>
            <a:ext cx="702355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20">
            <a:extLst>
              <a:ext uri="{FF2B5EF4-FFF2-40B4-BE49-F238E27FC236}">
                <a16:creationId xmlns:a16="http://schemas.microsoft.com/office/drawing/2014/main" id="{3EE35463-1F1E-4575-8D27-D23FA054FF1F}"/>
              </a:ext>
            </a:extLst>
          </p:cNvPr>
          <p:cNvSpPr/>
          <p:nvPr/>
        </p:nvSpPr>
        <p:spPr>
          <a:xfrm>
            <a:off x="1902468" y="1510397"/>
            <a:ext cx="1491449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21">
            <a:extLst>
              <a:ext uri="{FF2B5EF4-FFF2-40B4-BE49-F238E27FC236}">
                <a16:creationId xmlns:a16="http://schemas.microsoft.com/office/drawing/2014/main" id="{227ED783-943E-4E83-8B15-AF6C000E95E7}"/>
              </a:ext>
            </a:extLst>
          </p:cNvPr>
          <p:cNvSpPr/>
          <p:nvPr/>
        </p:nvSpPr>
        <p:spPr>
          <a:xfrm>
            <a:off x="4046899" y="1510396"/>
            <a:ext cx="702355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26">
            <a:extLst>
              <a:ext uri="{FF2B5EF4-FFF2-40B4-BE49-F238E27FC236}">
                <a16:creationId xmlns:a16="http://schemas.microsoft.com/office/drawing/2014/main" id="{1F72D1EC-15D2-4ADB-A88B-6DE7BB0CD90F}"/>
              </a:ext>
            </a:extLst>
          </p:cNvPr>
          <p:cNvSpPr/>
          <p:nvPr/>
        </p:nvSpPr>
        <p:spPr>
          <a:xfrm>
            <a:off x="2261526" y="1813473"/>
            <a:ext cx="1946490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812307" y="7993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Question 1</a:t>
            </a:r>
          </a:p>
          <a:p>
            <a:r>
              <a:rPr lang="en-GB" sz="2000" dirty="0"/>
              <a:t>A box of six pencils costs £1.56.</a:t>
            </a:r>
          </a:p>
          <a:p>
            <a:r>
              <a:rPr lang="en-GB" sz="2000" dirty="0"/>
              <a:t>A box of eight rubbers costs £2.72.</a:t>
            </a:r>
          </a:p>
          <a:p>
            <a:r>
              <a:rPr lang="en-GB" sz="2000" dirty="0"/>
              <a:t>What is the difference in cost between one pencil and one rubber?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08865" y="3198220"/>
            <a:ext cx="1357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5723"/>
                </a:solidFill>
              </a:rPr>
              <a:t>One pencil costs 26p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608865" y="4287321"/>
            <a:ext cx="1357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5723"/>
                </a:solidFill>
              </a:rPr>
              <a:t>One rubber costs 34p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31725" y="5216218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</a:rPr>
              <a:t>34p - 26p  =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09A97819-007A-4F45-9D49-CD7C9B470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45700"/>
              </p:ext>
            </p:extLst>
          </p:nvPr>
        </p:nvGraphicFramePr>
        <p:xfrm>
          <a:off x="5608865" y="5216094"/>
          <a:ext cx="1051573" cy="4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73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8p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37" grpId="0"/>
      <p:bldP spid="6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38631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7" y="3160320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sp>
        <p:nvSpPr>
          <p:cNvPr id="96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6D045B7D-2125-4D26-9483-4C1EB1F6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67173"/>
              </p:ext>
            </p:extLst>
          </p:nvPr>
        </p:nvGraphicFramePr>
        <p:xfrm>
          <a:off x="5537069" y="5329338"/>
          <a:ext cx="1289244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44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6971 books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6D045B7D-2125-4D26-9483-4C1EB1F6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07282"/>
              </p:ext>
            </p:extLst>
          </p:nvPr>
        </p:nvGraphicFramePr>
        <p:xfrm>
          <a:off x="5537069" y="5329338"/>
          <a:ext cx="1399957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957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6971 books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ectangle: Rounded Corners 10">
            <a:extLst>
              <a:ext uri="{FF2B5EF4-FFF2-40B4-BE49-F238E27FC236}">
                <a16:creationId xmlns:a16="http://schemas.microsoft.com/office/drawing/2014/main" id="{66636C03-9041-41E7-BE05-5795E708BFA9}"/>
              </a:ext>
            </a:extLst>
          </p:cNvPr>
          <p:cNvSpPr/>
          <p:nvPr/>
        </p:nvSpPr>
        <p:spPr>
          <a:xfrm>
            <a:off x="713507" y="1181060"/>
            <a:ext cx="2287446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2615628" y="1510394"/>
            <a:ext cx="1956372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20">
            <a:extLst>
              <a:ext uri="{FF2B5EF4-FFF2-40B4-BE49-F238E27FC236}">
                <a16:creationId xmlns:a16="http://schemas.microsoft.com/office/drawing/2014/main" id="{3EE35463-1F1E-4575-8D27-D23FA054FF1F}"/>
              </a:ext>
            </a:extLst>
          </p:cNvPr>
          <p:cNvSpPr/>
          <p:nvPr/>
        </p:nvSpPr>
        <p:spPr>
          <a:xfrm>
            <a:off x="2284554" y="1826852"/>
            <a:ext cx="2287446" cy="25679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630519" y="515407"/>
            <a:ext cx="47995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 2</a:t>
            </a:r>
          </a:p>
          <a:p>
            <a:r>
              <a:rPr lang="en-GB" sz="2000" dirty="0"/>
              <a:t>At the start of the week, a book shop has 7687 books in stock.</a:t>
            </a:r>
          </a:p>
          <a:p>
            <a:r>
              <a:rPr lang="en-GB" sz="2000" dirty="0"/>
              <a:t>During the week, 2305 more books are delivered and 3021 books are sold. </a:t>
            </a:r>
          </a:p>
          <a:p>
            <a:r>
              <a:rPr lang="en-GB" sz="2000" dirty="0"/>
              <a:t>How many books does the shop have in stock by the end of the week?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55" y="777588"/>
            <a:ext cx="2389839" cy="1798476"/>
          </a:xfrm>
          <a:prstGeom prst="rect">
            <a:avLst/>
          </a:prstGeom>
        </p:spPr>
      </p:pic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650F3480-FBE1-4643-BA67-4FDC13DCF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68044"/>
              </p:ext>
            </p:extLst>
          </p:nvPr>
        </p:nvGraphicFramePr>
        <p:xfrm>
          <a:off x="1094073" y="3157086"/>
          <a:ext cx="3407790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79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2496120835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4037199289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3503066249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1375304672"/>
                    </a:ext>
                  </a:extLst>
                </a:gridCol>
                <a:gridCol w="340779">
                  <a:extLst>
                    <a:ext uri="{9D8B030D-6E8A-4147-A177-3AD203B41FA5}">
                      <a16:colId xmlns:a16="http://schemas.microsoft.com/office/drawing/2014/main" val="3959306651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+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AEF40AF9-FFB4-42FC-B6B0-D261D19EE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86963"/>
              </p:ext>
            </p:extLst>
          </p:nvPr>
        </p:nvGraphicFramePr>
        <p:xfrm>
          <a:off x="5202253" y="3116171"/>
          <a:ext cx="1749375" cy="143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+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5723"/>
                        </a:solidFill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5723"/>
                        </a:solidFill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5723"/>
                        </a:solidFill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5723"/>
                        </a:solidFill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92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25842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4769288A-AE86-4FCC-95AF-E3919D2C3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49863"/>
              </p:ext>
            </p:extLst>
          </p:nvPr>
        </p:nvGraphicFramePr>
        <p:xfrm>
          <a:off x="755650" y="3840954"/>
          <a:ext cx="3780656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96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3694645412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2496120835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4037199289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3503066249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1375304672"/>
                    </a:ext>
                  </a:extLst>
                </a:gridCol>
                <a:gridCol w="343696">
                  <a:extLst>
                    <a:ext uri="{9D8B030D-6E8A-4147-A177-3AD203B41FA5}">
                      <a16:colId xmlns:a16="http://schemas.microsoft.com/office/drawing/2014/main" val="3959306651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-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C2C36136-E9EC-486C-9D0F-A95650024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55821"/>
              </p:ext>
            </p:extLst>
          </p:nvPr>
        </p:nvGraphicFramePr>
        <p:xfrm>
          <a:off x="1796225" y="4503841"/>
          <a:ext cx="2037222" cy="143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37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464123087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strike="sngStrike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strike="noStrike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strike="noStrike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strike="noStrike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strike="noStrike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strike="noStrike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strike="noStrike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strike="noStrike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strike="noStrike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-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92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2584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4470"/>
              </p:ext>
            </p:extLst>
          </p:nvPr>
        </p:nvGraphicFramePr>
        <p:xfrm>
          <a:off x="5552128" y="3831140"/>
          <a:ext cx="1399500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780093655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09397677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18484233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944176942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8117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98015" y="4169882"/>
            <a:ext cx="248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5723"/>
                </a:solidFill>
                <a:latin typeface="Twinkl" pitchFamily="50" charset="0"/>
              </a:rPr>
              <a:t>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55313"/>
              </p:ext>
            </p:extLst>
          </p:nvPr>
        </p:nvGraphicFramePr>
        <p:xfrm>
          <a:off x="2442916" y="5220316"/>
          <a:ext cx="1358148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37">
                  <a:extLst>
                    <a:ext uri="{9D8B030D-6E8A-4147-A177-3AD203B41FA5}">
                      <a16:colId xmlns:a16="http://schemas.microsoft.com/office/drawing/2014/main" val="3522519443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229943866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3345107975"/>
                    </a:ext>
                  </a:extLst>
                </a:gridCol>
                <a:gridCol w="339537">
                  <a:extLst>
                    <a:ext uri="{9D8B030D-6E8A-4147-A177-3AD203B41FA5}">
                      <a16:colId xmlns:a16="http://schemas.microsoft.com/office/drawing/2014/main" val="3849311890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0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38631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7" y="3160320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sp>
        <p:nvSpPr>
          <p:cNvPr id="98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58901"/>
              </p:ext>
            </p:extLst>
          </p:nvPr>
        </p:nvGraphicFramePr>
        <p:xfrm>
          <a:off x="5572130" y="5326876"/>
          <a:ext cx="1242018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01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126 children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7315"/>
              </p:ext>
            </p:extLst>
          </p:nvPr>
        </p:nvGraphicFramePr>
        <p:xfrm>
          <a:off x="5572130" y="5326876"/>
          <a:ext cx="1299463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63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126 children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66636C03-9041-41E7-BE05-5795E708BFA9}"/>
              </a:ext>
            </a:extLst>
          </p:cNvPr>
          <p:cNvSpPr/>
          <p:nvPr/>
        </p:nvSpPr>
        <p:spPr>
          <a:xfrm>
            <a:off x="1779794" y="915678"/>
            <a:ext cx="919018" cy="2334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630519" y="1521063"/>
            <a:ext cx="1784207" cy="2334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3EE35463-1F1E-4575-8D27-D23FA054FF1F}"/>
              </a:ext>
            </a:extLst>
          </p:cNvPr>
          <p:cNvSpPr/>
          <p:nvPr/>
        </p:nvSpPr>
        <p:spPr>
          <a:xfrm>
            <a:off x="2041968" y="1835999"/>
            <a:ext cx="1118482" cy="2334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C4C01FEF-7F9C-48FF-B591-6C88FDE967E3}"/>
              </a:ext>
            </a:extLst>
          </p:cNvPr>
          <p:cNvSpPr/>
          <p:nvPr/>
        </p:nvSpPr>
        <p:spPr>
          <a:xfrm>
            <a:off x="2068020" y="2435974"/>
            <a:ext cx="1314371" cy="2334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630519" y="515407"/>
            <a:ext cx="47995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 3</a:t>
            </a:r>
          </a:p>
          <a:p>
            <a:r>
              <a:rPr lang="en-GB" sz="2000" dirty="0"/>
              <a:t>There are 72 girls playing in the playground.</a:t>
            </a:r>
          </a:p>
          <a:p>
            <a:r>
              <a:rPr lang="en-GB" sz="2000" dirty="0"/>
              <a:t>Three sevenths of the children in the playground are boys.</a:t>
            </a:r>
          </a:p>
          <a:p>
            <a:r>
              <a:rPr lang="en-GB" sz="2000" dirty="0"/>
              <a:t>How many children are playing in the playground altogether?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920" y="765175"/>
            <a:ext cx="2932430" cy="2078916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E3FB340-8709-420F-8073-D859A1EA0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11280"/>
              </p:ext>
            </p:extLst>
          </p:nvPr>
        </p:nvGraphicFramePr>
        <p:xfrm>
          <a:off x="1094508" y="3826127"/>
          <a:ext cx="2418234" cy="35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62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458289355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6562029"/>
                    </a:ext>
                  </a:extLst>
                </a:gridCol>
              </a:tblGrid>
              <a:tr h="358385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  <a:endParaRPr lang="en-GB" sz="1900" b="1" dirty="0">
                        <a:solidFill>
                          <a:schemeClr val="bg1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  <a:endParaRPr lang="en-GB" sz="1900" b="1" dirty="0">
                        <a:solidFill>
                          <a:schemeClr val="bg1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  <a:endParaRPr lang="en-GB" sz="19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  <a:endParaRPr lang="en-GB" sz="19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BBF36DB-3FD1-44C8-ADEF-9607F978D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06815"/>
              </p:ext>
            </p:extLst>
          </p:nvPr>
        </p:nvGraphicFramePr>
        <p:xfrm>
          <a:off x="1094508" y="4870983"/>
          <a:ext cx="2418234" cy="35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62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2458289355"/>
                    </a:ext>
                  </a:extLst>
                </a:gridCol>
                <a:gridCol w="345462">
                  <a:extLst>
                    <a:ext uri="{9D8B030D-6E8A-4147-A177-3AD203B41FA5}">
                      <a16:colId xmlns:a16="http://schemas.microsoft.com/office/drawing/2014/main" val="16562029"/>
                    </a:ext>
                  </a:extLst>
                </a:gridCol>
              </a:tblGrid>
              <a:tr h="358385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  <a:endParaRPr lang="en-GB" sz="1900" b="1" dirty="0">
                        <a:solidFill>
                          <a:schemeClr val="bg1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  <a:endParaRPr lang="en-GB" sz="1900" b="1" dirty="0">
                        <a:solidFill>
                          <a:schemeClr val="bg1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bg1"/>
                          </a:solidFill>
                          <a:latin typeface="Twinkl" pitchFamily="50" charset="0"/>
                        </a:rPr>
                        <a:t>B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  <a:endParaRPr lang="en-GB" sz="19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  <a:endParaRPr lang="en-GB" sz="19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00B050"/>
                          </a:solidFill>
                          <a:latin typeface="Twinkl" pitchFamily="50" charset="0"/>
                        </a:rPr>
                        <a:t>G</a:t>
                      </a:r>
                    </a:p>
                  </a:txBody>
                  <a:tcPr marL="65452" marR="65452" marT="32688" marB="32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9B0F376-61E1-4ADD-9375-ED6547948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44842"/>
              </p:ext>
            </p:extLst>
          </p:nvPr>
        </p:nvGraphicFramePr>
        <p:xfrm>
          <a:off x="4508306" y="3564000"/>
          <a:ext cx="1115236" cy="5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36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570934"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72</a:t>
                      </a:r>
                      <a:endParaRPr lang="en-GB" sz="22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79120" marR="79120" marT="39514" marB="395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07A609B-D4E1-4ADF-8410-3AC10C930115}"/>
              </a:ext>
            </a:extLst>
          </p:cNvPr>
          <p:cNvCxnSpPr>
            <a:cxnSpLocks/>
          </p:cNvCxnSpPr>
          <p:nvPr/>
        </p:nvCxnSpPr>
        <p:spPr>
          <a:xfrm>
            <a:off x="2144534" y="4370068"/>
            <a:ext cx="1356694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A70E8E-D64D-48A6-815D-A78D7F8E7A64}"/>
              </a:ext>
            </a:extLst>
          </p:cNvPr>
          <p:cNvCxnSpPr>
            <a:cxnSpLocks/>
          </p:cNvCxnSpPr>
          <p:nvPr/>
        </p:nvCxnSpPr>
        <p:spPr>
          <a:xfrm>
            <a:off x="3157219" y="3685040"/>
            <a:ext cx="38553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15A3319-4EF3-487B-9C43-EA84FE761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37027"/>
              </p:ext>
            </p:extLst>
          </p:nvPr>
        </p:nvGraphicFramePr>
        <p:xfrm>
          <a:off x="3177108" y="3326019"/>
          <a:ext cx="345756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56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18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7A609B-D4E1-4ADF-8410-3AC10C930115}"/>
              </a:ext>
            </a:extLst>
          </p:cNvPr>
          <p:cNvCxnSpPr>
            <a:cxnSpLocks/>
          </p:cNvCxnSpPr>
          <p:nvPr/>
        </p:nvCxnSpPr>
        <p:spPr>
          <a:xfrm>
            <a:off x="1094508" y="5433735"/>
            <a:ext cx="240672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AFBAEA0-1DBB-460E-AD3B-04F4DDBA6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34119"/>
              </p:ext>
            </p:extLst>
          </p:nvPr>
        </p:nvGraphicFramePr>
        <p:xfrm>
          <a:off x="1845108" y="5459314"/>
          <a:ext cx="1160641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41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18 × 7 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AFBAEA0-1DBB-460E-AD3B-04F4DDBA6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06761"/>
              </p:ext>
            </p:extLst>
          </p:nvPr>
        </p:nvGraphicFramePr>
        <p:xfrm>
          <a:off x="3503011" y="4165362"/>
          <a:ext cx="1767225" cy="38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22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72 ÷ 4 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850642" y="3499814"/>
            <a:ext cx="349776" cy="708595"/>
            <a:chOff x="1527087" y="4810315"/>
            <a:chExt cx="349776" cy="708595"/>
          </a:xfrm>
        </p:grpSpPr>
        <p:sp>
          <p:nvSpPr>
            <p:cNvPr id="51" name="Rectangle 50"/>
            <p:cNvSpPr/>
            <p:nvPr/>
          </p:nvSpPr>
          <p:spPr>
            <a:xfrm>
              <a:off x="1527087" y="4810315"/>
              <a:ext cx="3497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>
                  <a:solidFill>
                    <a:srgbClr val="005723"/>
                  </a:solidFill>
                </a:rPr>
                <a:t>4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34127" y="5088023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>
                  <a:solidFill>
                    <a:srgbClr val="005723"/>
                  </a:solidFill>
                </a:rPr>
                <a:t>7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575797" y="5159633"/>
              <a:ext cx="269633" cy="0"/>
            </a:xfrm>
            <a:prstGeom prst="line">
              <a:avLst/>
            </a:prstGeom>
            <a:ln w="12700">
              <a:solidFill>
                <a:srgbClr val="00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934818" y="4134934"/>
            <a:ext cx="4539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5723"/>
                </a:solidFill>
                <a:latin typeface="Twinkl" pitchFamily="50" charset="0"/>
              </a:rPr>
              <a:t>18</a:t>
            </a:r>
            <a:endParaRPr lang="en-GB" sz="2200" dirty="0"/>
          </a:p>
        </p:txBody>
      </p:sp>
      <p:sp>
        <p:nvSpPr>
          <p:cNvPr id="18" name="Rectangle 17"/>
          <p:cNvSpPr/>
          <p:nvPr/>
        </p:nvSpPr>
        <p:spPr>
          <a:xfrm>
            <a:off x="4167410" y="3661559"/>
            <a:ext cx="351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5723"/>
                </a:solidFill>
                <a:latin typeface="Twinkl" pitchFamily="50" charset="0"/>
              </a:rPr>
              <a:t>=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389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65794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7" y="3160320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56318"/>
              </p:ext>
            </p:extLst>
          </p:nvPr>
        </p:nvGraphicFramePr>
        <p:xfrm>
          <a:off x="5510979" y="5288979"/>
          <a:ext cx="1548138" cy="35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104 grams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71191"/>
              </p:ext>
            </p:extLst>
          </p:nvPr>
        </p:nvGraphicFramePr>
        <p:xfrm>
          <a:off x="5510979" y="5288979"/>
          <a:ext cx="1548138" cy="35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104 grams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7A4DBA92-86CA-4C35-A15C-B3627E846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41953"/>
              </p:ext>
            </p:extLst>
          </p:nvPr>
        </p:nvGraphicFramePr>
        <p:xfrm>
          <a:off x="1085455" y="3160320"/>
          <a:ext cx="2074536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56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6">
                  <a:extLst>
                    <a:ext uri="{9D8B030D-6E8A-4147-A177-3AD203B41FA5}">
                      <a16:colId xmlns:a16="http://schemas.microsoft.com/office/drawing/2014/main" val="2496120835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÷</a:t>
                      </a:r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=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2A23669A-1338-4B9B-A4E9-6F40F00A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59706"/>
              </p:ext>
            </p:extLst>
          </p:nvPr>
        </p:nvGraphicFramePr>
        <p:xfrm>
          <a:off x="3498138" y="3115699"/>
          <a:ext cx="1749375" cy="10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3</a:t>
                      </a:r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ysClr val="windowText" lastClr="00000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036010" y="3211023"/>
            <a:ext cx="1346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5723"/>
                </a:solidFill>
              </a:rPr>
              <a:t>One serving is 112 grams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06827"/>
              </p:ext>
            </p:extLst>
          </p:nvPr>
        </p:nvGraphicFramePr>
        <p:xfrm>
          <a:off x="3823018" y="3128363"/>
          <a:ext cx="1049625" cy="38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833097335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3327135523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3703233258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06915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BD03153-2E3F-487C-8996-08795B13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31440"/>
              </p:ext>
            </p:extLst>
          </p:nvPr>
        </p:nvGraphicFramePr>
        <p:xfrm>
          <a:off x="1073506" y="4505242"/>
          <a:ext cx="1749375" cy="143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×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92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2584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09699"/>
              </p:ext>
            </p:extLst>
          </p:nvPr>
        </p:nvGraphicFramePr>
        <p:xfrm>
          <a:off x="1773256" y="5220398"/>
          <a:ext cx="1049625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">
                  <a:extLst>
                    <a:ext uri="{9D8B030D-6E8A-4147-A177-3AD203B41FA5}">
                      <a16:colId xmlns:a16="http://schemas.microsoft.com/office/drawing/2014/main" val="849424539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4195347787"/>
                    </a:ext>
                  </a:extLst>
                </a:gridCol>
                <a:gridCol w="349875">
                  <a:extLst>
                    <a:ext uri="{9D8B030D-6E8A-4147-A177-3AD203B41FA5}">
                      <a16:colId xmlns:a16="http://schemas.microsoft.com/office/drawing/2014/main" val="650883061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6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65068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121229" y="3836893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</a:rPr>
              <a:t>112 × 8 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61652" y="5588754"/>
            <a:ext cx="253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5723"/>
                </a:solidFill>
              </a:rPr>
              <a:t>1</a:t>
            </a:r>
          </a:p>
        </p:txBody>
      </p:sp>
      <p:sp>
        <p:nvSpPr>
          <p:cNvPr id="65" name="Rectangle: Rounded Corners 10">
            <a:extLst>
              <a:ext uri="{FF2B5EF4-FFF2-40B4-BE49-F238E27FC236}">
                <a16:creationId xmlns:a16="http://schemas.microsoft.com/office/drawing/2014/main" id="{66636C03-9041-41E7-BE05-5795E708BFA9}"/>
              </a:ext>
            </a:extLst>
          </p:cNvPr>
          <p:cNvSpPr/>
          <p:nvPr/>
        </p:nvSpPr>
        <p:spPr>
          <a:xfrm>
            <a:off x="3103843" y="1271527"/>
            <a:ext cx="577403" cy="28247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797341" y="1579351"/>
            <a:ext cx="1692364" cy="28247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20">
            <a:extLst>
              <a:ext uri="{FF2B5EF4-FFF2-40B4-BE49-F238E27FC236}">
                <a16:creationId xmlns:a16="http://schemas.microsoft.com/office/drawing/2014/main" id="{3EE35463-1F1E-4575-8D27-D23FA054FF1F}"/>
              </a:ext>
            </a:extLst>
          </p:cNvPr>
          <p:cNvSpPr/>
          <p:nvPr/>
        </p:nvSpPr>
        <p:spPr>
          <a:xfrm>
            <a:off x="4354701" y="1582202"/>
            <a:ext cx="1673391" cy="28247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40">
            <a:extLst>
              <a:ext uri="{FF2B5EF4-FFF2-40B4-BE49-F238E27FC236}">
                <a16:creationId xmlns:a16="http://schemas.microsoft.com/office/drawing/2014/main" id="{2C7A9541-8A74-4DA9-8E71-762BE3E6994B}"/>
              </a:ext>
            </a:extLst>
          </p:cNvPr>
          <p:cNvSpPr/>
          <p:nvPr/>
        </p:nvSpPr>
        <p:spPr>
          <a:xfrm>
            <a:off x="801669" y="2191394"/>
            <a:ext cx="1257683" cy="28247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755650" y="592512"/>
            <a:ext cx="5627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 4</a:t>
            </a:r>
          </a:p>
          <a:p>
            <a:r>
              <a:rPr lang="en-GB" sz="2000" dirty="0"/>
              <a:t>Pavel is cooking a chicken casserole. The recipe he is following uses 336g of chicken to make three servings. Pavel is making eight servings. How many grams will he have left over from </a:t>
            </a:r>
            <a:br>
              <a:rPr lang="en-GB" sz="2000" dirty="0"/>
            </a:br>
            <a:r>
              <a:rPr lang="en-GB" sz="2000" dirty="0"/>
              <a:t>1 kilogram of chicken?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2938523" y="5283805"/>
            <a:ext cx="1539764" cy="57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5723"/>
                </a:solidFill>
              </a:rPr>
              <a:t>Eight servings is 896 grams</a:t>
            </a:r>
          </a:p>
        </p:txBody>
      </p:sp>
      <p:sp>
        <p:nvSpPr>
          <p:cNvPr id="71" name="Rectangle 70"/>
          <p:cNvSpPr/>
          <p:nvPr/>
        </p:nvSpPr>
        <p:spPr>
          <a:xfrm flipH="1">
            <a:off x="3602943" y="4510397"/>
            <a:ext cx="345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723"/>
                </a:solidFill>
              </a:rPr>
              <a:t>1000 grams   -   896 grams  =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94" y="884657"/>
            <a:ext cx="2158171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65" grpId="0" animBg="1"/>
      <p:bldP spid="67" grpId="0" animBg="1"/>
      <p:bldP spid="68" grpId="0" animBg="1"/>
      <p:bldP spid="69" grpId="0" animBg="1"/>
      <p:bldP spid="22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38631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7" y="3160320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84756"/>
              </p:ext>
            </p:extLst>
          </p:nvPr>
        </p:nvGraphicFramePr>
        <p:xfrm>
          <a:off x="5505530" y="5299762"/>
          <a:ext cx="1548138" cy="38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 truffles</a:t>
                      </a:r>
                      <a:endParaRPr lang="en-GB" sz="2200" b="1" baseline="3000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64519"/>
              </p:ext>
            </p:extLst>
          </p:nvPr>
        </p:nvGraphicFramePr>
        <p:xfrm>
          <a:off x="5505530" y="5299762"/>
          <a:ext cx="1548138" cy="67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5 truffles</a:t>
                      </a:r>
                      <a:endParaRPr lang="en-GB" sz="2200" b="1" baseline="3000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  <a:p>
                      <a:pPr algn="l"/>
                      <a:endParaRPr lang="en-GB" sz="2800" b="1" i="1" baseline="3000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688538" y="1830696"/>
            <a:ext cx="5896820" cy="2334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3EE35463-1F1E-4575-8D27-D23FA054FF1F}"/>
              </a:ext>
            </a:extLst>
          </p:cNvPr>
          <p:cNvSpPr/>
          <p:nvPr/>
        </p:nvSpPr>
        <p:spPr>
          <a:xfrm>
            <a:off x="4258209" y="2107803"/>
            <a:ext cx="720935" cy="21222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B7C378A4-0F12-45A7-9DB4-B78D13CD9660}"/>
              </a:ext>
            </a:extLst>
          </p:cNvPr>
          <p:cNvSpPr/>
          <p:nvPr/>
        </p:nvSpPr>
        <p:spPr>
          <a:xfrm>
            <a:off x="2028659" y="2118471"/>
            <a:ext cx="847175" cy="21222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630708" y="647188"/>
            <a:ext cx="6036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Question 5</a:t>
            </a:r>
          </a:p>
          <a:p>
            <a:r>
              <a:rPr lang="en-GB" dirty="0"/>
              <a:t>Nikita makes chocolate truffles to sell. The chocolates cost 15p to make and the boxes cost 12p.</a:t>
            </a:r>
          </a:p>
          <a:p>
            <a:r>
              <a:rPr lang="en-GB" dirty="0"/>
              <a:t>She uses the formula: </a:t>
            </a:r>
          </a:p>
          <a:p>
            <a:r>
              <a:rPr lang="en-GB" dirty="0"/>
              <a:t>number of truffles × 15p + (number of boxes × 12p) = cost</a:t>
            </a:r>
          </a:p>
          <a:p>
            <a:r>
              <a:rPr lang="en-GB" dirty="0"/>
              <a:t>George buys one box of truffles for £0.87.  </a:t>
            </a:r>
          </a:p>
          <a:p>
            <a:r>
              <a:rPr lang="en-GB" dirty="0"/>
              <a:t>How many truffles did he buy?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53" y="854178"/>
            <a:ext cx="1476823" cy="983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7474" y="3485694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  <a:latin typeface="Twinkl" pitchFamily="50" charset="0"/>
              </a:rPr>
              <a:t>87p - 12p for one box =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0429" y="3492689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5723"/>
                </a:solidFill>
              </a:rPr>
              <a:t>75p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614" y="4190309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</a:rPr>
              <a:t>75p ÷ 15 = number of truffles</a:t>
            </a:r>
          </a:p>
        </p:txBody>
      </p:sp>
    </p:spTree>
    <p:extLst>
      <p:ext uri="{BB962C8B-B14F-4D97-AF65-F5344CB8AC3E}">
        <p14:creationId xmlns:p14="http://schemas.microsoft.com/office/powerpoint/2010/main" val="20063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>
            <a:extLst>
              <a:ext uri="{FF2B5EF4-FFF2-40B4-BE49-F238E27FC236}">
                <a16:creationId xmlns:a16="http://schemas.microsoft.com/office/drawing/2014/main" id="{45624DF3-6CC6-4A98-97D0-2F58845B5D1C}"/>
              </a:ext>
            </a:extLst>
          </p:cNvPr>
          <p:cNvSpPr txBox="1"/>
          <p:nvPr/>
        </p:nvSpPr>
        <p:spPr>
          <a:xfrm>
            <a:off x="1112614" y="2838631"/>
            <a:ext cx="1710267" cy="39787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effectLst/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method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D407DA-6EAC-40A9-BEEE-049E5B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2359" r="1204" b="1652"/>
          <a:stretch/>
        </p:blipFill>
        <p:spPr bwMode="auto">
          <a:xfrm>
            <a:off x="773948" y="3172735"/>
            <a:ext cx="6493510" cy="275551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 Box 2">
            <a:extLst>
              <a:ext uri="{FF2B5EF4-FFF2-40B4-BE49-F238E27FC236}">
                <a16:creationId xmlns:a16="http://schemas.microsoft.com/office/drawing/2014/main" id="{CB3E96F8-D76F-4AAA-9969-B3FEF37E0C93}"/>
              </a:ext>
            </a:extLst>
          </p:cNvPr>
          <p:cNvSpPr txBox="1"/>
          <p:nvPr/>
        </p:nvSpPr>
        <p:spPr>
          <a:xfrm>
            <a:off x="5428213" y="5229369"/>
            <a:ext cx="1496768" cy="523532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uided Solve">
            <a:extLst>
              <a:ext uri="{FF2B5EF4-FFF2-40B4-BE49-F238E27FC236}">
                <a16:creationId xmlns:a16="http://schemas.microsoft.com/office/drawing/2014/main" id="{B34691C1-F4FE-4AB8-B2D6-D4460335AD80}"/>
              </a:ext>
            </a:extLst>
          </p:cNvPr>
          <p:cNvSpPr/>
          <p:nvPr/>
        </p:nvSpPr>
        <p:spPr>
          <a:xfrm>
            <a:off x="7430824" y="3525286"/>
            <a:ext cx="957526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Guided Solve</a:t>
            </a:r>
          </a:p>
        </p:txBody>
      </p:sp>
      <p:sp>
        <p:nvSpPr>
          <p:cNvPr id="16" name="Show Answer">
            <a:extLst>
              <a:ext uri="{FF2B5EF4-FFF2-40B4-BE49-F238E27FC236}">
                <a16:creationId xmlns:a16="http://schemas.microsoft.com/office/drawing/2014/main" id="{A4311C42-B890-4DDE-9553-E34440AEDD5E}"/>
              </a:ext>
            </a:extLst>
          </p:cNvPr>
          <p:cNvSpPr/>
          <p:nvPr/>
        </p:nvSpPr>
        <p:spPr>
          <a:xfrm>
            <a:off x="7430824" y="4319486"/>
            <a:ext cx="973741" cy="611708"/>
          </a:xfrm>
          <a:prstGeom prst="roundRect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Show Answer</a:t>
            </a:r>
          </a:p>
        </p:txBody>
      </p:sp>
      <p:sp>
        <p:nvSpPr>
          <p:cNvPr id="2" name="Pentagon 1">
            <a:hlinkClick r:id="rId3" action="ppaction://hlinksldjump"/>
          </p:cNvPr>
          <p:cNvSpPr/>
          <p:nvPr/>
        </p:nvSpPr>
        <p:spPr>
          <a:xfrm flipH="1">
            <a:off x="7393030" y="5684454"/>
            <a:ext cx="1333382" cy="408371"/>
          </a:xfrm>
          <a:prstGeom prst="homePlate">
            <a:avLst/>
          </a:prstGeom>
          <a:solidFill>
            <a:srgbClr val="00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Back to menu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86342"/>
              </p:ext>
            </p:extLst>
          </p:nvPr>
        </p:nvGraphicFramePr>
        <p:xfrm>
          <a:off x="5480876" y="5336306"/>
          <a:ext cx="1548138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24 000 people</a:t>
                      </a:r>
                      <a:endParaRPr lang="en-GB" sz="1600" b="1" baseline="3000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6BA100DD-8CBD-4898-A19F-14E8D25D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93031"/>
              </p:ext>
            </p:extLst>
          </p:nvPr>
        </p:nvGraphicFramePr>
        <p:xfrm>
          <a:off x="5480877" y="5336306"/>
          <a:ext cx="1496768" cy="3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68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</a:tblGrid>
              <a:tr h="35757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24 000 people</a:t>
                      </a:r>
                      <a:endParaRPr lang="en-GB" sz="1600" b="1" baseline="3000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498DD6-A57F-430E-A217-92742D342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39625"/>
              </p:ext>
            </p:extLst>
          </p:nvPr>
        </p:nvGraphicFramePr>
        <p:xfrm>
          <a:off x="1112614" y="3857905"/>
          <a:ext cx="3432650" cy="33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458289355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656202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397592261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33041314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775918563"/>
                    </a:ext>
                  </a:extLst>
                </a:gridCol>
              </a:tblGrid>
              <a:tr h="336589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A81AC1-844A-4DEB-B21B-0284CB4F9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30824"/>
              </p:ext>
            </p:extLst>
          </p:nvPr>
        </p:nvGraphicFramePr>
        <p:xfrm>
          <a:off x="1112614" y="4877061"/>
          <a:ext cx="3432650" cy="33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458289355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6562029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1397592261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2330413140"/>
                    </a:ext>
                  </a:extLst>
                </a:gridCol>
                <a:gridCol w="343265">
                  <a:extLst>
                    <a:ext uri="{9D8B030D-6E8A-4147-A177-3AD203B41FA5}">
                      <a16:colId xmlns:a16="http://schemas.microsoft.com/office/drawing/2014/main" val="775918563"/>
                    </a:ext>
                  </a:extLst>
                </a:gridCol>
              </a:tblGrid>
              <a:tr h="336589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B050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2792" y="3175338"/>
                <a:ext cx="2310248" cy="536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5723"/>
                    </a:solidFill>
                    <a:latin typeface="Twinkl" pitchFamily="50" charset="0"/>
                  </a:rPr>
                  <a:t>19 200 = 80%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0057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>
                            <a:solidFill>
                              <a:srgbClr val="005723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>
                            <a:solidFill>
                              <a:srgbClr val="005723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00B050"/>
                    </a:solidFill>
                  </a:rPr>
                  <a:t> </a:t>
                </a:r>
                <a:r>
                  <a:rPr lang="en-GB" b="1" dirty="0">
                    <a:solidFill>
                      <a:srgbClr val="00B050"/>
                    </a:solidFill>
                    <a:latin typeface="Twinkl" pitchFamily="50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92" y="3175338"/>
                <a:ext cx="2310248" cy="536237"/>
              </a:xfrm>
              <a:prstGeom prst="rect">
                <a:avLst/>
              </a:prstGeom>
              <a:blipFill>
                <a:blip r:embed="rId4"/>
                <a:stretch>
                  <a:fillRect l="-105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4966EF-91D8-4656-8E77-FF9480F1CD95}"/>
              </a:ext>
            </a:extLst>
          </p:cNvPr>
          <p:cNvCxnSpPr>
            <a:cxnSpLocks/>
          </p:cNvCxnSpPr>
          <p:nvPr/>
        </p:nvCxnSpPr>
        <p:spPr>
          <a:xfrm>
            <a:off x="1069405" y="4277650"/>
            <a:ext cx="3475163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F2F67E-A298-4D3A-BC26-8D2470ACC5F7}"/>
              </a:ext>
            </a:extLst>
          </p:cNvPr>
          <p:cNvCxnSpPr>
            <a:cxnSpLocks/>
          </p:cNvCxnSpPr>
          <p:nvPr/>
        </p:nvCxnSpPr>
        <p:spPr>
          <a:xfrm>
            <a:off x="1110082" y="3793052"/>
            <a:ext cx="2766668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FB326F-F1C4-4F53-BB66-12C76C00E4C1}"/>
              </a:ext>
            </a:extLst>
          </p:cNvPr>
          <p:cNvCxnSpPr>
            <a:cxnSpLocks/>
          </p:cNvCxnSpPr>
          <p:nvPr/>
        </p:nvCxnSpPr>
        <p:spPr>
          <a:xfrm>
            <a:off x="1080508" y="4776062"/>
            <a:ext cx="37154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A3C705-2971-40D4-9569-80B784BD6E52}"/>
              </a:ext>
            </a:extLst>
          </p:cNvPr>
          <p:cNvCxnSpPr>
            <a:cxnSpLocks/>
          </p:cNvCxnSpPr>
          <p:nvPr/>
        </p:nvCxnSpPr>
        <p:spPr>
          <a:xfrm>
            <a:off x="1113002" y="5340642"/>
            <a:ext cx="3431566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14088" y="4327808"/>
                <a:ext cx="1162650" cy="38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rgbClr val="005723"/>
                    </a:solidFill>
                    <a:latin typeface="Twinkl" pitchFamily="50" charset="0"/>
                  </a:rPr>
                  <a:t>=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1" i="1">
                            <a:solidFill>
                              <a:srgbClr val="0057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200" b="1">
                            <a:solidFill>
                              <a:srgbClr val="005723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200" b="1">
                            <a:solidFill>
                              <a:srgbClr val="005723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endParaRPr lang="en-GB" sz="1200" b="1" dirty="0">
                  <a:solidFill>
                    <a:srgbClr val="005723"/>
                  </a:solidFill>
                  <a:latin typeface="Twinkl" pitchFamily="50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8" y="4327808"/>
                <a:ext cx="1162650" cy="388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97916" y="5383569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</a:rPr>
              <a:t>2400 × 10 =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AD21D5A6-BC63-410B-BD1B-28547944E75D}"/>
              </a:ext>
            </a:extLst>
          </p:cNvPr>
          <p:cNvSpPr/>
          <p:nvPr/>
        </p:nvSpPr>
        <p:spPr>
          <a:xfrm>
            <a:off x="791139" y="1076994"/>
            <a:ext cx="765385" cy="3107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B7C378A4-0F12-45A7-9DB4-B78D13CD9660}"/>
              </a:ext>
            </a:extLst>
          </p:cNvPr>
          <p:cNvSpPr/>
          <p:nvPr/>
        </p:nvSpPr>
        <p:spPr>
          <a:xfrm>
            <a:off x="1556524" y="1683530"/>
            <a:ext cx="1287344" cy="3107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55BCB356-1259-411C-8F06-08074A88CC80}"/>
              </a:ext>
            </a:extLst>
          </p:cNvPr>
          <p:cNvSpPr/>
          <p:nvPr/>
        </p:nvSpPr>
        <p:spPr>
          <a:xfrm>
            <a:off x="773948" y="2316262"/>
            <a:ext cx="1776306" cy="3107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B8639-7030-4664-8E6E-2907BE5C1D15}"/>
              </a:ext>
            </a:extLst>
          </p:cNvPr>
          <p:cNvSpPr/>
          <p:nvPr/>
        </p:nvSpPr>
        <p:spPr>
          <a:xfrm>
            <a:off x="712900" y="715506"/>
            <a:ext cx="5570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 6</a:t>
            </a:r>
          </a:p>
          <a:p>
            <a:r>
              <a:rPr lang="en-GB" sz="2000" dirty="0"/>
              <a:t>19 200 people visited the leisure centre this week. </a:t>
            </a:r>
          </a:p>
          <a:p>
            <a:r>
              <a:rPr lang="en-GB" sz="2000" dirty="0"/>
              <a:t>This is 20% fewer people than the week before. </a:t>
            </a:r>
          </a:p>
          <a:p>
            <a:r>
              <a:rPr lang="en-GB" sz="2000" dirty="0"/>
              <a:t>How many people visited the leisure centre the previous week?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8E6A7B4-7D97-4150-A81F-ACB678929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04199"/>
              </p:ext>
            </p:extLst>
          </p:nvPr>
        </p:nvGraphicFramePr>
        <p:xfrm>
          <a:off x="4880029" y="3479334"/>
          <a:ext cx="2053170" cy="10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95">
                  <a:extLst>
                    <a:ext uri="{9D8B030D-6E8A-4147-A177-3AD203B41FA5}">
                      <a16:colId xmlns:a16="http://schemas.microsoft.com/office/drawing/2014/main" val="2858225759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1953410760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1636638199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2781699038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2471145569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8</a:t>
                      </a:r>
                      <a:endParaRPr lang="en-GB" sz="14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1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9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0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7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6161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73058" y="3825162"/>
            <a:ext cx="245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solidFill>
                  <a:srgbClr val="005723"/>
                </a:solidFill>
                <a:latin typeface="Twinkl" pitchFamily="50" charset="0"/>
              </a:rPr>
              <a:t>3</a:t>
            </a:r>
            <a:endParaRPr lang="en-GB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5501905" y="38251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solidFill>
                  <a:srgbClr val="005723"/>
                </a:solidFill>
                <a:latin typeface="Twinkl" pitchFamily="50" charset="0"/>
              </a:rPr>
              <a:t>1</a:t>
            </a:r>
            <a:endParaRPr lang="en-GB" sz="1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87521"/>
              </p:ext>
            </p:extLst>
          </p:nvPr>
        </p:nvGraphicFramePr>
        <p:xfrm>
          <a:off x="5222224" y="3451399"/>
          <a:ext cx="1710975" cy="40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95">
                  <a:extLst>
                    <a:ext uri="{9D8B030D-6E8A-4147-A177-3AD203B41FA5}">
                      <a16:colId xmlns:a16="http://schemas.microsoft.com/office/drawing/2014/main" val="306027249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3699843290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2941707411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340890111"/>
                    </a:ext>
                  </a:extLst>
                </a:gridCol>
                <a:gridCol w="342195">
                  <a:extLst>
                    <a:ext uri="{9D8B030D-6E8A-4147-A177-3AD203B41FA5}">
                      <a16:colId xmlns:a16="http://schemas.microsoft.com/office/drawing/2014/main" val="2619293399"/>
                    </a:ext>
                  </a:extLst>
                </a:gridCol>
              </a:tblGrid>
              <a:tr h="401609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  <a:endParaRPr lang="en-GB" sz="1400" b="1" dirty="0">
                        <a:solidFill>
                          <a:srgbClr val="005723"/>
                        </a:solidFill>
                        <a:latin typeface="Twinkl" pitchFamily="50" charset="0"/>
                      </a:endParaRP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2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4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5723"/>
                          </a:solidFill>
                          <a:latin typeface="Twinkl" pitchFamily="50" charset="0"/>
                        </a:rPr>
                        <a:t>0</a:t>
                      </a:r>
                    </a:p>
                  </a:txBody>
                  <a:tcPr marL="54469" marR="54469" marT="27203" marB="27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4725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05152" y="3275134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5723"/>
                </a:solidFill>
                <a:latin typeface="Twinkl" pitchFamily="50" charset="0"/>
              </a:rPr>
              <a:t>19 200 ÷ 8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8157" y="4291066"/>
            <a:ext cx="1885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5723"/>
                </a:solidFill>
                <a:latin typeface="Twinkl" pitchFamily="50" charset="0"/>
              </a:rPr>
              <a:t>Number of people who visited previous week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993608" y="4493590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5723"/>
                </a:solidFill>
              </a:rPr>
              <a:t>2400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261" y="892168"/>
            <a:ext cx="220694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 animBg="1"/>
      <p:bldP spid="20" grpId="0" animBg="1"/>
      <p:bldP spid="21" grpId="0" animBg="1"/>
      <p:bldP spid="6" grpId="0"/>
      <p:bldP spid="25" grpId="0"/>
      <p:bldP spid="8" grpId="0"/>
      <p:bldP spid="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345</TotalTime>
  <Words>556</Words>
  <Application>Microsoft Office PowerPoint</Application>
  <PresentationFormat>On-screen Show (4:3)</PresentationFormat>
  <Paragraphs>216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Cambria Math</vt:lpstr>
      <vt:lpstr>Sassoon Infant Rg</vt:lpstr>
      <vt:lpstr>Twinkl SemiBold</vt:lpstr>
      <vt:lpstr>Twinkl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Naomi Adam</cp:lastModifiedBy>
  <cp:revision>38</cp:revision>
  <dcterms:created xsi:type="dcterms:W3CDTF">2018-04-24T09:20:00Z</dcterms:created>
  <dcterms:modified xsi:type="dcterms:W3CDTF">2020-03-14T11:04:36Z</dcterms:modified>
</cp:coreProperties>
</file>