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89" r:id="rId7"/>
    <p:sldId id="383" r:id="rId8"/>
    <p:sldId id="390" r:id="rId9"/>
    <p:sldId id="369" r:id="rId10"/>
    <p:sldId id="373" r:id="rId11"/>
    <p:sldId id="368" r:id="rId12"/>
    <p:sldId id="391" r:id="rId13"/>
    <p:sldId id="355" r:id="rId14"/>
    <p:sldId id="394" r:id="rId15"/>
    <p:sldId id="314" r:id="rId16"/>
    <p:sldId id="392" r:id="rId17"/>
    <p:sldId id="393" r:id="rId18"/>
    <p:sldId id="370" r:id="rId19"/>
    <p:sldId id="38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6 – Spring Block 6 – Ratio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Calculating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Ratio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Mary is making buns for her birthday party but has limited ingredients.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3 chocolate buns, she makes 2 vanilla buns.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66 people at the party and      of the people want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vanilla bun.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chocolate buns will Mary make?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people will not receive a bun?</a:t>
            </a:r>
          </a:p>
          <a:p>
            <a:pPr lvl="0"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1AFBBE8-7475-4BF0-AE86-073B81622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402350"/>
              </p:ext>
            </p:extLst>
          </p:nvPr>
        </p:nvGraphicFramePr>
        <p:xfrm>
          <a:off x="5526894" y="2231014"/>
          <a:ext cx="288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3188001101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564713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342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Mary is making buns for her birthday party but has limited ingredients.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3 chocolate buns, she makes 2 vanilla buns.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66 people at the party and      of the people want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vanilla bun.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chocolate buns will Mary make?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33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people will not receive a bun?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1AFBBE8-7475-4BF0-AE86-073B816228BA}"/>
              </a:ext>
            </a:extLst>
          </p:cNvPr>
          <p:cNvGraphicFramePr>
            <a:graphicFrameLocks noGrp="1"/>
          </p:cNvGraphicFramePr>
          <p:nvPr/>
        </p:nvGraphicFramePr>
        <p:xfrm>
          <a:off x="5526894" y="2231014"/>
          <a:ext cx="288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3188001101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564713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342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66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8D138A-BDBA-4D82-A070-57743525E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5870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F1ECAC3-64BF-4ACC-B1A1-DF63E023DB8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cashier is sorting the money in the till.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works out the ratio of £5 notes to £10 notes is 2:1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Have the notes been sorted correctly?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your answer.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8D138A-BDBA-4D82-A070-57743525E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5870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F1ECAC3-64BF-4ACC-B1A1-DF63E023DB8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cashier is sorting the money in the till.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works out the ratio of £5 notes to £10 notes is 2:1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Have the notes been sorted correctly?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your answer.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No because…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79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8D138A-BDBA-4D82-A070-57743525E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5870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F1ECAC3-64BF-4ACC-B1A1-DF63E023DB8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cashier is sorting the money in the till.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works out the ratio of £5 notes to £10 notes is 2:1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Have the notes been sorted correctly?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your answer.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No because there are 1 too many £10 notes (or there needs to be 2 more £5 notes).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85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blue front door on the row of terraces, there are 2 red doors. There are 12 blue doors altogether.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One third of the red doors are repainted blue.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new ratio of blue doors to red doors?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red doors are there altogether? 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129075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blue front door on the row of terraces, there are 2 red doors. There are 12 blue doors altogether.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One third of the red doors are repainted blue.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new ratio of blue doors to red doors?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20:16 (accept 5:4)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red doors are there altogether? 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16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102388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DF9394-B320-4DBA-8E65-9DAE96B74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9F5C25-16AA-4E7B-BC45-8DDA2EDCD0C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sentences using the images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2A2D67D-6E7E-41C2-89CF-323C6C2626B5}"/>
              </a:ext>
            </a:extLst>
          </p:cNvPr>
          <p:cNvGraphicFramePr>
            <a:graphicFrameLocks noGrp="1"/>
          </p:cNvGraphicFramePr>
          <p:nvPr/>
        </p:nvGraphicFramePr>
        <p:xfrm>
          <a:off x="1097564" y="4050302"/>
          <a:ext cx="6948872" cy="10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079">
                  <a:extLst>
                    <a:ext uri="{9D8B030D-6E8A-4147-A177-3AD203B41FA5}">
                      <a16:colId xmlns:a16="http://schemas.microsoft.com/office/drawing/2014/main" val="1466341078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1139852380"/>
                    </a:ext>
                  </a:extLst>
                </a:gridCol>
                <a:gridCol w="420793">
                  <a:extLst>
                    <a:ext uri="{9D8B030D-6E8A-4147-A177-3AD203B41FA5}">
                      <a16:colId xmlns:a16="http://schemas.microsoft.com/office/drawing/2014/main" val="3489683951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3197711254"/>
                    </a:ext>
                  </a:extLst>
                </a:gridCol>
              </a:tblGrid>
              <a:tr h="406800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of the vegetables are sprouts,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of the vegetables are carrots.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2123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041202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022989"/>
                  </a:ext>
                </a:extLst>
              </a:tr>
              <a:tr h="72000">
                <a:tc rowSpan="2"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5398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893863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3456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D8439E7-97B4-4129-8716-9BDA8448043A}"/>
              </a:ext>
            </a:extLst>
          </p:cNvPr>
          <p:cNvGraphicFramePr>
            <a:graphicFrameLocks noGrp="1"/>
          </p:cNvGraphicFramePr>
          <p:nvPr/>
        </p:nvGraphicFramePr>
        <p:xfrm>
          <a:off x="3797402" y="5385611"/>
          <a:ext cx="1549197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153113671"/>
                    </a:ext>
                  </a:extLst>
                </a:gridCol>
                <a:gridCol w="469197">
                  <a:extLst>
                    <a:ext uri="{9D8B030D-6E8A-4147-A177-3AD203B41FA5}">
                      <a16:colId xmlns:a16="http://schemas.microsoft.com/office/drawing/2014/main" val="168979201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1011181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97811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94F7BF8-8767-4EEE-8B69-D5F331A0B1AE}"/>
              </a:ext>
            </a:extLst>
          </p:cNvPr>
          <p:cNvGraphicFramePr>
            <a:graphicFrameLocks noGrp="1"/>
          </p:cNvGraphicFramePr>
          <p:nvPr/>
        </p:nvGraphicFramePr>
        <p:xfrm>
          <a:off x="370540" y="3301009"/>
          <a:ext cx="8402921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4944">
                  <a:extLst>
                    <a:ext uri="{9D8B030D-6E8A-4147-A177-3AD203B41FA5}">
                      <a16:colId xmlns:a16="http://schemas.microsoft.com/office/drawing/2014/main" val="2690857838"/>
                    </a:ext>
                  </a:extLst>
                </a:gridCol>
                <a:gridCol w="1013305">
                  <a:extLst>
                    <a:ext uri="{9D8B030D-6E8A-4147-A177-3AD203B41FA5}">
                      <a16:colId xmlns:a16="http://schemas.microsoft.com/office/drawing/2014/main" val="1466341078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1139852380"/>
                    </a:ext>
                  </a:extLst>
                </a:gridCol>
                <a:gridCol w="1163728">
                  <a:extLst>
                    <a:ext uri="{9D8B030D-6E8A-4147-A177-3AD203B41FA5}">
                      <a16:colId xmlns:a16="http://schemas.microsoft.com/office/drawing/2014/main" val="3489683951"/>
                    </a:ext>
                  </a:extLst>
                </a:gridCol>
                <a:gridCol w="1834944">
                  <a:extLst>
                    <a:ext uri="{9D8B030D-6E8A-4147-A177-3AD203B41FA5}">
                      <a16:colId xmlns:a16="http://schemas.microsoft.com/office/drawing/2014/main" val="3197711254"/>
                    </a:ext>
                  </a:extLst>
                </a:gridCol>
              </a:tblGrid>
              <a:tr h="230262"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For every 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sprouts there are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carrots.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21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2556CF-0C35-41ED-A9E2-7FC0427E3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89F5C25-16AA-4E7B-BC45-8DDA2EDCD0C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sentences using the images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D5BE086-781B-4242-A8C7-9AFD06E0A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302772"/>
              </p:ext>
            </p:extLst>
          </p:nvPr>
        </p:nvGraphicFramePr>
        <p:xfrm>
          <a:off x="1097564" y="4050302"/>
          <a:ext cx="6948872" cy="10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079">
                  <a:extLst>
                    <a:ext uri="{9D8B030D-6E8A-4147-A177-3AD203B41FA5}">
                      <a16:colId xmlns:a16="http://schemas.microsoft.com/office/drawing/2014/main" val="1466341078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1139852380"/>
                    </a:ext>
                  </a:extLst>
                </a:gridCol>
                <a:gridCol w="420793">
                  <a:extLst>
                    <a:ext uri="{9D8B030D-6E8A-4147-A177-3AD203B41FA5}">
                      <a16:colId xmlns:a16="http://schemas.microsoft.com/office/drawing/2014/main" val="3489683951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3197711254"/>
                    </a:ext>
                  </a:extLst>
                </a:gridCol>
              </a:tblGrid>
              <a:tr h="4068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of the vegetables are sprouts,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of the vegetables are carrots.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2123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041202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022989"/>
                  </a:ext>
                </a:extLst>
              </a:tr>
              <a:tr h="72000">
                <a:tc rowSpan="2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5398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893863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3456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CA09514-0B2F-4BA9-848E-94A3C03BE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244814"/>
              </p:ext>
            </p:extLst>
          </p:nvPr>
        </p:nvGraphicFramePr>
        <p:xfrm>
          <a:off x="3797402" y="5385611"/>
          <a:ext cx="1549197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153113671"/>
                    </a:ext>
                  </a:extLst>
                </a:gridCol>
                <a:gridCol w="469197">
                  <a:extLst>
                    <a:ext uri="{9D8B030D-6E8A-4147-A177-3AD203B41FA5}">
                      <a16:colId xmlns:a16="http://schemas.microsoft.com/office/drawing/2014/main" val="168979201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1011181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9781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5493C72-9AF8-4BD3-A5D3-D34780626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93975"/>
              </p:ext>
            </p:extLst>
          </p:nvPr>
        </p:nvGraphicFramePr>
        <p:xfrm>
          <a:off x="370540" y="3301009"/>
          <a:ext cx="8402921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4944">
                  <a:extLst>
                    <a:ext uri="{9D8B030D-6E8A-4147-A177-3AD203B41FA5}">
                      <a16:colId xmlns:a16="http://schemas.microsoft.com/office/drawing/2014/main" val="2690857838"/>
                    </a:ext>
                  </a:extLst>
                </a:gridCol>
                <a:gridCol w="1013305">
                  <a:extLst>
                    <a:ext uri="{9D8B030D-6E8A-4147-A177-3AD203B41FA5}">
                      <a16:colId xmlns:a16="http://schemas.microsoft.com/office/drawing/2014/main" val="1466341078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1139852380"/>
                    </a:ext>
                  </a:extLst>
                </a:gridCol>
                <a:gridCol w="1163728">
                  <a:extLst>
                    <a:ext uri="{9D8B030D-6E8A-4147-A177-3AD203B41FA5}">
                      <a16:colId xmlns:a16="http://schemas.microsoft.com/office/drawing/2014/main" val="3489683951"/>
                    </a:ext>
                  </a:extLst>
                </a:gridCol>
                <a:gridCol w="1834944">
                  <a:extLst>
                    <a:ext uri="{9D8B030D-6E8A-4147-A177-3AD203B41FA5}">
                      <a16:colId xmlns:a16="http://schemas.microsoft.com/office/drawing/2014/main" val="3197711254"/>
                    </a:ext>
                  </a:extLst>
                </a:gridCol>
              </a:tblGrid>
              <a:tr h="230262"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For every 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sprouts there are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carrots.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21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21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747D548-369D-4190-8533-5164AE89E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5870"/>
            <a:ext cx="8913124" cy="63221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717E433-2A28-4FF5-B39D-8D6DB80AE8E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image below to complete the ratio statements.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</a:t>
            </a:r>
            <a:r>
              <a:rPr lang="en-GB" sz="28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 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teacher, there are </a:t>
            </a:r>
            <a:r>
              <a:rPr lang="en-GB" sz="28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pupils.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there are 12 teachers, how many pupils will there be?</a:t>
            </a:r>
          </a:p>
        </p:txBody>
      </p:sp>
    </p:spTree>
    <p:extLst>
      <p:ext uri="{BB962C8B-B14F-4D97-AF65-F5344CB8AC3E}">
        <p14:creationId xmlns:p14="http://schemas.microsoft.com/office/powerpoint/2010/main" val="283168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747D548-369D-4190-8533-5164AE89E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5870"/>
            <a:ext cx="8913124" cy="63221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717E433-2A28-4FF5-B39D-8D6DB80AE8E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image below to complete the ratio statements.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</a:t>
            </a:r>
            <a:r>
              <a:rPr lang="en-GB" sz="28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 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teacher, there are </a:t>
            </a:r>
            <a:r>
              <a:rPr lang="en-GB" sz="28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pupils.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there are 12 teachers, how many pupils will there be?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120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ED5153-0968-4429-9A2D-AF24CDDE1581}"/>
              </a:ext>
            </a:extLst>
          </p:cNvPr>
          <p:cNvSpPr txBox="1"/>
          <p:nvPr/>
        </p:nvSpPr>
        <p:spPr>
          <a:xfrm>
            <a:off x="2448560" y="3865136"/>
            <a:ext cx="5689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80330B-2531-430C-AF89-7E5EA39DFE4E}"/>
              </a:ext>
            </a:extLst>
          </p:cNvPr>
          <p:cNvSpPr txBox="1"/>
          <p:nvPr/>
        </p:nvSpPr>
        <p:spPr>
          <a:xfrm>
            <a:off x="6439524" y="3865136"/>
            <a:ext cx="75702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524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35 animals on a farm. For every 5 cows there are 2 pigs. Use the bar model to help you calculate: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      How many cows altogether?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      How many pigs altogether?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6FE88D05-F007-4970-BB4B-C477974B07BC}"/>
              </a:ext>
            </a:extLst>
          </p:cNvPr>
          <p:cNvSpPr/>
          <p:nvPr/>
        </p:nvSpPr>
        <p:spPr>
          <a:xfrm>
            <a:off x="5908608" y="2282651"/>
            <a:ext cx="946506" cy="5014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4">
            <a:extLst>
              <a:ext uri="{FF2B5EF4-FFF2-40B4-BE49-F238E27FC236}">
                <a16:creationId xmlns:a16="http://schemas.microsoft.com/office/drawing/2014/main" id="{52CF5BD7-E884-45BB-9F25-C955D693201B}"/>
              </a:ext>
            </a:extLst>
          </p:cNvPr>
          <p:cNvSpPr/>
          <p:nvPr/>
        </p:nvSpPr>
        <p:spPr>
          <a:xfrm>
            <a:off x="5908608" y="3541998"/>
            <a:ext cx="946506" cy="5014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FE5FF9E-DA6E-4E4F-B7F4-C1C7934A6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75995"/>
              </p:ext>
            </p:extLst>
          </p:nvPr>
        </p:nvGraphicFramePr>
        <p:xfrm>
          <a:off x="2731180" y="4424450"/>
          <a:ext cx="3681640" cy="1194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328">
                  <a:extLst>
                    <a:ext uri="{9D8B030D-6E8A-4147-A177-3AD203B41FA5}">
                      <a16:colId xmlns:a16="http://schemas.microsoft.com/office/drawing/2014/main" val="2690857838"/>
                    </a:ext>
                  </a:extLst>
                </a:gridCol>
                <a:gridCol w="736328">
                  <a:extLst>
                    <a:ext uri="{9D8B030D-6E8A-4147-A177-3AD203B41FA5}">
                      <a16:colId xmlns:a16="http://schemas.microsoft.com/office/drawing/2014/main" val="2650757975"/>
                    </a:ext>
                  </a:extLst>
                </a:gridCol>
                <a:gridCol w="736328">
                  <a:extLst>
                    <a:ext uri="{9D8B030D-6E8A-4147-A177-3AD203B41FA5}">
                      <a16:colId xmlns:a16="http://schemas.microsoft.com/office/drawing/2014/main" val="222469007"/>
                    </a:ext>
                  </a:extLst>
                </a:gridCol>
                <a:gridCol w="736328">
                  <a:extLst>
                    <a:ext uri="{9D8B030D-6E8A-4147-A177-3AD203B41FA5}">
                      <a16:colId xmlns:a16="http://schemas.microsoft.com/office/drawing/2014/main" val="2696606759"/>
                    </a:ext>
                  </a:extLst>
                </a:gridCol>
                <a:gridCol w="736328">
                  <a:extLst>
                    <a:ext uri="{9D8B030D-6E8A-4147-A177-3AD203B41FA5}">
                      <a16:colId xmlns:a16="http://schemas.microsoft.com/office/drawing/2014/main" val="3489683951"/>
                    </a:ext>
                  </a:extLst>
                </a:gridCol>
              </a:tblGrid>
              <a:tr h="597242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21230"/>
                  </a:ext>
                </a:extLst>
              </a:tr>
              <a:tr h="597242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810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53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35 animals on a farm. For every 5 cows there are 2 pigs. Use the bar model to help you calculate: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      How many cows altogether?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      How many pigs altogether?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57CCF989-B55B-431C-8B87-C93A0DA94624}"/>
              </a:ext>
            </a:extLst>
          </p:cNvPr>
          <p:cNvSpPr/>
          <p:nvPr/>
        </p:nvSpPr>
        <p:spPr>
          <a:xfrm>
            <a:off x="5908608" y="2282651"/>
            <a:ext cx="946506" cy="50143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25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4">
            <a:extLst>
              <a:ext uri="{FF2B5EF4-FFF2-40B4-BE49-F238E27FC236}">
                <a16:creationId xmlns:a16="http://schemas.microsoft.com/office/drawing/2014/main" id="{09856DF4-44B2-41BC-87C3-E05558965453}"/>
              </a:ext>
            </a:extLst>
          </p:cNvPr>
          <p:cNvSpPr/>
          <p:nvPr/>
        </p:nvSpPr>
        <p:spPr>
          <a:xfrm>
            <a:off x="5908608" y="3541998"/>
            <a:ext cx="946506" cy="50143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  <a:endParaRPr lang="en-GB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27E2BE5-60DF-4370-8993-8A6D3E7E1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924979"/>
              </p:ext>
            </p:extLst>
          </p:nvPr>
        </p:nvGraphicFramePr>
        <p:xfrm>
          <a:off x="2731180" y="4424450"/>
          <a:ext cx="3681640" cy="1194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328">
                  <a:extLst>
                    <a:ext uri="{9D8B030D-6E8A-4147-A177-3AD203B41FA5}">
                      <a16:colId xmlns:a16="http://schemas.microsoft.com/office/drawing/2014/main" val="2690857838"/>
                    </a:ext>
                  </a:extLst>
                </a:gridCol>
                <a:gridCol w="736328">
                  <a:extLst>
                    <a:ext uri="{9D8B030D-6E8A-4147-A177-3AD203B41FA5}">
                      <a16:colId xmlns:a16="http://schemas.microsoft.com/office/drawing/2014/main" val="2650757975"/>
                    </a:ext>
                  </a:extLst>
                </a:gridCol>
                <a:gridCol w="736328">
                  <a:extLst>
                    <a:ext uri="{9D8B030D-6E8A-4147-A177-3AD203B41FA5}">
                      <a16:colId xmlns:a16="http://schemas.microsoft.com/office/drawing/2014/main" val="222469007"/>
                    </a:ext>
                  </a:extLst>
                </a:gridCol>
                <a:gridCol w="736328">
                  <a:extLst>
                    <a:ext uri="{9D8B030D-6E8A-4147-A177-3AD203B41FA5}">
                      <a16:colId xmlns:a16="http://schemas.microsoft.com/office/drawing/2014/main" val="2696606759"/>
                    </a:ext>
                  </a:extLst>
                </a:gridCol>
                <a:gridCol w="736328">
                  <a:extLst>
                    <a:ext uri="{9D8B030D-6E8A-4147-A177-3AD203B41FA5}">
                      <a16:colId xmlns:a16="http://schemas.microsoft.com/office/drawing/2014/main" val="3489683951"/>
                    </a:ext>
                  </a:extLst>
                </a:gridCol>
              </a:tblGrid>
              <a:tr h="597242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21230"/>
                  </a:ext>
                </a:extLst>
              </a:tr>
              <a:tr h="597242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810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77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11CE87A-E8EE-48AC-9517-7F2867DD7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5870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4F128D-6280-4A38-B827-5A79147DFA3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ratio of suns to rainclouds?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ratio to calculate how many symbols there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will be altogether if there are 20 suns.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				suns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				rainclouds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				symbols altogether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14">
            <a:extLst>
              <a:ext uri="{FF2B5EF4-FFF2-40B4-BE49-F238E27FC236}">
                <a16:creationId xmlns:a16="http://schemas.microsoft.com/office/drawing/2014/main" id="{99D527A3-F705-4AAF-988B-1E25632A3285}"/>
              </a:ext>
            </a:extLst>
          </p:cNvPr>
          <p:cNvSpPr/>
          <p:nvPr/>
        </p:nvSpPr>
        <p:spPr>
          <a:xfrm>
            <a:off x="3277601" y="4351331"/>
            <a:ext cx="638755" cy="5161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14">
            <a:extLst>
              <a:ext uri="{FF2B5EF4-FFF2-40B4-BE49-F238E27FC236}">
                <a16:creationId xmlns:a16="http://schemas.microsoft.com/office/drawing/2014/main" id="{30E21FD7-835C-4BFE-9A1A-FD0285C5D58A}"/>
              </a:ext>
            </a:extLst>
          </p:cNvPr>
          <p:cNvSpPr/>
          <p:nvPr/>
        </p:nvSpPr>
        <p:spPr>
          <a:xfrm>
            <a:off x="3277600" y="4947479"/>
            <a:ext cx="638755" cy="5161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: Rounded Corners 14">
            <a:extLst>
              <a:ext uri="{FF2B5EF4-FFF2-40B4-BE49-F238E27FC236}">
                <a16:creationId xmlns:a16="http://schemas.microsoft.com/office/drawing/2014/main" id="{9A58B70F-66FA-4D5C-9BEE-F758E0F14C40}"/>
              </a:ext>
            </a:extLst>
          </p:cNvPr>
          <p:cNvSpPr/>
          <p:nvPr/>
        </p:nvSpPr>
        <p:spPr>
          <a:xfrm>
            <a:off x="3277599" y="5543627"/>
            <a:ext cx="638755" cy="5161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A67E82-282A-406B-9922-0F2361B27F6C}"/>
              </a:ext>
            </a:extLst>
          </p:cNvPr>
          <p:cNvGrpSpPr/>
          <p:nvPr/>
        </p:nvGrpSpPr>
        <p:grpSpPr>
          <a:xfrm>
            <a:off x="3881763" y="2959853"/>
            <a:ext cx="1380475" cy="584775"/>
            <a:chOff x="3675213" y="2251828"/>
            <a:chExt cx="1380475" cy="58477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8BDDF3-C73D-4E73-8344-61ED37A94549}"/>
                </a:ext>
              </a:extLst>
            </p:cNvPr>
            <p:cNvSpPr txBox="1"/>
            <p:nvPr/>
          </p:nvSpPr>
          <p:spPr>
            <a:xfrm>
              <a:off x="4215408" y="2251828"/>
              <a:ext cx="300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:</a:t>
              </a:r>
              <a:endParaRPr lang="en-GB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5F67F8F-1F24-41FE-8B8E-2424B9746A8F}"/>
                </a:ext>
              </a:extLst>
            </p:cNvPr>
            <p:cNvSpPr/>
            <p:nvPr/>
          </p:nvSpPr>
          <p:spPr>
            <a:xfrm>
              <a:off x="3675213" y="2260330"/>
              <a:ext cx="469232" cy="56777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Rectangle: Rounded Corners 64">
              <a:extLst>
                <a:ext uri="{FF2B5EF4-FFF2-40B4-BE49-F238E27FC236}">
                  <a16:creationId xmlns:a16="http://schemas.microsoft.com/office/drawing/2014/main" id="{1CE30936-E142-48B4-BE7E-71318F18CD79}"/>
                </a:ext>
              </a:extLst>
            </p:cNvPr>
            <p:cNvSpPr/>
            <p:nvPr/>
          </p:nvSpPr>
          <p:spPr>
            <a:xfrm>
              <a:off x="4586456" y="2260330"/>
              <a:ext cx="469232" cy="56777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448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11CE87A-E8EE-48AC-9517-7F2867DD7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5870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4F128D-6280-4A38-B827-5A79147DFA3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ratio of suns to rainclouds?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ratio to calculate how many symbols there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will be altogether if there are 20 suns.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				suns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				rainclouds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				symbols altogether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36637EF7-0FED-49DA-8773-F102D32D93F8}"/>
              </a:ext>
            </a:extLst>
          </p:cNvPr>
          <p:cNvSpPr/>
          <p:nvPr/>
        </p:nvSpPr>
        <p:spPr>
          <a:xfrm>
            <a:off x="3277601" y="4351331"/>
            <a:ext cx="638755" cy="5161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F7E521-9DF3-4EE6-8AA3-37E16F9C8264}"/>
              </a:ext>
            </a:extLst>
          </p:cNvPr>
          <p:cNvSpPr/>
          <p:nvPr/>
        </p:nvSpPr>
        <p:spPr>
          <a:xfrm>
            <a:off x="3277600" y="4947479"/>
            <a:ext cx="638755" cy="5161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5A5430F9-D1EA-46F7-BD54-1B30CE099A5E}"/>
              </a:ext>
            </a:extLst>
          </p:cNvPr>
          <p:cNvSpPr/>
          <p:nvPr/>
        </p:nvSpPr>
        <p:spPr>
          <a:xfrm>
            <a:off x="3277599" y="5543627"/>
            <a:ext cx="638755" cy="5161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C81E3D-9977-4F49-BB34-EA8A0D1D45ED}"/>
              </a:ext>
            </a:extLst>
          </p:cNvPr>
          <p:cNvGrpSpPr/>
          <p:nvPr/>
        </p:nvGrpSpPr>
        <p:grpSpPr>
          <a:xfrm>
            <a:off x="3881763" y="2959853"/>
            <a:ext cx="1380475" cy="584775"/>
            <a:chOff x="3675213" y="2251828"/>
            <a:chExt cx="1380475" cy="5847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4AFAA8-7C7E-4C22-820E-27A2446370DD}"/>
                </a:ext>
              </a:extLst>
            </p:cNvPr>
            <p:cNvSpPr txBox="1"/>
            <p:nvPr/>
          </p:nvSpPr>
          <p:spPr>
            <a:xfrm>
              <a:off x="4215408" y="2251828"/>
              <a:ext cx="300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:</a:t>
              </a:r>
              <a:endParaRPr lang="en-GB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A0D2BC2-A820-45B8-A902-1C1B9C0C574D}"/>
                </a:ext>
              </a:extLst>
            </p:cNvPr>
            <p:cNvSpPr/>
            <p:nvPr/>
          </p:nvSpPr>
          <p:spPr>
            <a:xfrm>
              <a:off x="3675213" y="2260330"/>
              <a:ext cx="469232" cy="56777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21" name="Rectangle: Rounded Corners 64">
              <a:extLst>
                <a:ext uri="{FF2B5EF4-FFF2-40B4-BE49-F238E27FC236}">
                  <a16:creationId xmlns:a16="http://schemas.microsoft.com/office/drawing/2014/main" id="{E70CAB1E-2BC4-4E1C-8783-B50B47C52CF6}"/>
                </a:ext>
              </a:extLst>
            </p:cNvPr>
            <p:cNvSpPr/>
            <p:nvPr/>
          </p:nvSpPr>
          <p:spPr>
            <a:xfrm>
              <a:off x="4586456" y="2260330"/>
              <a:ext cx="469232" cy="56777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232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00916A-6E53-4F30-8E9D-E2FA3A6970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86144f90-c7b6-48d0-aae5-f5e9e48cc3df"/>
    <ds:schemaRef ds:uri="http://schemas.microsoft.com/office/infopath/2007/PartnerControls"/>
    <ds:schemaRef ds:uri="http://schemas.openxmlformats.org/package/2006/metadata/core-properties"/>
    <ds:schemaRef ds:uri="5c7a0828-c5e4-45f8-a074-18a8fdc88ec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2221</TotalTime>
  <Words>713</Words>
  <Application>Microsoft Office PowerPoint</Application>
  <PresentationFormat>On-screen Show (4:3)</PresentationFormat>
  <Paragraphs>275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51</cp:revision>
  <dcterms:created xsi:type="dcterms:W3CDTF">2018-03-17T10:08:43Z</dcterms:created>
  <dcterms:modified xsi:type="dcterms:W3CDTF">2022-01-30T14:02:31Z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