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69" r:id="rId7"/>
    <p:sldId id="365" r:id="rId8"/>
    <p:sldId id="370" r:id="rId9"/>
    <p:sldId id="360" r:id="rId10"/>
    <p:sldId id="374" r:id="rId11"/>
    <p:sldId id="375" r:id="rId12"/>
    <p:sldId id="367" r:id="rId13"/>
    <p:sldId id="371" r:id="rId14"/>
    <p:sldId id="382" r:id="rId15"/>
    <p:sldId id="373" r:id="rId16"/>
    <p:sldId id="376" r:id="rId17"/>
    <p:sldId id="377" r:id="rId18"/>
    <p:sldId id="378" r:id="rId19"/>
    <p:sldId id="355" r:id="rId20"/>
    <p:sldId id="383" r:id="rId21"/>
    <p:sldId id="384" r:id="rId22"/>
    <p:sldId id="385"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6E8DBF-7C74-4305-B10E-B13F123A9033}" v="4" dt="2019-02-06T13:54:45.397"/>
    <p1510:client id="{9AE853EB-8FF9-4194-B173-F5D7DDAA39F4}" v="6" dt="2019-02-06T18:45:56.1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68" d="100"/>
          <a:sy n="68"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9AE853EB-8FF9-4194-B173-F5D7DDAA39F4}"/>
    <pc:docChg chg="custSel modSld">
      <pc:chgData name="Jan Fitzpatrick" userId="d1b284ec-d1dd-4765-b823-b34899491c26" providerId="ADAL" clId="{9AE853EB-8FF9-4194-B173-F5D7DDAA39F4}" dt="2019-02-06T18:46:34.219" v="33" actId="20577"/>
      <pc:docMkLst>
        <pc:docMk/>
      </pc:docMkLst>
      <pc:sldChg chg="delSp modSp">
        <pc:chgData name="Jan Fitzpatrick" userId="d1b284ec-d1dd-4765-b823-b34899491c26" providerId="ADAL" clId="{9AE853EB-8FF9-4194-B173-F5D7DDAA39F4}" dt="2019-02-06T18:41:04.271" v="6" actId="404"/>
        <pc:sldMkLst>
          <pc:docMk/>
          <pc:sldMk cId="2637481266" sldId="256"/>
        </pc:sldMkLst>
        <pc:spChg chg="del">
          <ac:chgData name="Jan Fitzpatrick" userId="d1b284ec-d1dd-4765-b823-b34899491c26" providerId="ADAL" clId="{9AE853EB-8FF9-4194-B173-F5D7DDAA39F4}" dt="2019-02-06T16:39:55.038" v="1" actId="478"/>
          <ac:spMkLst>
            <pc:docMk/>
            <pc:sldMk cId="2637481266" sldId="256"/>
            <ac:spMk id="2" creationId="{18F32DCA-1562-4E2E-A40F-8A3CA58C639B}"/>
          </ac:spMkLst>
        </pc:spChg>
        <pc:spChg chg="mod">
          <ac:chgData name="Jan Fitzpatrick" userId="d1b284ec-d1dd-4765-b823-b34899491c26" providerId="ADAL" clId="{9AE853EB-8FF9-4194-B173-F5D7DDAA39F4}" dt="2019-02-06T18:41:04.271" v="6" actId="404"/>
          <ac:spMkLst>
            <pc:docMk/>
            <pc:sldMk cId="2637481266" sldId="256"/>
            <ac:spMk id="19" creationId="{5252A847-DE45-4FA3-A1F8-EEBEB845FF8E}"/>
          </ac:spMkLst>
        </pc:spChg>
      </pc:sldChg>
      <pc:sldChg chg="modSp">
        <pc:chgData name="Jan Fitzpatrick" userId="d1b284ec-d1dd-4765-b823-b34899491c26" providerId="ADAL" clId="{9AE853EB-8FF9-4194-B173-F5D7DDAA39F4}" dt="2019-02-06T18:42:32.641" v="15" actId="122"/>
        <pc:sldMkLst>
          <pc:docMk/>
          <pc:sldMk cId="36917022" sldId="360"/>
        </pc:sldMkLst>
        <pc:spChg chg="mod">
          <ac:chgData name="Jan Fitzpatrick" userId="d1b284ec-d1dd-4765-b823-b34899491c26" providerId="ADAL" clId="{9AE853EB-8FF9-4194-B173-F5D7DDAA39F4}" dt="2019-02-06T18:42:32.641" v="15" actId="122"/>
          <ac:spMkLst>
            <pc:docMk/>
            <pc:sldMk cId="36917022" sldId="360"/>
            <ac:spMk id="19" creationId="{5252A847-DE45-4FA3-A1F8-EEBEB845FF8E}"/>
          </ac:spMkLst>
        </pc:spChg>
      </pc:sldChg>
      <pc:sldChg chg="modSp">
        <pc:chgData name="Jan Fitzpatrick" userId="d1b284ec-d1dd-4765-b823-b34899491c26" providerId="ADAL" clId="{9AE853EB-8FF9-4194-B173-F5D7DDAA39F4}" dt="2019-02-06T18:42:08.681" v="13" actId="122"/>
        <pc:sldMkLst>
          <pc:docMk/>
          <pc:sldMk cId="1669721746" sldId="365"/>
        </pc:sldMkLst>
        <pc:spChg chg="mod">
          <ac:chgData name="Jan Fitzpatrick" userId="d1b284ec-d1dd-4765-b823-b34899491c26" providerId="ADAL" clId="{9AE853EB-8FF9-4194-B173-F5D7DDAA39F4}" dt="2019-02-06T18:42:08.681" v="13" actId="122"/>
          <ac:spMkLst>
            <pc:docMk/>
            <pc:sldMk cId="1669721746" sldId="365"/>
            <ac:spMk id="19" creationId="{5252A847-DE45-4FA3-A1F8-EEBEB845FF8E}"/>
          </ac:spMkLst>
        </pc:spChg>
        <pc:graphicFrameChg chg="mod">
          <ac:chgData name="Jan Fitzpatrick" userId="d1b284ec-d1dd-4765-b823-b34899491c26" providerId="ADAL" clId="{9AE853EB-8FF9-4194-B173-F5D7DDAA39F4}" dt="2019-02-06T18:41:51.626" v="10"/>
          <ac:graphicFrameMkLst>
            <pc:docMk/>
            <pc:sldMk cId="1669721746" sldId="365"/>
            <ac:graphicFrameMk id="6" creationId="{EF392523-C3B5-4C5C-BAA8-AF4A7F79697D}"/>
          </ac:graphicFrameMkLst>
        </pc:graphicFrameChg>
      </pc:sldChg>
      <pc:sldChg chg="modSp">
        <pc:chgData name="Jan Fitzpatrick" userId="d1b284ec-d1dd-4765-b823-b34899491c26" providerId="ADAL" clId="{9AE853EB-8FF9-4194-B173-F5D7DDAA39F4}" dt="2019-02-06T18:41:40.993" v="9" actId="572"/>
        <pc:sldMkLst>
          <pc:docMk/>
          <pc:sldMk cId="3004287073" sldId="369"/>
        </pc:sldMkLst>
        <pc:graphicFrameChg chg="mod">
          <ac:chgData name="Jan Fitzpatrick" userId="d1b284ec-d1dd-4765-b823-b34899491c26" providerId="ADAL" clId="{9AE853EB-8FF9-4194-B173-F5D7DDAA39F4}" dt="2019-02-06T18:41:40.993" v="9" actId="572"/>
          <ac:graphicFrameMkLst>
            <pc:docMk/>
            <pc:sldMk cId="3004287073" sldId="369"/>
            <ac:graphicFrameMk id="6" creationId="{EF392523-C3B5-4C5C-BAA8-AF4A7F79697D}"/>
          </ac:graphicFrameMkLst>
        </pc:graphicFrameChg>
      </pc:sldChg>
      <pc:sldChg chg="modSp">
        <pc:chgData name="Jan Fitzpatrick" userId="d1b284ec-d1dd-4765-b823-b34899491c26" providerId="ADAL" clId="{9AE853EB-8FF9-4194-B173-F5D7DDAA39F4}" dt="2019-02-06T18:42:24.409" v="14" actId="122"/>
        <pc:sldMkLst>
          <pc:docMk/>
          <pc:sldMk cId="2897660350" sldId="370"/>
        </pc:sldMkLst>
        <pc:spChg chg="mod">
          <ac:chgData name="Jan Fitzpatrick" userId="d1b284ec-d1dd-4765-b823-b34899491c26" providerId="ADAL" clId="{9AE853EB-8FF9-4194-B173-F5D7DDAA39F4}" dt="2019-02-06T18:42:24.409" v="14" actId="122"/>
          <ac:spMkLst>
            <pc:docMk/>
            <pc:sldMk cId="2897660350" sldId="370"/>
            <ac:spMk id="19" creationId="{5252A847-DE45-4FA3-A1F8-EEBEB845FF8E}"/>
          </ac:spMkLst>
        </pc:spChg>
      </pc:sldChg>
      <pc:sldChg chg="modSp">
        <pc:chgData name="Jan Fitzpatrick" userId="d1b284ec-d1dd-4765-b823-b34899491c26" providerId="ADAL" clId="{9AE853EB-8FF9-4194-B173-F5D7DDAA39F4}" dt="2019-02-06T18:43:16.108" v="16" actId="207"/>
        <pc:sldMkLst>
          <pc:docMk/>
          <pc:sldMk cId="2409317295" sldId="375"/>
        </pc:sldMkLst>
        <pc:graphicFrameChg chg="modGraphic">
          <ac:chgData name="Jan Fitzpatrick" userId="d1b284ec-d1dd-4765-b823-b34899491c26" providerId="ADAL" clId="{9AE853EB-8FF9-4194-B173-F5D7DDAA39F4}" dt="2019-02-06T18:43:16.108" v="16" actId="207"/>
          <ac:graphicFrameMkLst>
            <pc:docMk/>
            <pc:sldMk cId="2409317295" sldId="375"/>
            <ac:graphicFrameMk id="17" creationId="{22984BFB-2E89-4EB2-91F4-C8E73099135E}"/>
          </ac:graphicFrameMkLst>
        </pc:graphicFrameChg>
      </pc:sldChg>
      <pc:sldChg chg="modSp">
        <pc:chgData name="Jan Fitzpatrick" userId="d1b284ec-d1dd-4765-b823-b34899491c26" providerId="ADAL" clId="{9AE853EB-8FF9-4194-B173-F5D7DDAA39F4}" dt="2019-02-06T18:44:14.184" v="19" actId="122"/>
        <pc:sldMkLst>
          <pc:docMk/>
          <pc:sldMk cId="4061342646" sldId="376"/>
        </pc:sldMkLst>
        <pc:spChg chg="mod">
          <ac:chgData name="Jan Fitzpatrick" userId="d1b284ec-d1dd-4765-b823-b34899491c26" providerId="ADAL" clId="{9AE853EB-8FF9-4194-B173-F5D7DDAA39F4}" dt="2019-02-06T18:44:14.184" v="19" actId="122"/>
          <ac:spMkLst>
            <pc:docMk/>
            <pc:sldMk cId="4061342646" sldId="376"/>
            <ac:spMk id="19" creationId="{5252A847-DE45-4FA3-A1F8-EEBEB845FF8E}"/>
          </ac:spMkLst>
        </pc:spChg>
      </pc:sldChg>
      <pc:sldChg chg="modSp">
        <pc:chgData name="Jan Fitzpatrick" userId="d1b284ec-d1dd-4765-b823-b34899491c26" providerId="ADAL" clId="{9AE853EB-8FF9-4194-B173-F5D7DDAA39F4}" dt="2019-02-06T18:44:29.464" v="23" actId="122"/>
        <pc:sldMkLst>
          <pc:docMk/>
          <pc:sldMk cId="814158355" sldId="377"/>
        </pc:sldMkLst>
        <pc:spChg chg="mod">
          <ac:chgData name="Jan Fitzpatrick" userId="d1b284ec-d1dd-4765-b823-b34899491c26" providerId="ADAL" clId="{9AE853EB-8FF9-4194-B173-F5D7DDAA39F4}" dt="2019-02-06T18:44:29.464" v="23" actId="122"/>
          <ac:spMkLst>
            <pc:docMk/>
            <pc:sldMk cId="814158355" sldId="377"/>
            <ac:spMk id="19" creationId="{5252A847-DE45-4FA3-A1F8-EEBEB845FF8E}"/>
          </ac:spMkLst>
        </pc:spChg>
      </pc:sldChg>
      <pc:sldChg chg="modSp">
        <pc:chgData name="Jan Fitzpatrick" userId="d1b284ec-d1dd-4765-b823-b34899491c26" providerId="ADAL" clId="{9AE853EB-8FF9-4194-B173-F5D7DDAA39F4}" dt="2019-02-06T18:45:40.148" v="24" actId="1582"/>
        <pc:sldMkLst>
          <pc:docMk/>
          <pc:sldMk cId="2002589257" sldId="379"/>
        </pc:sldMkLst>
        <pc:spChg chg="mod">
          <ac:chgData name="Jan Fitzpatrick" userId="d1b284ec-d1dd-4765-b823-b34899491c26" providerId="ADAL" clId="{9AE853EB-8FF9-4194-B173-F5D7DDAA39F4}" dt="2019-02-06T18:45:40.148" v="24" actId="1582"/>
          <ac:spMkLst>
            <pc:docMk/>
            <pc:sldMk cId="2002589257" sldId="379"/>
            <ac:spMk id="9" creationId="{1696ED07-11C7-4AD9-A26F-D2831854A4A3}"/>
          </ac:spMkLst>
        </pc:spChg>
      </pc:sldChg>
      <pc:sldChg chg="modSp">
        <pc:chgData name="Jan Fitzpatrick" userId="d1b284ec-d1dd-4765-b823-b34899491c26" providerId="ADAL" clId="{9AE853EB-8FF9-4194-B173-F5D7DDAA39F4}" dt="2019-02-06T18:46:34.219" v="33" actId="20577"/>
        <pc:sldMkLst>
          <pc:docMk/>
          <pc:sldMk cId="2686346617" sldId="380"/>
        </pc:sldMkLst>
        <pc:spChg chg="mod">
          <ac:chgData name="Jan Fitzpatrick" userId="d1b284ec-d1dd-4765-b823-b34899491c26" providerId="ADAL" clId="{9AE853EB-8FF9-4194-B173-F5D7DDAA39F4}" dt="2019-02-06T18:46:11.175" v="31" actId="1582"/>
          <ac:spMkLst>
            <pc:docMk/>
            <pc:sldMk cId="2686346617" sldId="380"/>
            <ac:spMk id="9" creationId="{1696ED07-11C7-4AD9-A26F-D2831854A4A3}"/>
          </ac:spMkLst>
        </pc:spChg>
        <pc:spChg chg="mod">
          <ac:chgData name="Jan Fitzpatrick" userId="d1b284ec-d1dd-4765-b823-b34899491c26" providerId="ADAL" clId="{9AE853EB-8FF9-4194-B173-F5D7DDAA39F4}" dt="2019-02-06T18:46:34.219" v="33" actId="20577"/>
          <ac:spMkLst>
            <pc:docMk/>
            <pc:sldMk cId="2686346617" sldId="380"/>
            <ac:spMk id="19" creationId="{5252A847-DE45-4FA3-A1F8-EEBEB845FF8E}"/>
          </ac:spMkLst>
        </pc:spChg>
      </pc:sldChg>
      <pc:sldChg chg="modSp">
        <pc:chgData name="Jan Fitzpatrick" userId="d1b284ec-d1dd-4765-b823-b34899491c26" providerId="ADAL" clId="{9AE853EB-8FF9-4194-B173-F5D7DDAA39F4}" dt="2019-02-06T18:45:59.014" v="30" actId="5793"/>
        <pc:sldMkLst>
          <pc:docMk/>
          <pc:sldMk cId="1034371682" sldId="381"/>
        </pc:sldMkLst>
        <pc:spChg chg="mod">
          <ac:chgData name="Jan Fitzpatrick" userId="d1b284ec-d1dd-4765-b823-b34899491c26" providerId="ADAL" clId="{9AE853EB-8FF9-4194-B173-F5D7DDAA39F4}" dt="2019-02-06T18:45:49.436" v="25" actId="1582"/>
          <ac:spMkLst>
            <pc:docMk/>
            <pc:sldMk cId="1034371682" sldId="381"/>
            <ac:spMk id="9" creationId="{1696ED07-11C7-4AD9-A26F-D2831854A4A3}"/>
          </ac:spMkLst>
        </pc:spChg>
        <pc:spChg chg="mod">
          <ac:chgData name="Jan Fitzpatrick" userId="d1b284ec-d1dd-4765-b823-b34899491c26" providerId="ADAL" clId="{9AE853EB-8FF9-4194-B173-F5D7DDAA39F4}" dt="2019-02-06T18:45:59.014" v="30" actId="5793"/>
          <ac:spMkLst>
            <pc:docMk/>
            <pc:sldMk cId="1034371682" sldId="381"/>
            <ac:spMk id="19" creationId="{5252A847-DE45-4FA3-A1F8-EEBEB845FF8E}"/>
          </ac:spMkLst>
        </pc:spChg>
      </pc:sldChg>
    </pc:docChg>
  </pc:docChgLst>
  <pc:docChgLst>
    <pc:chgData name="Kathryn Hiley" userId="2745fa84-d41e-443a-867d-996e1a007b4a" providerId="ADAL" clId="{806E8DBF-7C74-4305-B10E-B13F123A9033}"/>
    <pc:docChg chg="modSld sldOrd">
      <pc:chgData name="Kathryn Hiley" userId="2745fa84-d41e-443a-867d-996e1a007b4a" providerId="ADAL" clId="{806E8DBF-7C74-4305-B10E-B13F123A9033}" dt="2019-02-06T13:55:35.154" v="15" actId="20577"/>
      <pc:docMkLst>
        <pc:docMk/>
      </pc:docMkLst>
      <pc:sldChg chg="modSp">
        <pc:chgData name="Kathryn Hiley" userId="2745fa84-d41e-443a-867d-996e1a007b4a" providerId="ADAL" clId="{806E8DBF-7C74-4305-B10E-B13F123A9033}" dt="2019-02-06T13:55:20.869" v="9" actId="20577"/>
        <pc:sldMkLst>
          <pc:docMk/>
          <pc:sldMk cId="1036108787" sldId="367"/>
        </pc:sldMkLst>
        <pc:spChg chg="mod">
          <ac:chgData name="Kathryn Hiley" userId="2745fa84-d41e-443a-867d-996e1a007b4a" providerId="ADAL" clId="{806E8DBF-7C74-4305-B10E-B13F123A9033}" dt="2019-02-06T13:55:20.869" v="9" actId="20577"/>
          <ac:spMkLst>
            <pc:docMk/>
            <pc:sldMk cId="1036108787" sldId="367"/>
            <ac:spMk id="19" creationId="{5252A847-DE45-4FA3-A1F8-EEBEB845FF8E}"/>
          </ac:spMkLst>
        </pc:spChg>
      </pc:sldChg>
      <pc:sldChg chg="modSp">
        <pc:chgData name="Kathryn Hiley" userId="2745fa84-d41e-443a-867d-996e1a007b4a" providerId="ADAL" clId="{806E8DBF-7C74-4305-B10E-B13F123A9033}" dt="2019-02-06T13:55:25.064" v="11" actId="20577"/>
        <pc:sldMkLst>
          <pc:docMk/>
          <pc:sldMk cId="2470669393" sldId="371"/>
        </pc:sldMkLst>
        <pc:spChg chg="mod">
          <ac:chgData name="Kathryn Hiley" userId="2745fa84-d41e-443a-867d-996e1a007b4a" providerId="ADAL" clId="{806E8DBF-7C74-4305-B10E-B13F123A9033}" dt="2019-02-06T13:55:25.064" v="11" actId="20577"/>
          <ac:spMkLst>
            <pc:docMk/>
            <pc:sldMk cId="2470669393" sldId="371"/>
            <ac:spMk id="19" creationId="{5252A847-DE45-4FA3-A1F8-EEBEB845FF8E}"/>
          </ac:spMkLst>
        </pc:spChg>
      </pc:sldChg>
      <pc:sldChg chg="modSp">
        <pc:chgData name="Kathryn Hiley" userId="2745fa84-d41e-443a-867d-996e1a007b4a" providerId="ADAL" clId="{806E8DBF-7C74-4305-B10E-B13F123A9033}" dt="2019-02-06T13:55:35.154" v="15" actId="20577"/>
        <pc:sldMkLst>
          <pc:docMk/>
          <pc:sldMk cId="1041486276" sldId="373"/>
        </pc:sldMkLst>
        <pc:spChg chg="mod">
          <ac:chgData name="Kathryn Hiley" userId="2745fa84-d41e-443a-867d-996e1a007b4a" providerId="ADAL" clId="{806E8DBF-7C74-4305-B10E-B13F123A9033}" dt="2019-02-06T13:55:35.154" v="15" actId="20577"/>
          <ac:spMkLst>
            <pc:docMk/>
            <pc:sldMk cId="1041486276" sldId="373"/>
            <ac:spMk id="19" creationId="{5252A847-DE45-4FA3-A1F8-EEBEB845FF8E}"/>
          </ac:spMkLst>
        </pc:spChg>
      </pc:sldChg>
      <pc:sldChg chg="modSp ord">
        <pc:chgData name="Kathryn Hiley" userId="2745fa84-d41e-443a-867d-996e1a007b4a" providerId="ADAL" clId="{806E8DBF-7C74-4305-B10E-B13F123A9033}" dt="2019-02-06T13:55:08.637" v="5" actId="20577"/>
        <pc:sldMkLst>
          <pc:docMk/>
          <pc:sldMk cId="226103318" sldId="374"/>
        </pc:sldMkLst>
        <pc:spChg chg="mod">
          <ac:chgData name="Kathryn Hiley" userId="2745fa84-d41e-443a-867d-996e1a007b4a" providerId="ADAL" clId="{806E8DBF-7C74-4305-B10E-B13F123A9033}" dt="2019-02-06T13:55:08.637" v="5" actId="20577"/>
          <ac:spMkLst>
            <pc:docMk/>
            <pc:sldMk cId="226103318" sldId="374"/>
            <ac:spMk id="19" creationId="{5252A847-DE45-4FA3-A1F8-EEBEB845FF8E}"/>
          </ac:spMkLst>
        </pc:spChg>
      </pc:sldChg>
      <pc:sldChg chg="modSp ord">
        <pc:chgData name="Kathryn Hiley" userId="2745fa84-d41e-443a-867d-996e1a007b4a" providerId="ADAL" clId="{806E8DBF-7C74-4305-B10E-B13F123A9033}" dt="2019-02-06T13:55:13.293" v="7" actId="20577"/>
        <pc:sldMkLst>
          <pc:docMk/>
          <pc:sldMk cId="2409317295" sldId="375"/>
        </pc:sldMkLst>
        <pc:spChg chg="mod">
          <ac:chgData name="Kathryn Hiley" userId="2745fa84-d41e-443a-867d-996e1a007b4a" providerId="ADAL" clId="{806E8DBF-7C74-4305-B10E-B13F123A9033}" dt="2019-02-06T13:55:13.293" v="7" actId="20577"/>
          <ac:spMkLst>
            <pc:docMk/>
            <pc:sldMk cId="2409317295" sldId="375"/>
            <ac:spMk id="19" creationId="{5252A847-DE45-4FA3-A1F8-EEBEB845FF8E}"/>
          </ac:spMkLst>
        </pc:spChg>
      </pc:sldChg>
      <pc:sldChg chg="modSp">
        <pc:chgData name="Kathryn Hiley" userId="2745fa84-d41e-443a-867d-996e1a007b4a" providerId="ADAL" clId="{806E8DBF-7C74-4305-B10E-B13F123A9033}" dt="2019-02-06T13:55:29.789" v="13" actId="20577"/>
        <pc:sldMkLst>
          <pc:docMk/>
          <pc:sldMk cId="1420793939" sldId="382"/>
        </pc:sldMkLst>
        <pc:spChg chg="mod">
          <ac:chgData name="Kathryn Hiley" userId="2745fa84-d41e-443a-867d-996e1a007b4a" providerId="ADAL" clId="{806E8DBF-7C74-4305-B10E-B13F123A9033}" dt="2019-02-06T13:55:29.789" v="13" actId="20577"/>
          <ac:spMkLst>
            <pc:docMk/>
            <pc:sldMk cId="1420793939" sldId="382"/>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14/05/2019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14/05/2019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14/05/2019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14/05/2019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classroomsecrets.co.uk/make-whole-year-4-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ategory/maths/year-5/spring-block-3-decimals-and-percentages/" TargetMode="External"/><Relationship Id="rId5" Type="http://schemas.openxmlformats.org/officeDocument/2006/relationships/hyperlink" Target="https://classroomsecrets.co.uk/content-domain-filter/?fwp_contentdomain=5f10" TargetMode="External"/><Relationship Id="rId4" Type="http://schemas.openxmlformats.org/officeDocument/2006/relationships/hyperlink" Target="https://classroomsecrets.co.uk/content-domain-filter/?fwp_contentdomain=5f8"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Spring Block 3 – Decimals and Percentages – Order and Compare Decimals</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200" b="1" dirty="0">
              <a:solidFill>
                <a:srgbClr val="FF0000"/>
              </a:solidFill>
              <a:latin typeface="Century Gothic" panose="020B0502020202020204" pitchFamily="34" charset="0"/>
            </a:endParaRPr>
          </a:p>
          <a:p>
            <a:pPr lvl="0">
              <a:defRPr/>
            </a:pPr>
            <a:r>
              <a:rPr lang="en-US" sz="1200" b="1" dirty="0">
                <a:solidFill>
                  <a:schemeClr val="tx1"/>
                </a:solidFill>
                <a:latin typeface="Century Gothic" panose="020B0502020202020204" pitchFamily="34" charset="0"/>
              </a:rPr>
              <a:t>Mathematics Year 5: </a:t>
            </a:r>
            <a:r>
              <a:rPr lang="en-GB" sz="1200" b="1" dirty="0">
                <a:solidFill>
                  <a:schemeClr val="tx1"/>
                </a:solidFill>
                <a:latin typeface="Century Gothic" panose="020B0502020202020204" pitchFamily="34" charset="0"/>
              </a:rPr>
              <a:t>(5F8) </a:t>
            </a:r>
            <a:r>
              <a:rPr lang="en-GB" sz="1200" b="1" dirty="0">
                <a:latin typeface="Century Gothic" panose="020B0502020202020204" pitchFamily="34" charset="0"/>
                <a:hlinkClick r:id="rId4"/>
              </a:rPr>
              <a:t>Read, write, order and compare numbers with up to three decimal places</a:t>
            </a:r>
            <a:endParaRPr lang="en-GB" sz="1200" b="1" dirty="0">
              <a:latin typeface="Century Gothic" panose="020B0502020202020204" pitchFamily="34" charset="0"/>
            </a:endParaRPr>
          </a:p>
          <a:p>
            <a:pPr fontAlgn="base">
              <a:lnSpc>
                <a:spcPct val="100000"/>
              </a:lnSpc>
              <a:spcAft>
                <a:spcPts val="0"/>
              </a:spcAft>
            </a:pPr>
            <a:r>
              <a:rPr lang="en-US" sz="1200" b="1" dirty="0">
                <a:solidFill>
                  <a:schemeClr val="tx1"/>
                </a:solidFill>
                <a:latin typeface="Century Gothic" panose="020B0502020202020204" pitchFamily="34" charset="0"/>
              </a:rPr>
              <a:t>Mathematics Year 5: </a:t>
            </a:r>
            <a:r>
              <a:rPr lang="en-GB" sz="1200" b="1" dirty="0">
                <a:solidFill>
                  <a:schemeClr val="tx1"/>
                </a:solidFill>
                <a:latin typeface="Century Gothic" panose="020B0502020202020204" pitchFamily="34" charset="0"/>
              </a:rPr>
              <a:t>(5F10)</a:t>
            </a:r>
            <a:r>
              <a:rPr lang="en-GB" sz="1200" b="1" dirty="0">
                <a:latin typeface="Century Gothic" panose="020B0502020202020204" pitchFamily="34" charset="0"/>
              </a:rPr>
              <a:t> </a:t>
            </a:r>
            <a:r>
              <a:rPr lang="en-GB" sz="1200" b="1" dirty="0">
                <a:latin typeface="Century Gothic" panose="020B0502020202020204" pitchFamily="34" charset="0"/>
                <a:hlinkClick r:id="rId5"/>
              </a:rPr>
              <a:t>Solve problems involving number up to three decimal places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6"/>
              </a:rPr>
              <a:t>Year 5 Decimals and Percentages</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statement using  &gt;, &lt; or = to make it correct.</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38165928-7504-4C4A-A801-861A1FBCC3A7}"/>
              </a:ext>
            </a:extLst>
          </p:cNvPr>
          <p:cNvGraphicFramePr>
            <a:graphicFrameLocks noGrp="1"/>
          </p:cNvGraphicFramePr>
          <p:nvPr>
            <p:extLst>
              <p:ext uri="{D42A27DB-BD31-4B8C-83A1-F6EECF244321}">
                <p14:modId xmlns:p14="http://schemas.microsoft.com/office/powerpoint/2010/main" val="3904164395"/>
              </p:ext>
            </p:extLst>
          </p:nvPr>
        </p:nvGraphicFramePr>
        <p:xfrm>
          <a:off x="1369479" y="2611736"/>
          <a:ext cx="6405042" cy="968169"/>
        </p:xfrm>
        <a:graphic>
          <a:graphicData uri="http://schemas.openxmlformats.org/drawingml/2006/table">
            <a:tbl>
              <a:tblPr firstRow="1" bandRow="1">
                <a:tableStyleId>{5940675A-B579-460E-94D1-54222C63F5DA}</a:tableStyleId>
              </a:tblPr>
              <a:tblGrid>
                <a:gridCol w="1466214">
                  <a:extLst>
                    <a:ext uri="{9D8B030D-6E8A-4147-A177-3AD203B41FA5}">
                      <a16:colId xmlns:a16="http://schemas.microsoft.com/office/drawing/2014/main" val="1284341876"/>
                    </a:ext>
                  </a:extLst>
                </a:gridCol>
                <a:gridCol w="926030">
                  <a:extLst>
                    <a:ext uri="{9D8B030D-6E8A-4147-A177-3AD203B41FA5}">
                      <a16:colId xmlns:a16="http://schemas.microsoft.com/office/drawing/2014/main" val="3550306210"/>
                    </a:ext>
                  </a:extLst>
                </a:gridCol>
                <a:gridCol w="1543384">
                  <a:extLst>
                    <a:ext uri="{9D8B030D-6E8A-4147-A177-3AD203B41FA5}">
                      <a16:colId xmlns:a16="http://schemas.microsoft.com/office/drawing/2014/main" val="3863092994"/>
                    </a:ext>
                  </a:extLst>
                </a:gridCol>
                <a:gridCol w="926030">
                  <a:extLst>
                    <a:ext uri="{9D8B030D-6E8A-4147-A177-3AD203B41FA5}">
                      <a16:colId xmlns:a16="http://schemas.microsoft.com/office/drawing/2014/main" val="281756335"/>
                    </a:ext>
                  </a:extLst>
                </a:gridCol>
                <a:gridCol w="1543384">
                  <a:extLst>
                    <a:ext uri="{9D8B030D-6E8A-4147-A177-3AD203B41FA5}">
                      <a16:colId xmlns:a16="http://schemas.microsoft.com/office/drawing/2014/main" val="625399027"/>
                    </a:ext>
                  </a:extLst>
                </a:gridCol>
              </a:tblGrid>
              <a:tr h="968169">
                <a:tc>
                  <a:txBody>
                    <a:bodyPr/>
                    <a:lstStyle/>
                    <a:p>
                      <a:pPr algn="ctr"/>
                      <a:r>
                        <a:rPr lang="en-GB" sz="2500" b="1" dirty="0">
                          <a:latin typeface="Century Gothic" panose="020B0502020202020204" pitchFamily="34" charset="0"/>
                        </a:rPr>
                        <a:t>852cm</a:t>
                      </a:r>
                    </a:p>
                  </a:txBody>
                  <a:tcPr marL="98005" marR="98005" marT="98005" marB="98005"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ctr"/>
                      <a:r>
                        <a:rPr lang="en-GB" sz="2800" b="1" dirty="0">
                          <a:solidFill>
                            <a:srgbClr val="FF0000"/>
                          </a:solidFill>
                          <a:latin typeface="Century Gothic" panose="020B0502020202020204" pitchFamily="34" charset="0"/>
                        </a:rPr>
                        <a:t>&gt;</a:t>
                      </a:r>
                    </a:p>
                  </a:txBody>
                  <a:tcPr marL="196010" marR="196010" marT="98005" marB="98005" anchor="ctr">
                    <a:lnL w="19050" cap="flat" cmpd="sng" algn="ctr">
                      <a:solidFill>
                        <a:schemeClr val="tx1"/>
                      </a:solidFill>
                      <a:prstDash val="solid"/>
                      <a:round/>
                      <a:headEnd type="none" w="med" len="med"/>
                      <a:tailEnd type="none" w="med" len="med"/>
                    </a:lnL>
                    <a:solidFill>
                      <a:schemeClr val="bg1"/>
                    </a:solidFill>
                  </a:tcPr>
                </a:tc>
                <a:tc>
                  <a:txBody>
                    <a:bodyPr/>
                    <a:lstStyle/>
                    <a:p>
                      <a:pPr algn="ctr"/>
                      <a:r>
                        <a:rPr lang="en-GB" sz="2500" b="1" dirty="0">
                          <a:latin typeface="Century Gothic" panose="020B0502020202020204" pitchFamily="34" charset="0"/>
                        </a:rPr>
                        <a:t>8.491m</a:t>
                      </a:r>
                    </a:p>
                  </a:txBody>
                  <a:tcPr marL="98005" marR="98005" marT="98005" marB="98005" anchor="ct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ctr"/>
                      <a:r>
                        <a:rPr lang="en-GB" sz="2800" b="1" dirty="0">
                          <a:solidFill>
                            <a:srgbClr val="FF0000"/>
                          </a:solidFill>
                          <a:latin typeface="Century Gothic" panose="020B0502020202020204" pitchFamily="34" charset="0"/>
                        </a:rPr>
                        <a:t>&gt;</a:t>
                      </a:r>
                    </a:p>
                  </a:txBody>
                  <a:tcPr marL="196010" marR="196010" marT="98005" marB="98005" anchor="ctr">
                    <a:solidFill>
                      <a:schemeClr val="bg1"/>
                    </a:solidFill>
                  </a:tcPr>
                </a:tc>
                <a:tc>
                  <a:txBody>
                    <a:bodyPr/>
                    <a:lstStyle/>
                    <a:p>
                      <a:pPr algn="ctr"/>
                      <a:r>
                        <a:rPr lang="en-GB" sz="2500" b="1" dirty="0">
                          <a:latin typeface="Century Gothic" panose="020B0502020202020204" pitchFamily="34" charset="0"/>
                        </a:rPr>
                        <a:t>8.49m</a:t>
                      </a:r>
                    </a:p>
                  </a:txBody>
                  <a:tcPr marL="98005" marR="98005" marT="98005" marB="98005" anchor="ctr">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extLst>
                  <a:ext uri="{0D108BD9-81ED-4DB2-BD59-A6C34878D82A}">
                    <a16:rowId xmlns:a16="http://schemas.microsoft.com/office/drawing/2014/main" val="3632061048"/>
                  </a:ext>
                </a:extLst>
              </a:tr>
            </a:tbl>
          </a:graphicData>
        </a:graphic>
      </p:graphicFrame>
    </p:spTree>
    <p:extLst>
      <p:ext uri="{BB962C8B-B14F-4D97-AF65-F5344CB8AC3E}">
        <p14:creationId xmlns:p14="http://schemas.microsoft.com/office/powerpoint/2010/main" val="247066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Place the numbers in ascending order.</a:t>
            </a: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Rounded Rectangle 5">
            <a:extLst>
              <a:ext uri="{FF2B5EF4-FFF2-40B4-BE49-F238E27FC236}">
                <a16:creationId xmlns:a16="http://schemas.microsoft.com/office/drawing/2014/main" id="{7AE06EA5-C7EF-4123-993C-AA74C98B5B72}"/>
              </a:ext>
            </a:extLst>
          </p:cNvPr>
          <p:cNvSpPr/>
          <p:nvPr/>
        </p:nvSpPr>
        <p:spPr>
          <a:xfrm>
            <a:off x="1788193"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 name="Rounded Rectangle 30">
            <a:extLst>
              <a:ext uri="{FF2B5EF4-FFF2-40B4-BE49-F238E27FC236}">
                <a16:creationId xmlns:a16="http://schemas.microsoft.com/office/drawing/2014/main" id="{0EC000D9-7F0E-4C65-8A36-25C83400F544}"/>
              </a:ext>
            </a:extLst>
          </p:cNvPr>
          <p:cNvSpPr/>
          <p:nvPr/>
        </p:nvSpPr>
        <p:spPr>
          <a:xfrm>
            <a:off x="4761593"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2000" b="1" dirty="0">
              <a:solidFill>
                <a:srgbClr val="FF0000"/>
              </a:solidFill>
              <a:latin typeface="Century Gothic" panose="020B0502020202020204" pitchFamily="34" charset="0"/>
            </a:endParaRPr>
          </a:p>
        </p:txBody>
      </p:sp>
      <p:sp>
        <p:nvSpPr>
          <p:cNvPr id="10" name="Rounded Rectangle 31">
            <a:extLst>
              <a:ext uri="{FF2B5EF4-FFF2-40B4-BE49-F238E27FC236}">
                <a16:creationId xmlns:a16="http://schemas.microsoft.com/office/drawing/2014/main" id="{53355FC2-DBC9-4793-A6E1-AAFA2C543390}"/>
              </a:ext>
            </a:extLst>
          </p:cNvPr>
          <p:cNvSpPr/>
          <p:nvPr/>
        </p:nvSpPr>
        <p:spPr>
          <a:xfrm>
            <a:off x="3299830"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1" name="Rounded Rectangle 32">
            <a:extLst>
              <a:ext uri="{FF2B5EF4-FFF2-40B4-BE49-F238E27FC236}">
                <a16:creationId xmlns:a16="http://schemas.microsoft.com/office/drawing/2014/main" id="{090394F9-E1E2-4947-B1BA-4436FDD7C27D}"/>
              </a:ext>
            </a:extLst>
          </p:cNvPr>
          <p:cNvSpPr/>
          <p:nvPr/>
        </p:nvSpPr>
        <p:spPr>
          <a:xfrm>
            <a:off x="6241974"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2000" b="1" dirty="0">
              <a:solidFill>
                <a:srgbClr val="FF0000"/>
              </a:solidFill>
              <a:latin typeface="Century Gothic" panose="020B0502020202020204" pitchFamily="34" charset="0"/>
            </a:endParaRPr>
          </a:p>
        </p:txBody>
      </p:sp>
      <p:sp>
        <p:nvSpPr>
          <p:cNvPr id="12" name="Right Arrow 6">
            <a:extLst>
              <a:ext uri="{FF2B5EF4-FFF2-40B4-BE49-F238E27FC236}">
                <a16:creationId xmlns:a16="http://schemas.microsoft.com/office/drawing/2014/main" id="{4680AF70-1840-49E0-9BA6-86A0073E1CD0}"/>
              </a:ext>
            </a:extLst>
          </p:cNvPr>
          <p:cNvSpPr/>
          <p:nvPr/>
        </p:nvSpPr>
        <p:spPr>
          <a:xfrm>
            <a:off x="2918361" y="2379263"/>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34">
            <a:extLst>
              <a:ext uri="{FF2B5EF4-FFF2-40B4-BE49-F238E27FC236}">
                <a16:creationId xmlns:a16="http://schemas.microsoft.com/office/drawing/2014/main" id="{BD5DE2A7-54E6-46E5-B69A-7BAEC26E6512}"/>
              </a:ext>
            </a:extLst>
          </p:cNvPr>
          <p:cNvSpPr/>
          <p:nvPr/>
        </p:nvSpPr>
        <p:spPr>
          <a:xfrm>
            <a:off x="5857220" y="2379262"/>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35">
            <a:extLst>
              <a:ext uri="{FF2B5EF4-FFF2-40B4-BE49-F238E27FC236}">
                <a16:creationId xmlns:a16="http://schemas.microsoft.com/office/drawing/2014/main" id="{235CFFD9-677E-4D40-8688-D6A24C37CBDB}"/>
              </a:ext>
            </a:extLst>
          </p:cNvPr>
          <p:cNvSpPr/>
          <p:nvPr/>
        </p:nvSpPr>
        <p:spPr>
          <a:xfrm>
            <a:off x="4405246" y="2384264"/>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71D992E0-1BF1-4678-A870-9B5EE8B34C83}"/>
              </a:ext>
            </a:extLst>
          </p:cNvPr>
          <p:cNvGraphicFramePr>
            <a:graphicFrameLocks noGrp="1"/>
          </p:cNvGraphicFramePr>
          <p:nvPr>
            <p:extLst/>
          </p:nvPr>
        </p:nvGraphicFramePr>
        <p:xfrm>
          <a:off x="2151693" y="3884689"/>
          <a:ext cx="4840614" cy="1161933"/>
        </p:xfrm>
        <a:graphic>
          <a:graphicData uri="http://schemas.openxmlformats.org/drawingml/2006/table">
            <a:tbl>
              <a:tblPr firstRow="1" bandRow="1">
                <a:tableStyleId>{5940675A-B579-460E-94D1-54222C63F5DA}</a:tableStyleId>
              </a:tblPr>
              <a:tblGrid>
                <a:gridCol w="1122461">
                  <a:extLst>
                    <a:ext uri="{9D8B030D-6E8A-4147-A177-3AD203B41FA5}">
                      <a16:colId xmlns:a16="http://schemas.microsoft.com/office/drawing/2014/main" val="1284341876"/>
                    </a:ext>
                  </a:extLst>
                </a:gridCol>
                <a:gridCol w="561231">
                  <a:extLst>
                    <a:ext uri="{9D8B030D-6E8A-4147-A177-3AD203B41FA5}">
                      <a16:colId xmlns:a16="http://schemas.microsoft.com/office/drawing/2014/main" val="3550306210"/>
                    </a:ext>
                  </a:extLst>
                </a:gridCol>
                <a:gridCol w="561231">
                  <a:extLst>
                    <a:ext uri="{9D8B030D-6E8A-4147-A177-3AD203B41FA5}">
                      <a16:colId xmlns:a16="http://schemas.microsoft.com/office/drawing/2014/main" val="1861430270"/>
                    </a:ext>
                  </a:extLst>
                </a:gridCol>
                <a:gridCol w="280614">
                  <a:extLst>
                    <a:ext uri="{9D8B030D-6E8A-4147-A177-3AD203B41FA5}">
                      <a16:colId xmlns:a16="http://schemas.microsoft.com/office/drawing/2014/main" val="1656351032"/>
                    </a:ext>
                  </a:extLst>
                </a:gridCol>
                <a:gridCol w="1192615">
                  <a:extLst>
                    <a:ext uri="{9D8B030D-6E8A-4147-A177-3AD203B41FA5}">
                      <a16:colId xmlns:a16="http://schemas.microsoft.com/office/drawing/2014/main" val="3863092994"/>
                    </a:ext>
                  </a:extLst>
                </a:gridCol>
                <a:gridCol w="561231">
                  <a:extLst>
                    <a:ext uri="{9D8B030D-6E8A-4147-A177-3AD203B41FA5}">
                      <a16:colId xmlns:a16="http://schemas.microsoft.com/office/drawing/2014/main" val="281756335"/>
                    </a:ext>
                  </a:extLst>
                </a:gridCol>
                <a:gridCol w="561231">
                  <a:extLst>
                    <a:ext uri="{9D8B030D-6E8A-4147-A177-3AD203B41FA5}">
                      <a16:colId xmlns:a16="http://schemas.microsoft.com/office/drawing/2014/main" val="3617525364"/>
                    </a:ext>
                  </a:extLst>
                </a:gridCol>
              </a:tblGrid>
              <a:tr h="567964">
                <a:tc rowSpan="2">
                  <a:txBody>
                    <a:bodyPr/>
                    <a:lstStyle/>
                    <a:p>
                      <a:pPr algn="ctr"/>
                      <a:r>
                        <a:rPr lang="en-GB" sz="2300" b="1" dirty="0">
                          <a:latin typeface="Century Gothic" panose="020B0502020202020204" pitchFamily="34" charset="0"/>
                        </a:rPr>
                        <a:t>3.581</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a:r>
                        <a:rPr lang="en-GB" sz="2300" b="1" dirty="0">
                          <a:latin typeface="Century Gothic" panose="020B0502020202020204" pitchFamily="34" charset="0"/>
                        </a:rPr>
                        <a:t>3</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561</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1900" b="1" dirty="0">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2300" b="1" dirty="0">
                          <a:latin typeface="Century Gothic" panose="020B0502020202020204" pitchFamily="34" charset="0"/>
                        </a:rPr>
                        <a:t>3.658</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a:r>
                        <a:rPr lang="en-GB" sz="2300" b="1" dirty="0">
                          <a:latin typeface="Century Gothic" panose="020B0502020202020204" pitchFamily="34" charset="0"/>
                        </a:rPr>
                        <a:t>3</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165</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061048"/>
                  </a:ext>
                </a:extLst>
              </a:tr>
              <a:tr h="593969">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1000</a:t>
                      </a: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000" b="1" dirty="0">
                        <a:latin typeface="Century Gothic" panose="020B0502020202020204" pitchFamily="34" charset="0"/>
                      </a:endParaRP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1000</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6531239"/>
                  </a:ext>
                </a:extLst>
              </a:tr>
            </a:tbl>
          </a:graphicData>
        </a:graphic>
      </p:graphicFrame>
    </p:spTree>
    <p:extLst>
      <p:ext uri="{BB962C8B-B14F-4D97-AF65-F5344CB8AC3E}">
        <p14:creationId xmlns:p14="http://schemas.microsoft.com/office/powerpoint/2010/main" val="1420793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Place the numbers in ascending order.</a:t>
            </a: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Rounded Rectangle 5">
            <a:extLst>
              <a:ext uri="{FF2B5EF4-FFF2-40B4-BE49-F238E27FC236}">
                <a16:creationId xmlns:a16="http://schemas.microsoft.com/office/drawing/2014/main" id="{7AE06EA5-C7EF-4123-993C-AA74C98B5B72}"/>
              </a:ext>
            </a:extLst>
          </p:cNvPr>
          <p:cNvSpPr/>
          <p:nvPr/>
        </p:nvSpPr>
        <p:spPr>
          <a:xfrm>
            <a:off x="1788193"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 name="Rounded Rectangle 30">
            <a:extLst>
              <a:ext uri="{FF2B5EF4-FFF2-40B4-BE49-F238E27FC236}">
                <a16:creationId xmlns:a16="http://schemas.microsoft.com/office/drawing/2014/main" id="{0EC000D9-7F0E-4C65-8A36-25C83400F544}"/>
              </a:ext>
            </a:extLst>
          </p:cNvPr>
          <p:cNvSpPr/>
          <p:nvPr/>
        </p:nvSpPr>
        <p:spPr>
          <a:xfrm>
            <a:off x="4761593"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a:solidFill>
                  <a:srgbClr val="FF0000"/>
                </a:solidFill>
                <a:latin typeface="Century Gothic" panose="020B0502020202020204" pitchFamily="34" charset="0"/>
              </a:rPr>
              <a:t>3.581</a:t>
            </a:r>
          </a:p>
        </p:txBody>
      </p:sp>
      <p:sp>
        <p:nvSpPr>
          <p:cNvPr id="10" name="Rounded Rectangle 31">
            <a:extLst>
              <a:ext uri="{FF2B5EF4-FFF2-40B4-BE49-F238E27FC236}">
                <a16:creationId xmlns:a16="http://schemas.microsoft.com/office/drawing/2014/main" id="{53355FC2-DBC9-4793-A6E1-AAFA2C543390}"/>
              </a:ext>
            </a:extLst>
          </p:cNvPr>
          <p:cNvSpPr/>
          <p:nvPr/>
        </p:nvSpPr>
        <p:spPr>
          <a:xfrm>
            <a:off x="3299830"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1" name="Rounded Rectangle 32">
            <a:extLst>
              <a:ext uri="{FF2B5EF4-FFF2-40B4-BE49-F238E27FC236}">
                <a16:creationId xmlns:a16="http://schemas.microsoft.com/office/drawing/2014/main" id="{090394F9-E1E2-4947-B1BA-4436FDD7C27D}"/>
              </a:ext>
            </a:extLst>
          </p:cNvPr>
          <p:cNvSpPr/>
          <p:nvPr/>
        </p:nvSpPr>
        <p:spPr>
          <a:xfrm>
            <a:off x="6241974" y="2063671"/>
            <a:ext cx="1034748" cy="843245"/>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a:solidFill>
                  <a:srgbClr val="FF0000"/>
                </a:solidFill>
                <a:latin typeface="Century Gothic" panose="020B0502020202020204" pitchFamily="34" charset="0"/>
              </a:rPr>
              <a:t>3.658</a:t>
            </a:r>
          </a:p>
        </p:txBody>
      </p:sp>
      <p:sp>
        <p:nvSpPr>
          <p:cNvPr id="12" name="Right Arrow 6">
            <a:extLst>
              <a:ext uri="{FF2B5EF4-FFF2-40B4-BE49-F238E27FC236}">
                <a16:creationId xmlns:a16="http://schemas.microsoft.com/office/drawing/2014/main" id="{4680AF70-1840-49E0-9BA6-86A0073E1CD0}"/>
              </a:ext>
            </a:extLst>
          </p:cNvPr>
          <p:cNvSpPr/>
          <p:nvPr/>
        </p:nvSpPr>
        <p:spPr>
          <a:xfrm>
            <a:off x="2918361" y="2379263"/>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34">
            <a:extLst>
              <a:ext uri="{FF2B5EF4-FFF2-40B4-BE49-F238E27FC236}">
                <a16:creationId xmlns:a16="http://schemas.microsoft.com/office/drawing/2014/main" id="{BD5DE2A7-54E6-46E5-B69A-7BAEC26E6512}"/>
              </a:ext>
            </a:extLst>
          </p:cNvPr>
          <p:cNvSpPr/>
          <p:nvPr/>
        </p:nvSpPr>
        <p:spPr>
          <a:xfrm>
            <a:off x="5857220" y="2379262"/>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35">
            <a:extLst>
              <a:ext uri="{FF2B5EF4-FFF2-40B4-BE49-F238E27FC236}">
                <a16:creationId xmlns:a16="http://schemas.microsoft.com/office/drawing/2014/main" id="{235CFFD9-677E-4D40-8688-D6A24C37CBDB}"/>
              </a:ext>
            </a:extLst>
          </p:cNvPr>
          <p:cNvSpPr/>
          <p:nvPr/>
        </p:nvSpPr>
        <p:spPr>
          <a:xfrm>
            <a:off x="4405246" y="2384264"/>
            <a:ext cx="312553" cy="205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5" name="Table 14">
            <a:extLst>
              <a:ext uri="{FF2B5EF4-FFF2-40B4-BE49-F238E27FC236}">
                <a16:creationId xmlns:a16="http://schemas.microsoft.com/office/drawing/2014/main" id="{71D992E0-1BF1-4678-A870-9B5EE8B34C83}"/>
              </a:ext>
            </a:extLst>
          </p:cNvPr>
          <p:cNvGraphicFramePr>
            <a:graphicFrameLocks noGrp="1"/>
          </p:cNvGraphicFramePr>
          <p:nvPr>
            <p:extLst>
              <p:ext uri="{D42A27DB-BD31-4B8C-83A1-F6EECF244321}">
                <p14:modId xmlns:p14="http://schemas.microsoft.com/office/powerpoint/2010/main" val="2948578676"/>
              </p:ext>
            </p:extLst>
          </p:nvPr>
        </p:nvGraphicFramePr>
        <p:xfrm>
          <a:off x="2151693" y="3884689"/>
          <a:ext cx="4840614" cy="1161933"/>
        </p:xfrm>
        <a:graphic>
          <a:graphicData uri="http://schemas.openxmlformats.org/drawingml/2006/table">
            <a:tbl>
              <a:tblPr firstRow="1" bandRow="1">
                <a:tableStyleId>{5940675A-B579-460E-94D1-54222C63F5DA}</a:tableStyleId>
              </a:tblPr>
              <a:tblGrid>
                <a:gridCol w="1122461">
                  <a:extLst>
                    <a:ext uri="{9D8B030D-6E8A-4147-A177-3AD203B41FA5}">
                      <a16:colId xmlns:a16="http://schemas.microsoft.com/office/drawing/2014/main" val="1284341876"/>
                    </a:ext>
                  </a:extLst>
                </a:gridCol>
                <a:gridCol w="561231">
                  <a:extLst>
                    <a:ext uri="{9D8B030D-6E8A-4147-A177-3AD203B41FA5}">
                      <a16:colId xmlns:a16="http://schemas.microsoft.com/office/drawing/2014/main" val="3550306210"/>
                    </a:ext>
                  </a:extLst>
                </a:gridCol>
                <a:gridCol w="561231">
                  <a:extLst>
                    <a:ext uri="{9D8B030D-6E8A-4147-A177-3AD203B41FA5}">
                      <a16:colId xmlns:a16="http://schemas.microsoft.com/office/drawing/2014/main" val="1861430270"/>
                    </a:ext>
                  </a:extLst>
                </a:gridCol>
                <a:gridCol w="280614">
                  <a:extLst>
                    <a:ext uri="{9D8B030D-6E8A-4147-A177-3AD203B41FA5}">
                      <a16:colId xmlns:a16="http://schemas.microsoft.com/office/drawing/2014/main" val="1656351032"/>
                    </a:ext>
                  </a:extLst>
                </a:gridCol>
                <a:gridCol w="1192615">
                  <a:extLst>
                    <a:ext uri="{9D8B030D-6E8A-4147-A177-3AD203B41FA5}">
                      <a16:colId xmlns:a16="http://schemas.microsoft.com/office/drawing/2014/main" val="3863092994"/>
                    </a:ext>
                  </a:extLst>
                </a:gridCol>
                <a:gridCol w="561231">
                  <a:extLst>
                    <a:ext uri="{9D8B030D-6E8A-4147-A177-3AD203B41FA5}">
                      <a16:colId xmlns:a16="http://schemas.microsoft.com/office/drawing/2014/main" val="281756335"/>
                    </a:ext>
                  </a:extLst>
                </a:gridCol>
                <a:gridCol w="561231">
                  <a:extLst>
                    <a:ext uri="{9D8B030D-6E8A-4147-A177-3AD203B41FA5}">
                      <a16:colId xmlns:a16="http://schemas.microsoft.com/office/drawing/2014/main" val="3617525364"/>
                    </a:ext>
                  </a:extLst>
                </a:gridCol>
              </a:tblGrid>
              <a:tr h="567964">
                <a:tc rowSpan="2">
                  <a:txBody>
                    <a:bodyPr/>
                    <a:lstStyle/>
                    <a:p>
                      <a:pPr algn="ctr"/>
                      <a:r>
                        <a:rPr lang="en-GB" sz="2300" b="1" dirty="0">
                          <a:latin typeface="Century Gothic" panose="020B0502020202020204" pitchFamily="34" charset="0"/>
                        </a:rPr>
                        <a:t>3.581</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a:r>
                        <a:rPr lang="en-GB" sz="2300" b="1" dirty="0">
                          <a:latin typeface="Century Gothic" panose="020B0502020202020204" pitchFamily="34" charset="0"/>
                        </a:rPr>
                        <a:t>3</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561</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1900" b="1" dirty="0">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2300" b="1" dirty="0">
                          <a:latin typeface="Century Gothic" panose="020B0502020202020204" pitchFamily="34" charset="0"/>
                        </a:rPr>
                        <a:t>3.658</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a:r>
                        <a:rPr lang="en-GB" sz="2300" b="1" dirty="0">
                          <a:latin typeface="Century Gothic" panose="020B0502020202020204" pitchFamily="34" charset="0"/>
                        </a:rPr>
                        <a:t>3</a:t>
                      </a:r>
                    </a:p>
                  </a:txBody>
                  <a:tcPr marL="100584" marR="100584" marT="41564" marB="41564"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165</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061048"/>
                  </a:ext>
                </a:extLst>
              </a:tr>
              <a:tr h="593969">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1000</a:t>
                      </a: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000" b="1" dirty="0">
                        <a:latin typeface="Century Gothic" panose="020B0502020202020204" pitchFamily="34" charset="0"/>
                      </a:endParaRP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900" b="1" dirty="0">
                          <a:latin typeface="Century Gothic" panose="020B0502020202020204" pitchFamily="34" charset="0"/>
                        </a:rPr>
                        <a:t>1000</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6531239"/>
                  </a:ext>
                </a:extLst>
              </a:tr>
            </a:tbl>
          </a:graphicData>
        </a:graphic>
      </p:graphicFrame>
      <p:graphicFrame>
        <p:nvGraphicFramePr>
          <p:cNvPr id="3" name="Table 2">
            <a:extLst>
              <a:ext uri="{FF2B5EF4-FFF2-40B4-BE49-F238E27FC236}">
                <a16:creationId xmlns:a16="http://schemas.microsoft.com/office/drawing/2014/main" id="{4CAB6AB1-3B25-414D-9568-D577C4E8949D}"/>
              </a:ext>
            </a:extLst>
          </p:cNvPr>
          <p:cNvGraphicFramePr>
            <a:graphicFrameLocks noGrp="1"/>
          </p:cNvGraphicFramePr>
          <p:nvPr>
            <p:extLst>
              <p:ext uri="{D42A27DB-BD31-4B8C-83A1-F6EECF244321}">
                <p14:modId xmlns:p14="http://schemas.microsoft.com/office/powerpoint/2010/main" val="864859832"/>
              </p:ext>
            </p:extLst>
          </p:nvPr>
        </p:nvGraphicFramePr>
        <p:xfrm>
          <a:off x="1522022" y="2097265"/>
          <a:ext cx="1281600" cy="751840"/>
        </p:xfrm>
        <a:graphic>
          <a:graphicData uri="http://schemas.openxmlformats.org/drawingml/2006/table">
            <a:tbl>
              <a:tblPr firstRow="1" bandRow="1">
                <a:tableStyleId>{5940675A-B579-460E-94D1-54222C63F5DA}</a:tableStyleId>
              </a:tblPr>
              <a:tblGrid>
                <a:gridCol w="561600">
                  <a:extLst>
                    <a:ext uri="{9D8B030D-6E8A-4147-A177-3AD203B41FA5}">
                      <a16:colId xmlns:a16="http://schemas.microsoft.com/office/drawing/2014/main" val="822370274"/>
                    </a:ext>
                  </a:extLst>
                </a:gridCol>
                <a:gridCol w="720000">
                  <a:extLst>
                    <a:ext uri="{9D8B030D-6E8A-4147-A177-3AD203B41FA5}">
                      <a16:colId xmlns:a16="http://schemas.microsoft.com/office/drawing/2014/main" val="1344832518"/>
                    </a:ext>
                  </a:extLst>
                </a:gridCol>
              </a:tblGrid>
              <a:tr h="370840">
                <a:tc rowSpan="2">
                  <a:txBody>
                    <a:bodyPr/>
                    <a:lstStyle/>
                    <a:p>
                      <a:pPr algn="r"/>
                      <a:r>
                        <a:rPr lang="en-GB" sz="2300" b="1" dirty="0">
                          <a:solidFill>
                            <a:srgbClr val="FF0000"/>
                          </a:solidFill>
                        </a:rPr>
                        <a:t>3</a:t>
                      </a:r>
                    </a:p>
                  </a:txBody>
                  <a:tcPr marL="100584" marR="100584"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900" b="1" dirty="0">
                          <a:solidFill>
                            <a:srgbClr val="FF0000"/>
                          </a:solidFill>
                          <a:latin typeface="Century Gothic" panose="020B0502020202020204" pitchFamily="34" charset="0"/>
                        </a:rPr>
                        <a:t>165</a:t>
                      </a:r>
                    </a:p>
                  </a:txBody>
                  <a:tcPr anchor="b">
                    <a:lnL w="12700" cmpd="sng">
                      <a:noFill/>
                    </a:lnL>
                    <a:lnR w="12700" cmpd="sng">
                      <a:noFill/>
                    </a:lnR>
                    <a:lnT w="12700" cmpd="sng">
                      <a:noFill/>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40764245"/>
                  </a:ext>
                </a:extLst>
              </a:tr>
              <a:tr h="370840">
                <a:tc vMerge="1">
                  <a:txBody>
                    <a:bodyPr/>
                    <a:lstStyle/>
                    <a:p>
                      <a:endParaRPr lang="en-GB" dirty="0"/>
                    </a:p>
                  </a:txBody>
                  <a:tcPr/>
                </a:tc>
                <a:tc>
                  <a:txBody>
                    <a:bodyPr/>
                    <a:lstStyle/>
                    <a:p>
                      <a:r>
                        <a:rPr lang="en-GB" b="1" dirty="0">
                          <a:solidFill>
                            <a:srgbClr val="FF0000"/>
                          </a:solidFill>
                          <a:latin typeface="Century Gothic" panose="020B0502020202020204" pitchFamily="34" charset="0"/>
                        </a:rPr>
                        <a:t>1000</a:t>
                      </a:r>
                    </a:p>
                  </a:txBody>
                  <a:tcP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91033119"/>
                  </a:ext>
                </a:extLst>
              </a:tr>
            </a:tbl>
          </a:graphicData>
        </a:graphic>
      </p:graphicFrame>
      <p:graphicFrame>
        <p:nvGraphicFramePr>
          <p:cNvPr id="16" name="Table 15">
            <a:extLst>
              <a:ext uri="{FF2B5EF4-FFF2-40B4-BE49-F238E27FC236}">
                <a16:creationId xmlns:a16="http://schemas.microsoft.com/office/drawing/2014/main" id="{D0BB7866-3B0D-43B6-B302-672D88000952}"/>
              </a:ext>
            </a:extLst>
          </p:cNvPr>
          <p:cNvGraphicFramePr>
            <a:graphicFrameLocks noGrp="1"/>
          </p:cNvGraphicFramePr>
          <p:nvPr>
            <p:extLst>
              <p:ext uri="{D42A27DB-BD31-4B8C-83A1-F6EECF244321}">
                <p14:modId xmlns:p14="http://schemas.microsoft.com/office/powerpoint/2010/main" val="1363876883"/>
              </p:ext>
            </p:extLst>
          </p:nvPr>
        </p:nvGraphicFramePr>
        <p:xfrm>
          <a:off x="3017129" y="2097265"/>
          <a:ext cx="1281600" cy="751840"/>
        </p:xfrm>
        <a:graphic>
          <a:graphicData uri="http://schemas.openxmlformats.org/drawingml/2006/table">
            <a:tbl>
              <a:tblPr firstRow="1" bandRow="1">
                <a:tableStyleId>{5940675A-B579-460E-94D1-54222C63F5DA}</a:tableStyleId>
              </a:tblPr>
              <a:tblGrid>
                <a:gridCol w="561600">
                  <a:extLst>
                    <a:ext uri="{9D8B030D-6E8A-4147-A177-3AD203B41FA5}">
                      <a16:colId xmlns:a16="http://schemas.microsoft.com/office/drawing/2014/main" val="822370274"/>
                    </a:ext>
                  </a:extLst>
                </a:gridCol>
                <a:gridCol w="720000">
                  <a:extLst>
                    <a:ext uri="{9D8B030D-6E8A-4147-A177-3AD203B41FA5}">
                      <a16:colId xmlns:a16="http://schemas.microsoft.com/office/drawing/2014/main" val="1344832518"/>
                    </a:ext>
                  </a:extLst>
                </a:gridCol>
              </a:tblGrid>
              <a:tr h="370840">
                <a:tc rowSpan="2">
                  <a:txBody>
                    <a:bodyPr/>
                    <a:lstStyle/>
                    <a:p>
                      <a:pPr algn="r"/>
                      <a:r>
                        <a:rPr lang="en-GB" sz="2300" b="1" dirty="0">
                          <a:solidFill>
                            <a:srgbClr val="FF0000"/>
                          </a:solidFill>
                        </a:rPr>
                        <a:t>3</a:t>
                      </a:r>
                    </a:p>
                  </a:txBody>
                  <a:tcPr marL="100584" marR="100584"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900" b="1" dirty="0">
                          <a:solidFill>
                            <a:srgbClr val="FF0000"/>
                          </a:solidFill>
                          <a:latin typeface="Century Gothic" panose="020B0502020202020204" pitchFamily="34" charset="0"/>
                        </a:rPr>
                        <a:t>561</a:t>
                      </a:r>
                    </a:p>
                  </a:txBody>
                  <a:tcPr anchor="b">
                    <a:lnL w="12700" cmpd="sng">
                      <a:noFill/>
                    </a:lnL>
                    <a:lnR w="12700" cmpd="sng">
                      <a:noFill/>
                    </a:lnR>
                    <a:lnT w="12700" cmpd="sng">
                      <a:noFill/>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40764245"/>
                  </a:ext>
                </a:extLst>
              </a:tr>
              <a:tr h="370840">
                <a:tc vMerge="1">
                  <a:txBody>
                    <a:bodyPr/>
                    <a:lstStyle/>
                    <a:p>
                      <a:endParaRPr lang="en-GB" dirty="0"/>
                    </a:p>
                  </a:txBody>
                  <a:tcPr/>
                </a:tc>
                <a:tc>
                  <a:txBody>
                    <a:bodyPr/>
                    <a:lstStyle/>
                    <a:p>
                      <a:r>
                        <a:rPr lang="en-GB" b="1" dirty="0">
                          <a:solidFill>
                            <a:srgbClr val="FF0000"/>
                          </a:solidFill>
                          <a:latin typeface="Century Gothic" panose="020B0502020202020204" pitchFamily="34" charset="0"/>
                        </a:rPr>
                        <a:t>1000</a:t>
                      </a:r>
                    </a:p>
                  </a:txBody>
                  <a:tcP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91033119"/>
                  </a:ext>
                </a:extLst>
              </a:tr>
            </a:tbl>
          </a:graphicData>
        </a:graphic>
      </p:graphicFrame>
    </p:spTree>
    <p:extLst>
      <p:ext uri="{BB962C8B-B14F-4D97-AF65-F5344CB8AC3E}">
        <p14:creationId xmlns:p14="http://schemas.microsoft.com/office/powerpoint/2010/main" val="1041486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Louise made a number between 5.81 and six and three tenths, using counters on a place value mat.</a:t>
            </a:r>
          </a:p>
          <a:p>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Six of the counters have fallen off.</a:t>
            </a: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List 3 possibilities of what Louise’s number could be.</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5D5A5C0-C4E9-46FE-8F57-9D0A5D59C830}"/>
              </a:ext>
            </a:extLst>
          </p:cNvPr>
          <p:cNvGraphicFramePr>
            <a:graphicFrameLocks noGrp="1"/>
          </p:cNvGraphicFramePr>
          <p:nvPr>
            <p:extLst>
              <p:ext uri="{D42A27DB-BD31-4B8C-83A1-F6EECF244321}">
                <p14:modId xmlns:p14="http://schemas.microsoft.com/office/powerpoint/2010/main" val="71888734"/>
              </p:ext>
            </p:extLst>
          </p:nvPr>
        </p:nvGraphicFramePr>
        <p:xfrm>
          <a:off x="2327078" y="1699330"/>
          <a:ext cx="4489844" cy="1787747"/>
        </p:xfrm>
        <a:graphic>
          <a:graphicData uri="http://schemas.openxmlformats.org/drawingml/2006/table">
            <a:tbl>
              <a:tblPr firstRow="1" bandRow="1">
                <a:tableStyleId>{5940675A-B579-460E-94D1-54222C63F5DA}</a:tableStyleId>
              </a:tblPr>
              <a:tblGrid>
                <a:gridCol w="1122461">
                  <a:extLst>
                    <a:ext uri="{9D8B030D-6E8A-4147-A177-3AD203B41FA5}">
                      <a16:colId xmlns:a16="http://schemas.microsoft.com/office/drawing/2014/main" val="3441092057"/>
                    </a:ext>
                  </a:extLst>
                </a:gridCol>
                <a:gridCol w="1071310">
                  <a:extLst>
                    <a:ext uri="{9D8B030D-6E8A-4147-A177-3AD203B41FA5}">
                      <a16:colId xmlns:a16="http://schemas.microsoft.com/office/drawing/2014/main" val="104348860"/>
                    </a:ext>
                  </a:extLst>
                </a:gridCol>
                <a:gridCol w="1173612">
                  <a:extLst>
                    <a:ext uri="{9D8B030D-6E8A-4147-A177-3AD203B41FA5}">
                      <a16:colId xmlns:a16="http://schemas.microsoft.com/office/drawing/2014/main" val="1772217835"/>
                    </a:ext>
                  </a:extLst>
                </a:gridCol>
                <a:gridCol w="1122461">
                  <a:extLst>
                    <a:ext uri="{9D8B030D-6E8A-4147-A177-3AD203B41FA5}">
                      <a16:colId xmlns:a16="http://schemas.microsoft.com/office/drawing/2014/main" val="2682351995"/>
                    </a:ext>
                  </a:extLst>
                </a:gridCol>
              </a:tblGrid>
              <a:tr h="576000">
                <a:tc>
                  <a:txBody>
                    <a:bodyPr/>
                    <a:lstStyle/>
                    <a:p>
                      <a:pPr algn="ctr"/>
                      <a:r>
                        <a:rPr lang="en-GB" sz="2100" b="1" dirty="0">
                          <a:latin typeface="Century Gothic" panose="020B0502020202020204" pitchFamily="34" charset="0"/>
                        </a:rPr>
                        <a:t>1</a:t>
                      </a:r>
                    </a:p>
                  </a:txBody>
                  <a:tcPr marL="178191" marR="178191" marT="80995" marB="80995" anchor="ctr">
                    <a:lnR w="12700" cap="flat" cmpd="sng" algn="ctr">
                      <a:solidFill>
                        <a:schemeClr val="tx1"/>
                      </a:solidFill>
                      <a:prstDash val="solid"/>
                      <a:round/>
                      <a:headEnd type="none" w="med" len="med"/>
                      <a:tailEnd type="none" w="med" len="med"/>
                    </a:lnR>
                    <a:solidFill>
                      <a:schemeClr val="bg1"/>
                    </a:solidFill>
                  </a:tcPr>
                </a:tc>
                <a:tc>
                  <a:txBody>
                    <a:bodyPr/>
                    <a:lstStyle/>
                    <a:p>
                      <a:pPr algn="ctr"/>
                      <a:r>
                        <a:rPr lang="en-GB" sz="2100" b="1" u="none" dirty="0">
                          <a:latin typeface="Century Gothic" panose="020B0502020202020204" pitchFamily="34" charset="0"/>
                        </a:rPr>
                        <a:t>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100" b="1" u="none" dirty="0">
                          <a:latin typeface="Century Gothic" panose="020B0502020202020204" pitchFamily="34" charset="0"/>
                        </a:rPr>
                        <a:t>0.01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GB" sz="2100" b="1" u="none" dirty="0">
                          <a:latin typeface="Century Gothic" panose="020B0502020202020204" pitchFamily="34" charset="0"/>
                        </a:rPr>
                        <a:t>0.001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26274935"/>
                  </a:ext>
                </a:extLst>
              </a:tr>
              <a:tr h="1211747">
                <a:tc>
                  <a:txBody>
                    <a:bodyPr/>
                    <a:lstStyle/>
                    <a:p>
                      <a:endParaRPr lang="en-GB" sz="2100" b="1" dirty="0">
                        <a:latin typeface="Century Gothic" panose="020B0502020202020204" pitchFamily="34" charset="0"/>
                      </a:endParaRPr>
                    </a:p>
                  </a:txBody>
                  <a:tcPr marL="178191" marR="178191" marT="80995" marB="80995">
                    <a:solidFill>
                      <a:schemeClr val="bg1"/>
                    </a:solidFill>
                  </a:tcPr>
                </a:tc>
                <a:tc>
                  <a:txBody>
                    <a:bodyPr/>
                    <a:lstStyle/>
                    <a:p>
                      <a:endParaRPr lang="en-GB" sz="3200" dirty="0"/>
                    </a:p>
                  </a:txBody>
                  <a:tcPr marL="178191" marR="178191" marT="80995" marB="80995">
                    <a:lnT w="12700" cap="flat" cmpd="sng" algn="ctr">
                      <a:solidFill>
                        <a:schemeClr val="tx1"/>
                      </a:solidFill>
                      <a:prstDash val="solid"/>
                      <a:round/>
                      <a:headEnd type="none" w="med" len="med"/>
                      <a:tailEnd type="none" w="med" len="med"/>
                    </a:lnT>
                    <a:solidFill>
                      <a:schemeClr val="bg1"/>
                    </a:solidFill>
                  </a:tcPr>
                </a:tc>
                <a:tc>
                  <a:txBody>
                    <a:bodyPr/>
                    <a:lstStyle/>
                    <a:p>
                      <a:endParaRPr lang="en-GB" sz="3200" dirty="0"/>
                    </a:p>
                  </a:txBody>
                  <a:tcPr marL="178191" marR="178191" marT="80995" marB="80995">
                    <a:solidFill>
                      <a:schemeClr val="bg1"/>
                    </a:solidFill>
                  </a:tcPr>
                </a:tc>
                <a:tc>
                  <a:txBody>
                    <a:bodyPr/>
                    <a:lstStyle/>
                    <a:p>
                      <a:endParaRPr lang="en-GB" sz="3200" dirty="0"/>
                    </a:p>
                  </a:txBody>
                  <a:tcPr marL="178191" marR="178191" marT="80995" marB="80995">
                    <a:solidFill>
                      <a:schemeClr val="bg1"/>
                    </a:solidFill>
                  </a:tcPr>
                </a:tc>
                <a:extLst>
                  <a:ext uri="{0D108BD9-81ED-4DB2-BD59-A6C34878D82A}">
                    <a16:rowId xmlns:a16="http://schemas.microsoft.com/office/drawing/2014/main" val="707139303"/>
                  </a:ext>
                </a:extLst>
              </a:tr>
            </a:tbl>
          </a:graphicData>
        </a:graphic>
      </p:graphicFrame>
      <p:sp>
        <p:nvSpPr>
          <p:cNvPr id="9" name="Oval 8">
            <a:extLst>
              <a:ext uri="{FF2B5EF4-FFF2-40B4-BE49-F238E27FC236}">
                <a16:creationId xmlns:a16="http://schemas.microsoft.com/office/drawing/2014/main" id="{E5F0EC3E-4FE2-4A6F-A92B-FA3C43A75C9F}"/>
              </a:ext>
            </a:extLst>
          </p:cNvPr>
          <p:cNvSpPr/>
          <p:nvPr/>
        </p:nvSpPr>
        <p:spPr>
          <a:xfrm>
            <a:off x="2776891" y="2737500"/>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1ACE43D-28EE-4D34-AA14-CA18E062E077}"/>
              </a:ext>
            </a:extLst>
          </p:cNvPr>
          <p:cNvSpPr/>
          <p:nvPr/>
        </p:nvSpPr>
        <p:spPr>
          <a:xfrm>
            <a:off x="2970346" y="2416928"/>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8DAC6812-A0ED-4316-9092-F433EE064A84}"/>
              </a:ext>
            </a:extLst>
          </p:cNvPr>
          <p:cNvSpPr/>
          <p:nvPr/>
        </p:nvSpPr>
        <p:spPr>
          <a:xfrm>
            <a:off x="2490997" y="2432008"/>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0586A7AE-FFEE-4FF6-80EF-ED73078F9074}"/>
              </a:ext>
            </a:extLst>
          </p:cNvPr>
          <p:cNvSpPr/>
          <p:nvPr/>
        </p:nvSpPr>
        <p:spPr>
          <a:xfrm>
            <a:off x="2490997" y="3051205"/>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9CD7F282-AC5E-4E94-8270-06103B2864AF}"/>
              </a:ext>
            </a:extLst>
          </p:cNvPr>
          <p:cNvSpPr/>
          <p:nvPr/>
        </p:nvSpPr>
        <p:spPr>
          <a:xfrm>
            <a:off x="2970346" y="3051206"/>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61342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Louise made a number between 5.81 and six and three tenths, using counters on a place value mat.</a:t>
            </a:r>
          </a:p>
          <a:p>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Six of the counters have fallen off.</a:t>
            </a: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List 3 possibilities of what Louise’s number could be.</a:t>
            </a: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rgbClr val="FF0000"/>
                </a:solidFill>
                <a:latin typeface="Century Gothic" panose="020B0502020202020204" pitchFamily="34" charset="0"/>
              </a:rPr>
              <a:t>Various possible answers, for example:</a:t>
            </a:r>
          </a:p>
          <a:p>
            <a:pPr lvl="0" defTabSz="514350">
              <a:defRPr/>
            </a:pPr>
            <a:endParaRPr lang="en-GB" sz="2000" b="1" dirty="0">
              <a:solidFill>
                <a:srgbClr val="FF0000"/>
              </a:solidFill>
              <a:latin typeface="Century Gothic" panose="020B0502020202020204" pitchFamily="34" charset="0"/>
            </a:endParaRPr>
          </a:p>
          <a:p>
            <a:pPr lvl="0" algn="ctr" defTabSz="514350">
              <a:defRPr/>
            </a:pPr>
            <a:r>
              <a:rPr lang="en-GB" sz="2300" b="1" dirty="0">
                <a:solidFill>
                  <a:srgbClr val="FF0000"/>
                </a:solidFill>
                <a:latin typeface="Century Gothic" panose="020B0502020202020204" pitchFamily="34" charset="0"/>
              </a:rPr>
              <a:t>6.023,    6.14,    6.212</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5D5A5C0-C4E9-46FE-8F57-9D0A5D59C830}"/>
              </a:ext>
            </a:extLst>
          </p:cNvPr>
          <p:cNvGraphicFramePr>
            <a:graphicFrameLocks noGrp="1"/>
          </p:cNvGraphicFramePr>
          <p:nvPr>
            <p:extLst/>
          </p:nvPr>
        </p:nvGraphicFramePr>
        <p:xfrm>
          <a:off x="2327078" y="1699330"/>
          <a:ext cx="4489844" cy="1787747"/>
        </p:xfrm>
        <a:graphic>
          <a:graphicData uri="http://schemas.openxmlformats.org/drawingml/2006/table">
            <a:tbl>
              <a:tblPr firstRow="1" bandRow="1">
                <a:tableStyleId>{5940675A-B579-460E-94D1-54222C63F5DA}</a:tableStyleId>
              </a:tblPr>
              <a:tblGrid>
                <a:gridCol w="1122461">
                  <a:extLst>
                    <a:ext uri="{9D8B030D-6E8A-4147-A177-3AD203B41FA5}">
                      <a16:colId xmlns:a16="http://schemas.microsoft.com/office/drawing/2014/main" val="3441092057"/>
                    </a:ext>
                  </a:extLst>
                </a:gridCol>
                <a:gridCol w="1071310">
                  <a:extLst>
                    <a:ext uri="{9D8B030D-6E8A-4147-A177-3AD203B41FA5}">
                      <a16:colId xmlns:a16="http://schemas.microsoft.com/office/drawing/2014/main" val="104348860"/>
                    </a:ext>
                  </a:extLst>
                </a:gridCol>
                <a:gridCol w="1173612">
                  <a:extLst>
                    <a:ext uri="{9D8B030D-6E8A-4147-A177-3AD203B41FA5}">
                      <a16:colId xmlns:a16="http://schemas.microsoft.com/office/drawing/2014/main" val="1772217835"/>
                    </a:ext>
                  </a:extLst>
                </a:gridCol>
                <a:gridCol w="1122461">
                  <a:extLst>
                    <a:ext uri="{9D8B030D-6E8A-4147-A177-3AD203B41FA5}">
                      <a16:colId xmlns:a16="http://schemas.microsoft.com/office/drawing/2014/main" val="2682351995"/>
                    </a:ext>
                  </a:extLst>
                </a:gridCol>
              </a:tblGrid>
              <a:tr h="576000">
                <a:tc>
                  <a:txBody>
                    <a:bodyPr/>
                    <a:lstStyle/>
                    <a:p>
                      <a:pPr algn="ctr"/>
                      <a:r>
                        <a:rPr lang="en-GB" sz="2100" b="1" dirty="0">
                          <a:latin typeface="Century Gothic" panose="020B0502020202020204" pitchFamily="34" charset="0"/>
                        </a:rPr>
                        <a:t>1</a:t>
                      </a:r>
                    </a:p>
                  </a:txBody>
                  <a:tcPr marL="178191" marR="178191" marT="80995" marB="80995" anchor="ctr">
                    <a:lnR w="12700" cap="flat" cmpd="sng" algn="ctr">
                      <a:solidFill>
                        <a:schemeClr val="tx1"/>
                      </a:solidFill>
                      <a:prstDash val="solid"/>
                      <a:round/>
                      <a:headEnd type="none" w="med" len="med"/>
                      <a:tailEnd type="none" w="med" len="med"/>
                    </a:lnR>
                    <a:solidFill>
                      <a:schemeClr val="bg1"/>
                    </a:solidFill>
                  </a:tcPr>
                </a:tc>
                <a:tc>
                  <a:txBody>
                    <a:bodyPr/>
                    <a:lstStyle/>
                    <a:p>
                      <a:pPr algn="ctr"/>
                      <a:r>
                        <a:rPr lang="en-GB" sz="2100" b="1" u="none" dirty="0">
                          <a:latin typeface="Century Gothic" panose="020B0502020202020204" pitchFamily="34" charset="0"/>
                        </a:rPr>
                        <a:t>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100" b="1" u="none" dirty="0">
                          <a:latin typeface="Century Gothic" panose="020B0502020202020204" pitchFamily="34" charset="0"/>
                        </a:rPr>
                        <a:t>0.01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GB" sz="2100" b="1" u="none" dirty="0">
                          <a:latin typeface="Century Gothic" panose="020B0502020202020204" pitchFamily="34" charset="0"/>
                        </a:rPr>
                        <a:t>0.001</a:t>
                      </a:r>
                    </a:p>
                  </a:txBody>
                  <a:tcPr marL="178191" marR="178191" marT="80995" marB="809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26274935"/>
                  </a:ext>
                </a:extLst>
              </a:tr>
              <a:tr h="1211747">
                <a:tc>
                  <a:txBody>
                    <a:bodyPr/>
                    <a:lstStyle/>
                    <a:p>
                      <a:endParaRPr lang="en-GB" sz="2100" b="1" dirty="0">
                        <a:latin typeface="Century Gothic" panose="020B0502020202020204" pitchFamily="34" charset="0"/>
                      </a:endParaRPr>
                    </a:p>
                  </a:txBody>
                  <a:tcPr marL="178191" marR="178191" marT="80995" marB="80995">
                    <a:solidFill>
                      <a:schemeClr val="bg1"/>
                    </a:solidFill>
                  </a:tcPr>
                </a:tc>
                <a:tc>
                  <a:txBody>
                    <a:bodyPr/>
                    <a:lstStyle/>
                    <a:p>
                      <a:endParaRPr lang="en-GB" sz="3200" dirty="0"/>
                    </a:p>
                  </a:txBody>
                  <a:tcPr marL="178191" marR="178191" marT="80995" marB="80995">
                    <a:lnT w="12700" cap="flat" cmpd="sng" algn="ctr">
                      <a:solidFill>
                        <a:schemeClr val="tx1"/>
                      </a:solidFill>
                      <a:prstDash val="solid"/>
                      <a:round/>
                      <a:headEnd type="none" w="med" len="med"/>
                      <a:tailEnd type="none" w="med" len="med"/>
                    </a:lnT>
                    <a:solidFill>
                      <a:schemeClr val="bg1"/>
                    </a:solidFill>
                  </a:tcPr>
                </a:tc>
                <a:tc>
                  <a:txBody>
                    <a:bodyPr/>
                    <a:lstStyle/>
                    <a:p>
                      <a:endParaRPr lang="en-GB" sz="3200" dirty="0"/>
                    </a:p>
                  </a:txBody>
                  <a:tcPr marL="178191" marR="178191" marT="80995" marB="80995">
                    <a:solidFill>
                      <a:schemeClr val="bg1"/>
                    </a:solidFill>
                  </a:tcPr>
                </a:tc>
                <a:tc>
                  <a:txBody>
                    <a:bodyPr/>
                    <a:lstStyle/>
                    <a:p>
                      <a:endParaRPr lang="en-GB" sz="3200" dirty="0"/>
                    </a:p>
                  </a:txBody>
                  <a:tcPr marL="178191" marR="178191" marT="80995" marB="80995">
                    <a:solidFill>
                      <a:schemeClr val="bg1"/>
                    </a:solidFill>
                  </a:tcPr>
                </a:tc>
                <a:extLst>
                  <a:ext uri="{0D108BD9-81ED-4DB2-BD59-A6C34878D82A}">
                    <a16:rowId xmlns:a16="http://schemas.microsoft.com/office/drawing/2014/main" val="707139303"/>
                  </a:ext>
                </a:extLst>
              </a:tr>
            </a:tbl>
          </a:graphicData>
        </a:graphic>
      </p:graphicFrame>
      <p:sp>
        <p:nvSpPr>
          <p:cNvPr id="9" name="Oval 8">
            <a:extLst>
              <a:ext uri="{FF2B5EF4-FFF2-40B4-BE49-F238E27FC236}">
                <a16:creationId xmlns:a16="http://schemas.microsoft.com/office/drawing/2014/main" id="{E5F0EC3E-4FE2-4A6F-A92B-FA3C43A75C9F}"/>
              </a:ext>
            </a:extLst>
          </p:cNvPr>
          <p:cNvSpPr/>
          <p:nvPr/>
        </p:nvSpPr>
        <p:spPr>
          <a:xfrm>
            <a:off x="2776891" y="2737500"/>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1ACE43D-28EE-4D34-AA14-CA18E062E077}"/>
              </a:ext>
            </a:extLst>
          </p:cNvPr>
          <p:cNvSpPr/>
          <p:nvPr/>
        </p:nvSpPr>
        <p:spPr>
          <a:xfrm>
            <a:off x="2970346" y="2416928"/>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8DAC6812-A0ED-4316-9092-F433EE064A84}"/>
              </a:ext>
            </a:extLst>
          </p:cNvPr>
          <p:cNvSpPr/>
          <p:nvPr/>
        </p:nvSpPr>
        <p:spPr>
          <a:xfrm>
            <a:off x="2490997" y="2432008"/>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0586A7AE-FFEE-4FF6-80EF-ED73078F9074}"/>
              </a:ext>
            </a:extLst>
          </p:cNvPr>
          <p:cNvSpPr/>
          <p:nvPr/>
        </p:nvSpPr>
        <p:spPr>
          <a:xfrm>
            <a:off x="2490997" y="3051205"/>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9CD7F282-AC5E-4E94-8270-06103B2864AF}"/>
              </a:ext>
            </a:extLst>
          </p:cNvPr>
          <p:cNvSpPr/>
          <p:nvPr/>
        </p:nvSpPr>
        <p:spPr>
          <a:xfrm>
            <a:off x="2970346" y="3051206"/>
            <a:ext cx="315431" cy="27528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14158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Look at this number sequence.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sym typeface="Wingdings" panose="05000000000000000000" pitchFamily="2" charset="2"/>
              </a:rPr>
              <a:t>Use the number cards to make all the possible numbers with 3 decimal places that can complete the sequence.</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B4B6A6BD-63AA-4BF3-A093-D4A13EF84968}"/>
              </a:ext>
            </a:extLst>
          </p:cNvPr>
          <p:cNvGraphicFramePr>
            <a:graphicFrameLocks noGrp="1"/>
          </p:cNvGraphicFramePr>
          <p:nvPr>
            <p:extLst/>
          </p:nvPr>
        </p:nvGraphicFramePr>
        <p:xfrm>
          <a:off x="2062819" y="1426175"/>
          <a:ext cx="5018361" cy="1116382"/>
        </p:xfrm>
        <a:graphic>
          <a:graphicData uri="http://schemas.openxmlformats.org/drawingml/2006/table">
            <a:tbl>
              <a:tblPr firstRow="1" bandRow="1">
                <a:tableStyleId>{5940675A-B579-460E-94D1-54222C63F5DA}</a:tableStyleId>
              </a:tblPr>
              <a:tblGrid>
                <a:gridCol w="618141">
                  <a:extLst>
                    <a:ext uri="{9D8B030D-6E8A-4147-A177-3AD203B41FA5}">
                      <a16:colId xmlns:a16="http://schemas.microsoft.com/office/drawing/2014/main" val="3550306210"/>
                    </a:ext>
                  </a:extLst>
                </a:gridCol>
                <a:gridCol w="617354">
                  <a:extLst>
                    <a:ext uri="{9D8B030D-6E8A-4147-A177-3AD203B41FA5}">
                      <a16:colId xmlns:a16="http://schemas.microsoft.com/office/drawing/2014/main" val="1861430270"/>
                    </a:ext>
                  </a:extLst>
                </a:gridCol>
                <a:gridCol w="231508">
                  <a:extLst>
                    <a:ext uri="{9D8B030D-6E8A-4147-A177-3AD203B41FA5}">
                      <a16:colId xmlns:a16="http://schemas.microsoft.com/office/drawing/2014/main" val="1656351032"/>
                    </a:ext>
                  </a:extLst>
                </a:gridCol>
                <a:gridCol w="1157538">
                  <a:extLst>
                    <a:ext uri="{9D8B030D-6E8A-4147-A177-3AD203B41FA5}">
                      <a16:colId xmlns:a16="http://schemas.microsoft.com/office/drawing/2014/main" val="3863092994"/>
                    </a:ext>
                  </a:extLst>
                </a:gridCol>
                <a:gridCol w="1157538">
                  <a:extLst>
                    <a:ext uri="{9D8B030D-6E8A-4147-A177-3AD203B41FA5}">
                      <a16:colId xmlns:a16="http://schemas.microsoft.com/office/drawing/2014/main" val="136972683"/>
                    </a:ext>
                  </a:extLst>
                </a:gridCol>
                <a:gridCol w="618141">
                  <a:extLst>
                    <a:ext uri="{9D8B030D-6E8A-4147-A177-3AD203B41FA5}">
                      <a16:colId xmlns:a16="http://schemas.microsoft.com/office/drawing/2014/main" val="281756335"/>
                    </a:ext>
                  </a:extLst>
                </a:gridCol>
                <a:gridCol w="618141">
                  <a:extLst>
                    <a:ext uri="{9D8B030D-6E8A-4147-A177-3AD203B41FA5}">
                      <a16:colId xmlns:a16="http://schemas.microsoft.com/office/drawing/2014/main" val="3617525364"/>
                    </a:ext>
                  </a:extLst>
                </a:gridCol>
              </a:tblGrid>
              <a:tr h="463016">
                <a:tc rowSpan="2">
                  <a:txBody>
                    <a:bodyPr/>
                    <a:lstStyle/>
                    <a:p>
                      <a:pPr algn="r"/>
                      <a:r>
                        <a:rPr lang="en-GB" sz="2500" b="1" dirty="0">
                          <a:latin typeface="Century Gothic" panose="020B0502020202020204" pitchFamily="34" charset="0"/>
                        </a:rPr>
                        <a:t>5</a:t>
                      </a:r>
                    </a:p>
                  </a:txBody>
                  <a:tcPr marL="100584" marR="100584" marT="50292" marB="50292"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508</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2100" b="1" dirty="0">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2500" b="1" dirty="0">
                          <a:latin typeface="Century Gothic" panose="020B0502020202020204" pitchFamily="34" charset="0"/>
                        </a:rPr>
                        <a:t>5.67</a:t>
                      </a:r>
                    </a:p>
                  </a:txBody>
                  <a:tcPr marL="100584" marR="100584" marT="50292" marB="50292" anchor="ctr">
                    <a:lnL w="190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2500" b="1" dirty="0">
                        <a:latin typeface="Century Gothic" panose="020B0502020202020204" pitchFamily="34" charset="0"/>
                      </a:endParaRPr>
                    </a:p>
                  </a:txBody>
                  <a:tcPr marL="100584" marR="100584" marT="50292" marB="502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r"/>
                      <a:r>
                        <a:rPr lang="en-GB" sz="2500" b="1" dirty="0">
                          <a:latin typeface="Century Gothic" panose="020B0502020202020204" pitchFamily="34" charset="0"/>
                        </a:rPr>
                        <a:t>5</a:t>
                      </a:r>
                    </a:p>
                  </a:txBody>
                  <a:tcPr marL="100584" marR="100584" marT="50292" marB="50292"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961</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061048"/>
                  </a:ext>
                </a:extLst>
              </a:tr>
              <a:tr h="653366">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1000</a:t>
                      </a: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000" b="1" dirty="0">
                        <a:latin typeface="Century Gothic" panose="020B0502020202020204" pitchFamily="34" charset="0"/>
                      </a:endParaRP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1000</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6531239"/>
                  </a:ext>
                </a:extLst>
              </a:tr>
            </a:tbl>
          </a:graphicData>
        </a:graphic>
      </p:graphicFrame>
      <p:sp>
        <p:nvSpPr>
          <p:cNvPr id="9" name="Rectangle: Rounded Corners 8">
            <a:extLst>
              <a:ext uri="{FF2B5EF4-FFF2-40B4-BE49-F238E27FC236}">
                <a16:creationId xmlns:a16="http://schemas.microsoft.com/office/drawing/2014/main" id="{EEE14CC9-608E-4B26-911E-2B8A3EFE4FAE}"/>
              </a:ext>
            </a:extLst>
          </p:cNvPr>
          <p:cNvSpPr/>
          <p:nvPr/>
        </p:nvSpPr>
        <p:spPr>
          <a:xfrm>
            <a:off x="2330053"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5</a:t>
            </a:r>
          </a:p>
        </p:txBody>
      </p:sp>
      <p:sp>
        <p:nvSpPr>
          <p:cNvPr id="10" name="Rectangle: Rounded Corners 9">
            <a:extLst>
              <a:ext uri="{FF2B5EF4-FFF2-40B4-BE49-F238E27FC236}">
                <a16:creationId xmlns:a16="http://schemas.microsoft.com/office/drawing/2014/main" id="{F5BC67E1-53D7-4D5D-AEB0-CE538422A837}"/>
              </a:ext>
            </a:extLst>
          </p:cNvPr>
          <p:cNvSpPr/>
          <p:nvPr/>
        </p:nvSpPr>
        <p:spPr>
          <a:xfrm>
            <a:off x="3632510"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6</a:t>
            </a:r>
          </a:p>
        </p:txBody>
      </p:sp>
      <p:sp>
        <p:nvSpPr>
          <p:cNvPr id="11" name="Rectangle: Rounded Corners 10">
            <a:extLst>
              <a:ext uri="{FF2B5EF4-FFF2-40B4-BE49-F238E27FC236}">
                <a16:creationId xmlns:a16="http://schemas.microsoft.com/office/drawing/2014/main" id="{90744AE2-A722-495E-B491-BC272AC73F83}"/>
              </a:ext>
            </a:extLst>
          </p:cNvPr>
          <p:cNvSpPr/>
          <p:nvPr/>
        </p:nvSpPr>
        <p:spPr>
          <a:xfrm>
            <a:off x="4934967"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7</a:t>
            </a:r>
          </a:p>
        </p:txBody>
      </p:sp>
      <p:sp>
        <p:nvSpPr>
          <p:cNvPr id="12" name="Rectangle: Rounded Corners 11">
            <a:extLst>
              <a:ext uri="{FF2B5EF4-FFF2-40B4-BE49-F238E27FC236}">
                <a16:creationId xmlns:a16="http://schemas.microsoft.com/office/drawing/2014/main" id="{498A4D1B-818C-49E4-8666-9DB8C57BE847}"/>
              </a:ext>
            </a:extLst>
          </p:cNvPr>
          <p:cNvSpPr/>
          <p:nvPr/>
        </p:nvSpPr>
        <p:spPr>
          <a:xfrm>
            <a:off x="6237424"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8</a:t>
            </a:r>
          </a:p>
        </p:txBody>
      </p:sp>
    </p:spTree>
    <p:extLst>
      <p:ext uri="{BB962C8B-B14F-4D97-AF65-F5344CB8AC3E}">
        <p14:creationId xmlns:p14="http://schemas.microsoft.com/office/powerpoint/2010/main" val="2833632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Look at this number sequence.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sym typeface="Wingdings" panose="05000000000000000000" pitchFamily="2" charset="2"/>
              </a:rPr>
              <a:t>Use the number cards to make all the possible numbers with 3 decimal places that can complete the sequence.</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400" b="1" dirty="0">
                <a:solidFill>
                  <a:srgbClr val="FF0000"/>
                </a:solidFill>
                <a:latin typeface="Century Gothic" panose="020B0502020202020204" pitchFamily="34" charset="0"/>
                <a:sym typeface="Wingdings" panose="05000000000000000000" pitchFamily="2" charset="2"/>
              </a:rPr>
              <a:t>5.678,  5.687,  </a:t>
            </a:r>
            <a:r>
              <a:rPr lang="en-GB" sz="2400" b="1">
                <a:solidFill>
                  <a:srgbClr val="FF0000"/>
                </a:solidFill>
                <a:latin typeface="Century Gothic" panose="020B0502020202020204" pitchFamily="34" charset="0"/>
                <a:sym typeface="Wingdings" panose="05000000000000000000" pitchFamily="2" charset="2"/>
              </a:rPr>
              <a:t>5.768, 5.786  </a:t>
            </a:r>
            <a:r>
              <a:rPr lang="en-GB" sz="2400" b="1" dirty="0">
                <a:solidFill>
                  <a:srgbClr val="FF0000"/>
                </a:solidFill>
                <a:latin typeface="Century Gothic" panose="020B0502020202020204" pitchFamily="34" charset="0"/>
                <a:sym typeface="Wingdings" panose="05000000000000000000" pitchFamily="2" charset="2"/>
              </a:rPr>
              <a:t>5.867,  5.876  </a:t>
            </a:r>
          </a:p>
          <a:p>
            <a:pPr algn="ctr"/>
            <a:endParaRPr lang="en-GB" sz="2000" b="1" dirty="0">
              <a:solidFill>
                <a:schemeClr val="tx1"/>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B4B6A6BD-63AA-4BF3-A093-D4A13EF84968}"/>
              </a:ext>
            </a:extLst>
          </p:cNvPr>
          <p:cNvGraphicFramePr>
            <a:graphicFrameLocks noGrp="1"/>
          </p:cNvGraphicFramePr>
          <p:nvPr>
            <p:extLst>
              <p:ext uri="{D42A27DB-BD31-4B8C-83A1-F6EECF244321}">
                <p14:modId xmlns:p14="http://schemas.microsoft.com/office/powerpoint/2010/main" val="2838647297"/>
              </p:ext>
            </p:extLst>
          </p:nvPr>
        </p:nvGraphicFramePr>
        <p:xfrm>
          <a:off x="2062819" y="1426175"/>
          <a:ext cx="5018361" cy="1116382"/>
        </p:xfrm>
        <a:graphic>
          <a:graphicData uri="http://schemas.openxmlformats.org/drawingml/2006/table">
            <a:tbl>
              <a:tblPr firstRow="1" bandRow="1">
                <a:tableStyleId>{5940675A-B579-460E-94D1-54222C63F5DA}</a:tableStyleId>
              </a:tblPr>
              <a:tblGrid>
                <a:gridCol w="618141">
                  <a:extLst>
                    <a:ext uri="{9D8B030D-6E8A-4147-A177-3AD203B41FA5}">
                      <a16:colId xmlns:a16="http://schemas.microsoft.com/office/drawing/2014/main" val="3550306210"/>
                    </a:ext>
                  </a:extLst>
                </a:gridCol>
                <a:gridCol w="617354">
                  <a:extLst>
                    <a:ext uri="{9D8B030D-6E8A-4147-A177-3AD203B41FA5}">
                      <a16:colId xmlns:a16="http://schemas.microsoft.com/office/drawing/2014/main" val="1861430270"/>
                    </a:ext>
                  </a:extLst>
                </a:gridCol>
                <a:gridCol w="231508">
                  <a:extLst>
                    <a:ext uri="{9D8B030D-6E8A-4147-A177-3AD203B41FA5}">
                      <a16:colId xmlns:a16="http://schemas.microsoft.com/office/drawing/2014/main" val="1656351032"/>
                    </a:ext>
                  </a:extLst>
                </a:gridCol>
                <a:gridCol w="1157538">
                  <a:extLst>
                    <a:ext uri="{9D8B030D-6E8A-4147-A177-3AD203B41FA5}">
                      <a16:colId xmlns:a16="http://schemas.microsoft.com/office/drawing/2014/main" val="3863092994"/>
                    </a:ext>
                  </a:extLst>
                </a:gridCol>
                <a:gridCol w="1157538">
                  <a:extLst>
                    <a:ext uri="{9D8B030D-6E8A-4147-A177-3AD203B41FA5}">
                      <a16:colId xmlns:a16="http://schemas.microsoft.com/office/drawing/2014/main" val="136972683"/>
                    </a:ext>
                  </a:extLst>
                </a:gridCol>
                <a:gridCol w="618141">
                  <a:extLst>
                    <a:ext uri="{9D8B030D-6E8A-4147-A177-3AD203B41FA5}">
                      <a16:colId xmlns:a16="http://schemas.microsoft.com/office/drawing/2014/main" val="281756335"/>
                    </a:ext>
                  </a:extLst>
                </a:gridCol>
                <a:gridCol w="618141">
                  <a:extLst>
                    <a:ext uri="{9D8B030D-6E8A-4147-A177-3AD203B41FA5}">
                      <a16:colId xmlns:a16="http://schemas.microsoft.com/office/drawing/2014/main" val="3617525364"/>
                    </a:ext>
                  </a:extLst>
                </a:gridCol>
              </a:tblGrid>
              <a:tr h="463016">
                <a:tc rowSpan="2">
                  <a:txBody>
                    <a:bodyPr/>
                    <a:lstStyle/>
                    <a:p>
                      <a:pPr algn="r"/>
                      <a:r>
                        <a:rPr lang="en-GB" sz="2500" b="1" dirty="0">
                          <a:latin typeface="Century Gothic" panose="020B0502020202020204" pitchFamily="34" charset="0"/>
                        </a:rPr>
                        <a:t>5</a:t>
                      </a:r>
                    </a:p>
                  </a:txBody>
                  <a:tcPr marL="100584" marR="100584" marT="50292" marB="50292"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508</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2100" b="1" dirty="0">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2500" b="1" dirty="0">
                          <a:latin typeface="Century Gothic" panose="020B0502020202020204" pitchFamily="34" charset="0"/>
                        </a:rPr>
                        <a:t>5.67</a:t>
                      </a:r>
                    </a:p>
                  </a:txBody>
                  <a:tcPr marL="100584" marR="100584" marT="50292" marB="50292" anchor="ctr">
                    <a:lnL w="190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sz="2500" b="1" dirty="0">
                        <a:latin typeface="Century Gothic" panose="020B0502020202020204" pitchFamily="34" charset="0"/>
                      </a:endParaRPr>
                    </a:p>
                  </a:txBody>
                  <a:tcPr marL="100584" marR="100584" marT="50292" marB="502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r"/>
                      <a:r>
                        <a:rPr lang="en-GB" sz="2500" b="1" dirty="0">
                          <a:latin typeface="Century Gothic" panose="020B0502020202020204" pitchFamily="34" charset="0"/>
                        </a:rPr>
                        <a:t>5</a:t>
                      </a:r>
                    </a:p>
                  </a:txBody>
                  <a:tcPr marL="100584" marR="100584" marT="50292" marB="50292"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961</a:t>
                      </a:r>
                    </a:p>
                  </a:txBody>
                  <a:tcPr marL="0" marR="0" marT="0" marB="0" anchor="b">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061048"/>
                  </a:ext>
                </a:extLst>
              </a:tr>
              <a:tr h="653366">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1000</a:t>
                      </a: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000" b="1" dirty="0">
                        <a:latin typeface="Century Gothic" panose="020B0502020202020204" pitchFamily="34" charset="0"/>
                      </a:endParaRPr>
                    </a:p>
                  </a:txBody>
                  <a:tcPr marL="0" marR="0"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pPr algn="ctr"/>
                      <a:endParaRPr lang="en-GB" sz="1200" b="1" dirty="0">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100" b="1" dirty="0">
                          <a:latin typeface="Century Gothic" panose="020B0502020202020204" pitchFamily="34" charset="0"/>
                        </a:rPr>
                        <a:t>1000</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6531239"/>
                  </a:ext>
                </a:extLst>
              </a:tr>
            </a:tbl>
          </a:graphicData>
        </a:graphic>
      </p:graphicFrame>
      <p:sp>
        <p:nvSpPr>
          <p:cNvPr id="9" name="Rectangle: Rounded Corners 8">
            <a:extLst>
              <a:ext uri="{FF2B5EF4-FFF2-40B4-BE49-F238E27FC236}">
                <a16:creationId xmlns:a16="http://schemas.microsoft.com/office/drawing/2014/main" id="{EEE14CC9-608E-4B26-911E-2B8A3EFE4FAE}"/>
              </a:ext>
            </a:extLst>
          </p:cNvPr>
          <p:cNvSpPr/>
          <p:nvPr/>
        </p:nvSpPr>
        <p:spPr>
          <a:xfrm>
            <a:off x="2330053"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5</a:t>
            </a:r>
          </a:p>
        </p:txBody>
      </p:sp>
      <p:sp>
        <p:nvSpPr>
          <p:cNvPr id="10" name="Rectangle: Rounded Corners 9">
            <a:extLst>
              <a:ext uri="{FF2B5EF4-FFF2-40B4-BE49-F238E27FC236}">
                <a16:creationId xmlns:a16="http://schemas.microsoft.com/office/drawing/2014/main" id="{F5BC67E1-53D7-4D5D-AEB0-CE538422A837}"/>
              </a:ext>
            </a:extLst>
          </p:cNvPr>
          <p:cNvSpPr/>
          <p:nvPr/>
        </p:nvSpPr>
        <p:spPr>
          <a:xfrm>
            <a:off x="3632510"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6</a:t>
            </a:r>
          </a:p>
        </p:txBody>
      </p:sp>
      <p:sp>
        <p:nvSpPr>
          <p:cNvPr id="11" name="Rectangle: Rounded Corners 10">
            <a:extLst>
              <a:ext uri="{FF2B5EF4-FFF2-40B4-BE49-F238E27FC236}">
                <a16:creationId xmlns:a16="http://schemas.microsoft.com/office/drawing/2014/main" id="{90744AE2-A722-495E-B491-BC272AC73F83}"/>
              </a:ext>
            </a:extLst>
          </p:cNvPr>
          <p:cNvSpPr/>
          <p:nvPr/>
        </p:nvSpPr>
        <p:spPr>
          <a:xfrm>
            <a:off x="4934967"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7</a:t>
            </a:r>
          </a:p>
        </p:txBody>
      </p:sp>
      <p:sp>
        <p:nvSpPr>
          <p:cNvPr id="12" name="Rectangle: Rounded Corners 11">
            <a:extLst>
              <a:ext uri="{FF2B5EF4-FFF2-40B4-BE49-F238E27FC236}">
                <a16:creationId xmlns:a16="http://schemas.microsoft.com/office/drawing/2014/main" id="{498A4D1B-818C-49E4-8666-9DB8C57BE847}"/>
              </a:ext>
            </a:extLst>
          </p:cNvPr>
          <p:cNvSpPr/>
          <p:nvPr/>
        </p:nvSpPr>
        <p:spPr>
          <a:xfrm>
            <a:off x="6237424" y="2941308"/>
            <a:ext cx="843756" cy="105489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8</a:t>
            </a:r>
          </a:p>
        </p:txBody>
      </p:sp>
    </p:spTree>
    <p:extLst>
      <p:ext uri="{BB962C8B-B14F-4D97-AF65-F5344CB8AC3E}">
        <p14:creationId xmlns:p14="http://schemas.microsoft.com/office/powerpoint/2010/main" val="1071900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846CDF34-D3A0-4CC8-81F3-B0D215D23258}"/>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3" name="Rectangle 12">
            <a:extLst>
              <a:ext uri="{FF2B5EF4-FFF2-40B4-BE49-F238E27FC236}">
                <a16:creationId xmlns:a16="http://schemas.microsoft.com/office/drawing/2014/main" id="{CB985ED6-64F3-4659-991E-58B9C5D7827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Jian is comparing numbers. He says,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Jian correct? Explain your answer.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32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14" name="Speech Bubble: Rectangle with Corners Rounded 13">
            <a:extLst>
              <a:ext uri="{FF2B5EF4-FFF2-40B4-BE49-F238E27FC236}">
                <a16:creationId xmlns:a16="http://schemas.microsoft.com/office/drawing/2014/main" id="{DF9D253A-320C-4514-A25D-12742EC559D5}"/>
              </a:ext>
            </a:extLst>
          </p:cNvPr>
          <p:cNvSpPr/>
          <p:nvPr/>
        </p:nvSpPr>
        <p:spPr>
          <a:xfrm>
            <a:off x="3420938" y="1696691"/>
            <a:ext cx="3449584" cy="1258429"/>
          </a:xfrm>
          <a:prstGeom prst="wedgeRoundRectCallout">
            <a:avLst>
              <a:gd name="adj1" fmla="val -62199"/>
              <a:gd name="adj2" fmla="val 1865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I think that</a:t>
            </a:r>
          </a:p>
          <a:p>
            <a:pPr algn="ctr"/>
            <a:r>
              <a:rPr lang="en-GB" sz="2400" b="1" dirty="0">
                <a:solidFill>
                  <a:schemeClr val="tx1"/>
                </a:solidFill>
                <a:latin typeface="Century Gothic" panose="020B0502020202020204" pitchFamily="34" charset="0"/>
              </a:rPr>
              <a:t>9.218km &gt; 9214m</a:t>
            </a:r>
          </a:p>
        </p:txBody>
      </p:sp>
    </p:spTree>
    <p:extLst>
      <p:ext uri="{BB962C8B-B14F-4D97-AF65-F5344CB8AC3E}">
        <p14:creationId xmlns:p14="http://schemas.microsoft.com/office/powerpoint/2010/main" val="2537011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846CDF34-D3A0-4CC8-81F3-B0D215D23258}"/>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3" name="Rectangle 12">
            <a:extLst>
              <a:ext uri="{FF2B5EF4-FFF2-40B4-BE49-F238E27FC236}">
                <a16:creationId xmlns:a16="http://schemas.microsoft.com/office/drawing/2014/main" id="{CB985ED6-64F3-4659-991E-58B9C5D7827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Jian is comparing numbers. He says,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Jian correct? Explain your answer.</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Jian is correct because…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32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14" name="Speech Bubble: Rectangle with Corners Rounded 13">
            <a:extLst>
              <a:ext uri="{FF2B5EF4-FFF2-40B4-BE49-F238E27FC236}">
                <a16:creationId xmlns:a16="http://schemas.microsoft.com/office/drawing/2014/main" id="{DF9D253A-320C-4514-A25D-12742EC559D5}"/>
              </a:ext>
            </a:extLst>
          </p:cNvPr>
          <p:cNvSpPr/>
          <p:nvPr/>
        </p:nvSpPr>
        <p:spPr>
          <a:xfrm>
            <a:off x="3420938" y="1696691"/>
            <a:ext cx="3449584" cy="1258429"/>
          </a:xfrm>
          <a:prstGeom prst="wedgeRoundRectCallout">
            <a:avLst>
              <a:gd name="adj1" fmla="val -62199"/>
              <a:gd name="adj2" fmla="val 1865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I think that</a:t>
            </a:r>
          </a:p>
          <a:p>
            <a:pPr algn="ctr"/>
            <a:r>
              <a:rPr lang="en-GB" sz="2400" b="1" dirty="0">
                <a:solidFill>
                  <a:schemeClr val="tx1"/>
                </a:solidFill>
                <a:latin typeface="Century Gothic" panose="020B0502020202020204" pitchFamily="34" charset="0"/>
              </a:rPr>
              <a:t>9.218km &gt; 9214m</a:t>
            </a:r>
          </a:p>
        </p:txBody>
      </p:sp>
    </p:spTree>
    <p:extLst>
      <p:ext uri="{BB962C8B-B14F-4D97-AF65-F5344CB8AC3E}">
        <p14:creationId xmlns:p14="http://schemas.microsoft.com/office/powerpoint/2010/main" val="3835651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846CDF34-D3A0-4CC8-81F3-B0D215D23258}"/>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3" name="Rectangle 12">
            <a:extLst>
              <a:ext uri="{FF2B5EF4-FFF2-40B4-BE49-F238E27FC236}">
                <a16:creationId xmlns:a16="http://schemas.microsoft.com/office/drawing/2014/main" id="{CB985ED6-64F3-4659-991E-58B9C5D7827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Jian is comparing numbers. He says,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Jian correct? Explain your answer.</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Jian is correct because 9,214 ÷ 1000 = 9.214 so 9,214m = 9.214km.</a:t>
            </a:r>
          </a:p>
          <a:p>
            <a:r>
              <a:rPr lang="en-GB" sz="2000" b="1" dirty="0">
                <a:solidFill>
                  <a:srgbClr val="FF0000"/>
                </a:solidFill>
                <a:latin typeface="Century Gothic" panose="020B0502020202020204" pitchFamily="34" charset="0"/>
              </a:rPr>
              <a:t>9.218 has 8 thousandths but 9.214 only has 4 so 9.218 is greater than 9.214.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32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14" name="Speech Bubble: Rectangle with Corners Rounded 13">
            <a:extLst>
              <a:ext uri="{FF2B5EF4-FFF2-40B4-BE49-F238E27FC236}">
                <a16:creationId xmlns:a16="http://schemas.microsoft.com/office/drawing/2014/main" id="{DF9D253A-320C-4514-A25D-12742EC559D5}"/>
              </a:ext>
            </a:extLst>
          </p:cNvPr>
          <p:cNvSpPr/>
          <p:nvPr/>
        </p:nvSpPr>
        <p:spPr>
          <a:xfrm>
            <a:off x="3420938" y="1696691"/>
            <a:ext cx="3449584" cy="1258429"/>
          </a:xfrm>
          <a:prstGeom prst="wedgeRoundRectCallout">
            <a:avLst>
              <a:gd name="adj1" fmla="val -62199"/>
              <a:gd name="adj2" fmla="val 1865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I think that</a:t>
            </a:r>
          </a:p>
          <a:p>
            <a:pPr algn="ctr"/>
            <a:r>
              <a:rPr lang="en-GB" sz="2400" b="1" dirty="0">
                <a:solidFill>
                  <a:schemeClr val="tx1"/>
                </a:solidFill>
                <a:latin typeface="Century Gothic" panose="020B0502020202020204" pitchFamily="34" charset="0"/>
              </a:rPr>
              <a:t>9.218km &gt; 9214m</a:t>
            </a:r>
          </a:p>
        </p:txBody>
      </p:sp>
    </p:spTree>
    <p:extLst>
      <p:ext uri="{BB962C8B-B14F-4D97-AF65-F5344CB8AC3E}">
        <p14:creationId xmlns:p14="http://schemas.microsoft.com/office/powerpoint/2010/main" val="3047687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5 – Spring Block 3 – Decimals and Percentages</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7: Order and Compare Decimals</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3235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Think of a number larger and a number smaller than this decimal.</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 </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EF392523-C3B5-4C5C-BAA8-AF4A7F79697D}"/>
              </a:ext>
            </a:extLst>
          </p:cNvPr>
          <p:cNvGraphicFramePr>
            <a:graphicFrameLocks noGrp="1"/>
          </p:cNvGraphicFramePr>
          <p:nvPr>
            <p:extLst>
              <p:ext uri="{D42A27DB-BD31-4B8C-83A1-F6EECF244321}">
                <p14:modId xmlns:p14="http://schemas.microsoft.com/office/powerpoint/2010/main" val="1627255795"/>
              </p:ext>
            </p:extLst>
          </p:nvPr>
        </p:nvGraphicFramePr>
        <p:xfrm>
          <a:off x="2286000" y="1505400"/>
          <a:ext cx="4572000" cy="262800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473318089"/>
                    </a:ext>
                  </a:extLst>
                </a:gridCol>
                <a:gridCol w="1143000">
                  <a:extLst>
                    <a:ext uri="{9D8B030D-6E8A-4147-A177-3AD203B41FA5}">
                      <a16:colId xmlns:a16="http://schemas.microsoft.com/office/drawing/2014/main" val="3683007158"/>
                    </a:ext>
                  </a:extLst>
                </a:gridCol>
                <a:gridCol w="1143000">
                  <a:extLst>
                    <a:ext uri="{9D8B030D-6E8A-4147-A177-3AD203B41FA5}">
                      <a16:colId xmlns:a16="http://schemas.microsoft.com/office/drawing/2014/main" val="3720418853"/>
                    </a:ext>
                  </a:extLst>
                </a:gridCol>
                <a:gridCol w="1143000">
                  <a:extLst>
                    <a:ext uri="{9D8B030D-6E8A-4147-A177-3AD203B41FA5}">
                      <a16:colId xmlns:a16="http://schemas.microsoft.com/office/drawing/2014/main" val="2859995753"/>
                    </a:ext>
                  </a:extLst>
                </a:gridCol>
              </a:tblGrid>
              <a:tr h="2628000">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370621"/>
                  </a:ext>
                </a:extLst>
              </a:tr>
            </a:tbl>
          </a:graphicData>
        </a:graphic>
      </p:graphicFrame>
      <p:grpSp>
        <p:nvGrpSpPr>
          <p:cNvPr id="9" name="Group 8">
            <a:extLst>
              <a:ext uri="{FF2B5EF4-FFF2-40B4-BE49-F238E27FC236}">
                <a16:creationId xmlns:a16="http://schemas.microsoft.com/office/drawing/2014/main" id="{4D0F6749-D5FC-4C6A-A3C0-DD01E6C6FC2F}"/>
              </a:ext>
            </a:extLst>
          </p:cNvPr>
          <p:cNvGrpSpPr/>
          <p:nvPr/>
        </p:nvGrpSpPr>
        <p:grpSpPr>
          <a:xfrm>
            <a:off x="2545080" y="1596945"/>
            <a:ext cx="508000" cy="487680"/>
            <a:chOff x="-4551680" y="325120"/>
            <a:chExt cx="508000" cy="487680"/>
          </a:xfrm>
        </p:grpSpPr>
        <p:sp>
          <p:nvSpPr>
            <p:cNvPr id="10" name="Oval 9">
              <a:extLst>
                <a:ext uri="{FF2B5EF4-FFF2-40B4-BE49-F238E27FC236}">
                  <a16:creationId xmlns:a16="http://schemas.microsoft.com/office/drawing/2014/main" id="{AFDBCD45-320F-4CE3-BE46-CFFBCA7D53E8}"/>
                </a:ext>
              </a:extLst>
            </p:cNvPr>
            <p:cNvSpPr/>
            <p:nvPr/>
          </p:nvSpPr>
          <p:spPr>
            <a:xfrm>
              <a:off x="-4551680" y="325120"/>
              <a:ext cx="508000" cy="4876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98DE0422-7999-4F84-B4DD-617CD2C9AD43}"/>
                </a:ext>
              </a:extLst>
            </p:cNvPr>
            <p:cNvSpPr txBox="1"/>
            <p:nvPr/>
          </p:nvSpPr>
          <p:spPr>
            <a:xfrm>
              <a:off x="-4440508" y="415071"/>
              <a:ext cx="285656" cy="307777"/>
            </a:xfrm>
            <a:prstGeom prst="rect">
              <a:avLst/>
            </a:prstGeom>
            <a:noFill/>
          </p:spPr>
          <p:txBody>
            <a:bodyPr wrap="none" rtlCol="0">
              <a:spAutoFit/>
            </a:bodyPr>
            <a:lstStyle/>
            <a:p>
              <a:r>
                <a:rPr lang="en-GB" sz="1400" b="1" dirty="0">
                  <a:latin typeface="Century Gothic" panose="020B0502020202020204" pitchFamily="34" charset="0"/>
                </a:rPr>
                <a:t>1</a:t>
              </a:r>
            </a:p>
          </p:txBody>
        </p:sp>
      </p:grpSp>
      <p:grpSp>
        <p:nvGrpSpPr>
          <p:cNvPr id="12" name="Group 11">
            <a:extLst>
              <a:ext uri="{FF2B5EF4-FFF2-40B4-BE49-F238E27FC236}">
                <a16:creationId xmlns:a16="http://schemas.microsoft.com/office/drawing/2014/main" id="{236E9A21-BB97-4858-B6AC-8498A0FC533C}"/>
              </a:ext>
            </a:extLst>
          </p:cNvPr>
          <p:cNvGrpSpPr/>
          <p:nvPr/>
        </p:nvGrpSpPr>
        <p:grpSpPr>
          <a:xfrm>
            <a:off x="2543526" y="2174576"/>
            <a:ext cx="508000" cy="487680"/>
            <a:chOff x="-4551680" y="325120"/>
            <a:chExt cx="508000" cy="487680"/>
          </a:xfrm>
        </p:grpSpPr>
        <p:sp>
          <p:nvSpPr>
            <p:cNvPr id="13" name="Oval 12">
              <a:extLst>
                <a:ext uri="{FF2B5EF4-FFF2-40B4-BE49-F238E27FC236}">
                  <a16:creationId xmlns:a16="http://schemas.microsoft.com/office/drawing/2014/main" id="{800C87F3-190A-4382-87AF-048708D82470}"/>
                </a:ext>
              </a:extLst>
            </p:cNvPr>
            <p:cNvSpPr/>
            <p:nvPr/>
          </p:nvSpPr>
          <p:spPr>
            <a:xfrm>
              <a:off x="-4551680" y="325120"/>
              <a:ext cx="508000" cy="4876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BDDF9FCB-2069-4F15-972C-98072FF100C8}"/>
                </a:ext>
              </a:extLst>
            </p:cNvPr>
            <p:cNvSpPr txBox="1"/>
            <p:nvPr/>
          </p:nvSpPr>
          <p:spPr>
            <a:xfrm>
              <a:off x="-4440508" y="415071"/>
              <a:ext cx="285656" cy="307777"/>
            </a:xfrm>
            <a:prstGeom prst="rect">
              <a:avLst/>
            </a:prstGeom>
            <a:noFill/>
          </p:spPr>
          <p:txBody>
            <a:bodyPr wrap="none" rtlCol="0">
              <a:spAutoFit/>
            </a:bodyPr>
            <a:lstStyle/>
            <a:p>
              <a:r>
                <a:rPr lang="en-GB" sz="1400" b="1" dirty="0">
                  <a:latin typeface="Century Gothic" panose="020B0502020202020204" pitchFamily="34" charset="0"/>
                </a:rPr>
                <a:t>1</a:t>
              </a:r>
            </a:p>
          </p:txBody>
        </p:sp>
      </p:grpSp>
      <p:sp>
        <p:nvSpPr>
          <p:cNvPr id="15" name="Oval 14">
            <a:extLst>
              <a:ext uri="{FF2B5EF4-FFF2-40B4-BE49-F238E27FC236}">
                <a16:creationId xmlns:a16="http://schemas.microsoft.com/office/drawing/2014/main" id="{2C9FA83C-D8F7-43E0-8D98-CD5EC08B9E98}"/>
              </a:ext>
            </a:extLst>
          </p:cNvPr>
          <p:cNvSpPr/>
          <p:nvPr/>
        </p:nvSpPr>
        <p:spPr>
          <a:xfrm>
            <a:off x="3385126" y="2597289"/>
            <a:ext cx="95250" cy="952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 name="Group 15">
            <a:extLst>
              <a:ext uri="{FF2B5EF4-FFF2-40B4-BE49-F238E27FC236}">
                <a16:creationId xmlns:a16="http://schemas.microsoft.com/office/drawing/2014/main" id="{5AF8AB04-B486-4252-9501-2899DC987B9A}"/>
              </a:ext>
            </a:extLst>
          </p:cNvPr>
          <p:cNvGrpSpPr/>
          <p:nvPr/>
        </p:nvGrpSpPr>
        <p:grpSpPr>
          <a:xfrm>
            <a:off x="3659908" y="2821147"/>
            <a:ext cx="508000" cy="487680"/>
            <a:chOff x="-3140373" y="3105111"/>
            <a:chExt cx="508000" cy="487680"/>
          </a:xfrm>
        </p:grpSpPr>
        <p:sp>
          <p:nvSpPr>
            <p:cNvPr id="17" name="Oval 16">
              <a:extLst>
                <a:ext uri="{FF2B5EF4-FFF2-40B4-BE49-F238E27FC236}">
                  <a16:creationId xmlns:a16="http://schemas.microsoft.com/office/drawing/2014/main" id="{65DD3776-F8B8-43B1-AFA1-D96A25F96A5B}"/>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D3D09108-3B31-48B2-AE33-3EDBA4FEE5A6}"/>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1" name="Group 20">
            <a:extLst>
              <a:ext uri="{FF2B5EF4-FFF2-40B4-BE49-F238E27FC236}">
                <a16:creationId xmlns:a16="http://schemas.microsoft.com/office/drawing/2014/main" id="{6A7B6AE7-C159-4AD2-9DA0-CC8D0F0CA13C}"/>
              </a:ext>
            </a:extLst>
          </p:cNvPr>
          <p:cNvGrpSpPr/>
          <p:nvPr/>
        </p:nvGrpSpPr>
        <p:grpSpPr>
          <a:xfrm>
            <a:off x="3659908" y="1596945"/>
            <a:ext cx="508000" cy="487680"/>
            <a:chOff x="-3140373" y="3105111"/>
            <a:chExt cx="508000" cy="487680"/>
          </a:xfrm>
        </p:grpSpPr>
        <p:sp>
          <p:nvSpPr>
            <p:cNvPr id="22" name="Oval 21">
              <a:extLst>
                <a:ext uri="{FF2B5EF4-FFF2-40B4-BE49-F238E27FC236}">
                  <a16:creationId xmlns:a16="http://schemas.microsoft.com/office/drawing/2014/main" id="{3D7B4EF2-D961-4D3C-B32C-C88481A74C41}"/>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F4EC9BEB-66C2-4B86-A8ED-674B8131A1F0}"/>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4" name="Group 23">
            <a:extLst>
              <a:ext uri="{FF2B5EF4-FFF2-40B4-BE49-F238E27FC236}">
                <a16:creationId xmlns:a16="http://schemas.microsoft.com/office/drawing/2014/main" id="{9E175D78-7D05-4186-A78E-F83EC6B4EBA1}"/>
              </a:ext>
            </a:extLst>
          </p:cNvPr>
          <p:cNvGrpSpPr/>
          <p:nvPr/>
        </p:nvGrpSpPr>
        <p:grpSpPr>
          <a:xfrm>
            <a:off x="3659908" y="2209046"/>
            <a:ext cx="508000" cy="487680"/>
            <a:chOff x="-3140373" y="3105111"/>
            <a:chExt cx="508000" cy="487680"/>
          </a:xfrm>
        </p:grpSpPr>
        <p:sp>
          <p:nvSpPr>
            <p:cNvPr id="25" name="Oval 24">
              <a:extLst>
                <a:ext uri="{FF2B5EF4-FFF2-40B4-BE49-F238E27FC236}">
                  <a16:creationId xmlns:a16="http://schemas.microsoft.com/office/drawing/2014/main" id="{D3EF8A28-84C9-4755-8637-88C773E30500}"/>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2706EE46-278E-4FB6-9F2C-CE198D5A8BE9}"/>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7" name="Group 26">
            <a:extLst>
              <a:ext uri="{FF2B5EF4-FFF2-40B4-BE49-F238E27FC236}">
                <a16:creationId xmlns:a16="http://schemas.microsoft.com/office/drawing/2014/main" id="{BC84126D-28B2-4C98-AD66-27D1B2223BBE}"/>
              </a:ext>
            </a:extLst>
          </p:cNvPr>
          <p:cNvGrpSpPr/>
          <p:nvPr/>
        </p:nvGrpSpPr>
        <p:grpSpPr>
          <a:xfrm>
            <a:off x="4832062" y="3420663"/>
            <a:ext cx="537327" cy="487680"/>
            <a:chOff x="-3155037" y="3105111"/>
            <a:chExt cx="537327" cy="487680"/>
          </a:xfrm>
        </p:grpSpPr>
        <p:sp>
          <p:nvSpPr>
            <p:cNvPr id="28" name="Oval 27">
              <a:extLst>
                <a:ext uri="{FF2B5EF4-FFF2-40B4-BE49-F238E27FC236}">
                  <a16:creationId xmlns:a16="http://schemas.microsoft.com/office/drawing/2014/main" id="{392F8AB0-FCCA-4FF6-BAF7-120157034628}"/>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5271248E-ED01-48A0-BF55-69CD9222242C}"/>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0" name="Group 29">
            <a:extLst>
              <a:ext uri="{FF2B5EF4-FFF2-40B4-BE49-F238E27FC236}">
                <a16:creationId xmlns:a16="http://schemas.microsoft.com/office/drawing/2014/main" id="{6F139108-23F7-4595-926B-3764B03B8D19}"/>
              </a:ext>
            </a:extLst>
          </p:cNvPr>
          <p:cNvGrpSpPr/>
          <p:nvPr/>
        </p:nvGrpSpPr>
        <p:grpSpPr>
          <a:xfrm>
            <a:off x="4832062" y="2819400"/>
            <a:ext cx="537327" cy="487680"/>
            <a:chOff x="-3155037" y="3105111"/>
            <a:chExt cx="537327" cy="487680"/>
          </a:xfrm>
        </p:grpSpPr>
        <p:sp>
          <p:nvSpPr>
            <p:cNvPr id="31" name="Oval 30">
              <a:extLst>
                <a:ext uri="{FF2B5EF4-FFF2-40B4-BE49-F238E27FC236}">
                  <a16:creationId xmlns:a16="http://schemas.microsoft.com/office/drawing/2014/main" id="{D036A507-72C2-400B-8B14-9D306272A16B}"/>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7862AC9C-36FB-4137-A4D8-C0197EDBCB2C}"/>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3" name="Group 32">
            <a:extLst>
              <a:ext uri="{FF2B5EF4-FFF2-40B4-BE49-F238E27FC236}">
                <a16:creationId xmlns:a16="http://schemas.microsoft.com/office/drawing/2014/main" id="{6B3DF24A-40A3-4C29-AD81-D58380EE7A9D}"/>
              </a:ext>
            </a:extLst>
          </p:cNvPr>
          <p:cNvGrpSpPr/>
          <p:nvPr/>
        </p:nvGrpSpPr>
        <p:grpSpPr>
          <a:xfrm>
            <a:off x="4832062" y="2199482"/>
            <a:ext cx="537327" cy="487680"/>
            <a:chOff x="-3155037" y="3105111"/>
            <a:chExt cx="537327" cy="487680"/>
          </a:xfrm>
        </p:grpSpPr>
        <p:sp>
          <p:nvSpPr>
            <p:cNvPr id="34" name="Oval 33">
              <a:extLst>
                <a:ext uri="{FF2B5EF4-FFF2-40B4-BE49-F238E27FC236}">
                  <a16:creationId xmlns:a16="http://schemas.microsoft.com/office/drawing/2014/main" id="{82DDEB17-40EC-4856-AB8B-0C985886EF9E}"/>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493F54EA-AED9-4747-9DBD-A234E4EAFC91}"/>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6" name="Group 35">
            <a:extLst>
              <a:ext uri="{FF2B5EF4-FFF2-40B4-BE49-F238E27FC236}">
                <a16:creationId xmlns:a16="http://schemas.microsoft.com/office/drawing/2014/main" id="{361CEB2D-163D-458D-AF0B-32853AD70CE3}"/>
              </a:ext>
            </a:extLst>
          </p:cNvPr>
          <p:cNvGrpSpPr/>
          <p:nvPr/>
        </p:nvGrpSpPr>
        <p:grpSpPr>
          <a:xfrm>
            <a:off x="4833810" y="1596945"/>
            <a:ext cx="537327" cy="487680"/>
            <a:chOff x="-3155037" y="3105111"/>
            <a:chExt cx="537327" cy="487680"/>
          </a:xfrm>
        </p:grpSpPr>
        <p:sp>
          <p:nvSpPr>
            <p:cNvPr id="37" name="Oval 36">
              <a:extLst>
                <a:ext uri="{FF2B5EF4-FFF2-40B4-BE49-F238E27FC236}">
                  <a16:creationId xmlns:a16="http://schemas.microsoft.com/office/drawing/2014/main" id="{7503B54E-8DA4-489B-8C03-F8CFF641336A}"/>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F34A381E-9545-42DA-844E-33C36E720DF7}"/>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9" name="Group 38">
            <a:extLst>
              <a:ext uri="{FF2B5EF4-FFF2-40B4-BE49-F238E27FC236}">
                <a16:creationId xmlns:a16="http://schemas.microsoft.com/office/drawing/2014/main" id="{A1B8B06A-E054-4993-A802-AB27F9FC2F27}"/>
              </a:ext>
            </a:extLst>
          </p:cNvPr>
          <p:cNvGrpSpPr/>
          <p:nvPr/>
        </p:nvGrpSpPr>
        <p:grpSpPr>
          <a:xfrm>
            <a:off x="5928470" y="2174576"/>
            <a:ext cx="638316" cy="487680"/>
            <a:chOff x="-3205531" y="3105111"/>
            <a:chExt cx="638316" cy="487680"/>
          </a:xfrm>
        </p:grpSpPr>
        <p:sp>
          <p:nvSpPr>
            <p:cNvPr id="40" name="Oval 39">
              <a:extLst>
                <a:ext uri="{FF2B5EF4-FFF2-40B4-BE49-F238E27FC236}">
                  <a16:creationId xmlns:a16="http://schemas.microsoft.com/office/drawing/2014/main" id="{E82CDC3A-5E17-4D83-8FD1-AB395FEABE2F}"/>
                </a:ext>
              </a:extLst>
            </p:cNvPr>
            <p:cNvSpPr/>
            <p:nvPr/>
          </p:nvSpPr>
          <p:spPr>
            <a:xfrm>
              <a:off x="-3140373" y="3105111"/>
              <a:ext cx="508000" cy="48768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0CB3D2A1-E531-406A-8B40-96E1197FCCE0}"/>
                </a:ext>
              </a:extLst>
            </p:cNvPr>
            <p:cNvSpPr txBox="1"/>
            <p:nvPr/>
          </p:nvSpPr>
          <p:spPr>
            <a:xfrm>
              <a:off x="-3205531" y="3195062"/>
              <a:ext cx="638316" cy="307777"/>
            </a:xfrm>
            <a:prstGeom prst="rect">
              <a:avLst/>
            </a:prstGeom>
            <a:noFill/>
          </p:spPr>
          <p:txBody>
            <a:bodyPr wrap="none" rtlCol="0">
              <a:spAutoFit/>
            </a:bodyPr>
            <a:lstStyle/>
            <a:p>
              <a:r>
                <a:rPr lang="en-GB" sz="1400" b="1" dirty="0">
                  <a:latin typeface="Century Gothic" panose="020B0502020202020204" pitchFamily="34" charset="0"/>
                </a:rPr>
                <a:t>0.001</a:t>
              </a:r>
            </a:p>
          </p:txBody>
        </p:sp>
      </p:grpSp>
      <p:grpSp>
        <p:nvGrpSpPr>
          <p:cNvPr id="42" name="Group 41">
            <a:extLst>
              <a:ext uri="{FF2B5EF4-FFF2-40B4-BE49-F238E27FC236}">
                <a16:creationId xmlns:a16="http://schemas.microsoft.com/office/drawing/2014/main" id="{78127666-72F9-41AA-BA7B-1731576CA653}"/>
              </a:ext>
            </a:extLst>
          </p:cNvPr>
          <p:cNvGrpSpPr/>
          <p:nvPr/>
        </p:nvGrpSpPr>
        <p:grpSpPr>
          <a:xfrm>
            <a:off x="5928470" y="1596945"/>
            <a:ext cx="638316" cy="487680"/>
            <a:chOff x="-3205531" y="3105111"/>
            <a:chExt cx="638316" cy="487680"/>
          </a:xfrm>
        </p:grpSpPr>
        <p:sp>
          <p:nvSpPr>
            <p:cNvPr id="43" name="Oval 42">
              <a:extLst>
                <a:ext uri="{FF2B5EF4-FFF2-40B4-BE49-F238E27FC236}">
                  <a16:creationId xmlns:a16="http://schemas.microsoft.com/office/drawing/2014/main" id="{B2EF5306-A256-4B18-8A2D-F603FBB3B8CA}"/>
                </a:ext>
              </a:extLst>
            </p:cNvPr>
            <p:cNvSpPr/>
            <p:nvPr/>
          </p:nvSpPr>
          <p:spPr>
            <a:xfrm>
              <a:off x="-3140373" y="3105111"/>
              <a:ext cx="508000" cy="48768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a:extLst>
                <a:ext uri="{FF2B5EF4-FFF2-40B4-BE49-F238E27FC236}">
                  <a16:creationId xmlns:a16="http://schemas.microsoft.com/office/drawing/2014/main" id="{1A6E3FE4-B15D-4EB7-9EFB-61E2123F50A4}"/>
                </a:ext>
              </a:extLst>
            </p:cNvPr>
            <p:cNvSpPr txBox="1"/>
            <p:nvPr/>
          </p:nvSpPr>
          <p:spPr>
            <a:xfrm>
              <a:off x="-3205531" y="3195062"/>
              <a:ext cx="638316" cy="307777"/>
            </a:xfrm>
            <a:prstGeom prst="rect">
              <a:avLst/>
            </a:prstGeom>
            <a:noFill/>
          </p:spPr>
          <p:txBody>
            <a:bodyPr wrap="none" rtlCol="0">
              <a:spAutoFit/>
            </a:bodyPr>
            <a:lstStyle/>
            <a:p>
              <a:r>
                <a:rPr lang="en-GB" sz="1400" b="1" dirty="0">
                  <a:latin typeface="Century Gothic" panose="020B0502020202020204" pitchFamily="34" charset="0"/>
                </a:rPr>
                <a:t>0.001</a:t>
              </a:r>
            </a:p>
          </p:txBody>
        </p:sp>
      </p:grpSp>
    </p:spTree>
    <p:extLst>
      <p:ext uri="{BB962C8B-B14F-4D97-AF65-F5344CB8AC3E}">
        <p14:creationId xmlns:p14="http://schemas.microsoft.com/office/powerpoint/2010/main" val="3004287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Think of a number larger and a number smaller than this decimal.</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Various possible answers, for example:</a:t>
            </a:r>
          </a:p>
          <a:p>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Larger numbers: 2.489, 2.578, 3.521</a:t>
            </a:r>
          </a:p>
          <a:p>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Smaller numbers: 2.266, 1.789, 2.0</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EF392523-C3B5-4C5C-BAA8-AF4A7F79697D}"/>
              </a:ext>
            </a:extLst>
          </p:cNvPr>
          <p:cNvGraphicFramePr>
            <a:graphicFrameLocks noGrp="1"/>
          </p:cNvGraphicFramePr>
          <p:nvPr>
            <p:extLst>
              <p:ext uri="{D42A27DB-BD31-4B8C-83A1-F6EECF244321}">
                <p14:modId xmlns:p14="http://schemas.microsoft.com/office/powerpoint/2010/main" val="2445827382"/>
              </p:ext>
            </p:extLst>
          </p:nvPr>
        </p:nvGraphicFramePr>
        <p:xfrm>
          <a:off x="2286000" y="1505400"/>
          <a:ext cx="4572000" cy="262800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473318089"/>
                    </a:ext>
                  </a:extLst>
                </a:gridCol>
                <a:gridCol w="1143000">
                  <a:extLst>
                    <a:ext uri="{9D8B030D-6E8A-4147-A177-3AD203B41FA5}">
                      <a16:colId xmlns:a16="http://schemas.microsoft.com/office/drawing/2014/main" val="3683007158"/>
                    </a:ext>
                  </a:extLst>
                </a:gridCol>
                <a:gridCol w="1143000">
                  <a:extLst>
                    <a:ext uri="{9D8B030D-6E8A-4147-A177-3AD203B41FA5}">
                      <a16:colId xmlns:a16="http://schemas.microsoft.com/office/drawing/2014/main" val="3720418853"/>
                    </a:ext>
                  </a:extLst>
                </a:gridCol>
                <a:gridCol w="1143000">
                  <a:extLst>
                    <a:ext uri="{9D8B030D-6E8A-4147-A177-3AD203B41FA5}">
                      <a16:colId xmlns:a16="http://schemas.microsoft.com/office/drawing/2014/main" val="2859995753"/>
                    </a:ext>
                  </a:extLst>
                </a:gridCol>
              </a:tblGrid>
              <a:tr h="2628000">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370621"/>
                  </a:ext>
                </a:extLst>
              </a:tr>
            </a:tbl>
          </a:graphicData>
        </a:graphic>
      </p:graphicFrame>
      <p:grpSp>
        <p:nvGrpSpPr>
          <p:cNvPr id="9" name="Group 8">
            <a:extLst>
              <a:ext uri="{FF2B5EF4-FFF2-40B4-BE49-F238E27FC236}">
                <a16:creationId xmlns:a16="http://schemas.microsoft.com/office/drawing/2014/main" id="{4D0F6749-D5FC-4C6A-A3C0-DD01E6C6FC2F}"/>
              </a:ext>
            </a:extLst>
          </p:cNvPr>
          <p:cNvGrpSpPr/>
          <p:nvPr/>
        </p:nvGrpSpPr>
        <p:grpSpPr>
          <a:xfrm>
            <a:off x="2545080" y="1596945"/>
            <a:ext cx="508000" cy="487680"/>
            <a:chOff x="-4551680" y="325120"/>
            <a:chExt cx="508000" cy="487680"/>
          </a:xfrm>
        </p:grpSpPr>
        <p:sp>
          <p:nvSpPr>
            <p:cNvPr id="10" name="Oval 9">
              <a:extLst>
                <a:ext uri="{FF2B5EF4-FFF2-40B4-BE49-F238E27FC236}">
                  <a16:creationId xmlns:a16="http://schemas.microsoft.com/office/drawing/2014/main" id="{AFDBCD45-320F-4CE3-BE46-CFFBCA7D53E8}"/>
                </a:ext>
              </a:extLst>
            </p:cNvPr>
            <p:cNvSpPr/>
            <p:nvPr/>
          </p:nvSpPr>
          <p:spPr>
            <a:xfrm>
              <a:off x="-4551680" y="325120"/>
              <a:ext cx="508000" cy="4876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98DE0422-7999-4F84-B4DD-617CD2C9AD43}"/>
                </a:ext>
              </a:extLst>
            </p:cNvPr>
            <p:cNvSpPr txBox="1"/>
            <p:nvPr/>
          </p:nvSpPr>
          <p:spPr>
            <a:xfrm>
              <a:off x="-4440508" y="415071"/>
              <a:ext cx="285656" cy="307777"/>
            </a:xfrm>
            <a:prstGeom prst="rect">
              <a:avLst/>
            </a:prstGeom>
            <a:noFill/>
          </p:spPr>
          <p:txBody>
            <a:bodyPr wrap="none" rtlCol="0">
              <a:spAutoFit/>
            </a:bodyPr>
            <a:lstStyle/>
            <a:p>
              <a:r>
                <a:rPr lang="en-GB" sz="1400" b="1" dirty="0">
                  <a:latin typeface="Century Gothic" panose="020B0502020202020204" pitchFamily="34" charset="0"/>
                </a:rPr>
                <a:t>1</a:t>
              </a:r>
            </a:p>
          </p:txBody>
        </p:sp>
      </p:grpSp>
      <p:grpSp>
        <p:nvGrpSpPr>
          <p:cNvPr id="12" name="Group 11">
            <a:extLst>
              <a:ext uri="{FF2B5EF4-FFF2-40B4-BE49-F238E27FC236}">
                <a16:creationId xmlns:a16="http://schemas.microsoft.com/office/drawing/2014/main" id="{236E9A21-BB97-4858-B6AC-8498A0FC533C}"/>
              </a:ext>
            </a:extLst>
          </p:cNvPr>
          <p:cNvGrpSpPr/>
          <p:nvPr/>
        </p:nvGrpSpPr>
        <p:grpSpPr>
          <a:xfrm>
            <a:off x="2543526" y="2174576"/>
            <a:ext cx="508000" cy="487680"/>
            <a:chOff x="-4551680" y="325120"/>
            <a:chExt cx="508000" cy="487680"/>
          </a:xfrm>
        </p:grpSpPr>
        <p:sp>
          <p:nvSpPr>
            <p:cNvPr id="13" name="Oval 12">
              <a:extLst>
                <a:ext uri="{FF2B5EF4-FFF2-40B4-BE49-F238E27FC236}">
                  <a16:creationId xmlns:a16="http://schemas.microsoft.com/office/drawing/2014/main" id="{800C87F3-190A-4382-87AF-048708D82470}"/>
                </a:ext>
              </a:extLst>
            </p:cNvPr>
            <p:cNvSpPr/>
            <p:nvPr/>
          </p:nvSpPr>
          <p:spPr>
            <a:xfrm>
              <a:off x="-4551680" y="325120"/>
              <a:ext cx="508000" cy="4876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BDDF9FCB-2069-4F15-972C-98072FF100C8}"/>
                </a:ext>
              </a:extLst>
            </p:cNvPr>
            <p:cNvSpPr txBox="1"/>
            <p:nvPr/>
          </p:nvSpPr>
          <p:spPr>
            <a:xfrm>
              <a:off x="-4440508" y="415071"/>
              <a:ext cx="285656" cy="307777"/>
            </a:xfrm>
            <a:prstGeom prst="rect">
              <a:avLst/>
            </a:prstGeom>
            <a:noFill/>
          </p:spPr>
          <p:txBody>
            <a:bodyPr wrap="none" rtlCol="0">
              <a:spAutoFit/>
            </a:bodyPr>
            <a:lstStyle/>
            <a:p>
              <a:r>
                <a:rPr lang="en-GB" sz="1400" b="1" dirty="0">
                  <a:latin typeface="Century Gothic" panose="020B0502020202020204" pitchFamily="34" charset="0"/>
                </a:rPr>
                <a:t>1</a:t>
              </a:r>
            </a:p>
          </p:txBody>
        </p:sp>
      </p:grpSp>
      <p:sp>
        <p:nvSpPr>
          <p:cNvPr id="15" name="Oval 14">
            <a:extLst>
              <a:ext uri="{FF2B5EF4-FFF2-40B4-BE49-F238E27FC236}">
                <a16:creationId xmlns:a16="http://schemas.microsoft.com/office/drawing/2014/main" id="{2C9FA83C-D8F7-43E0-8D98-CD5EC08B9E98}"/>
              </a:ext>
            </a:extLst>
          </p:cNvPr>
          <p:cNvSpPr/>
          <p:nvPr/>
        </p:nvSpPr>
        <p:spPr>
          <a:xfrm>
            <a:off x="3385126" y="2597289"/>
            <a:ext cx="95250" cy="952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 name="Group 15">
            <a:extLst>
              <a:ext uri="{FF2B5EF4-FFF2-40B4-BE49-F238E27FC236}">
                <a16:creationId xmlns:a16="http://schemas.microsoft.com/office/drawing/2014/main" id="{5AF8AB04-B486-4252-9501-2899DC987B9A}"/>
              </a:ext>
            </a:extLst>
          </p:cNvPr>
          <p:cNvGrpSpPr/>
          <p:nvPr/>
        </p:nvGrpSpPr>
        <p:grpSpPr>
          <a:xfrm>
            <a:off x="3659908" y="2821147"/>
            <a:ext cx="508000" cy="487680"/>
            <a:chOff x="-3140373" y="3105111"/>
            <a:chExt cx="508000" cy="487680"/>
          </a:xfrm>
        </p:grpSpPr>
        <p:sp>
          <p:nvSpPr>
            <p:cNvPr id="17" name="Oval 16">
              <a:extLst>
                <a:ext uri="{FF2B5EF4-FFF2-40B4-BE49-F238E27FC236}">
                  <a16:creationId xmlns:a16="http://schemas.microsoft.com/office/drawing/2014/main" id="{65DD3776-F8B8-43B1-AFA1-D96A25F96A5B}"/>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D3D09108-3B31-48B2-AE33-3EDBA4FEE5A6}"/>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1" name="Group 20">
            <a:extLst>
              <a:ext uri="{FF2B5EF4-FFF2-40B4-BE49-F238E27FC236}">
                <a16:creationId xmlns:a16="http://schemas.microsoft.com/office/drawing/2014/main" id="{6A7B6AE7-C159-4AD2-9DA0-CC8D0F0CA13C}"/>
              </a:ext>
            </a:extLst>
          </p:cNvPr>
          <p:cNvGrpSpPr/>
          <p:nvPr/>
        </p:nvGrpSpPr>
        <p:grpSpPr>
          <a:xfrm>
            <a:off x="3659908" y="1596945"/>
            <a:ext cx="508000" cy="487680"/>
            <a:chOff x="-3140373" y="3105111"/>
            <a:chExt cx="508000" cy="487680"/>
          </a:xfrm>
        </p:grpSpPr>
        <p:sp>
          <p:nvSpPr>
            <p:cNvPr id="22" name="Oval 21">
              <a:extLst>
                <a:ext uri="{FF2B5EF4-FFF2-40B4-BE49-F238E27FC236}">
                  <a16:creationId xmlns:a16="http://schemas.microsoft.com/office/drawing/2014/main" id="{3D7B4EF2-D961-4D3C-B32C-C88481A74C41}"/>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F4EC9BEB-66C2-4B86-A8ED-674B8131A1F0}"/>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4" name="Group 23">
            <a:extLst>
              <a:ext uri="{FF2B5EF4-FFF2-40B4-BE49-F238E27FC236}">
                <a16:creationId xmlns:a16="http://schemas.microsoft.com/office/drawing/2014/main" id="{9E175D78-7D05-4186-A78E-F83EC6B4EBA1}"/>
              </a:ext>
            </a:extLst>
          </p:cNvPr>
          <p:cNvGrpSpPr/>
          <p:nvPr/>
        </p:nvGrpSpPr>
        <p:grpSpPr>
          <a:xfrm>
            <a:off x="3659908" y="2209046"/>
            <a:ext cx="508000" cy="487680"/>
            <a:chOff x="-3140373" y="3105111"/>
            <a:chExt cx="508000" cy="487680"/>
          </a:xfrm>
        </p:grpSpPr>
        <p:sp>
          <p:nvSpPr>
            <p:cNvPr id="25" name="Oval 24">
              <a:extLst>
                <a:ext uri="{FF2B5EF4-FFF2-40B4-BE49-F238E27FC236}">
                  <a16:creationId xmlns:a16="http://schemas.microsoft.com/office/drawing/2014/main" id="{D3EF8A28-84C9-4755-8637-88C773E30500}"/>
                </a:ext>
              </a:extLst>
            </p:cNvPr>
            <p:cNvSpPr/>
            <p:nvPr/>
          </p:nvSpPr>
          <p:spPr>
            <a:xfrm>
              <a:off x="-3140373" y="3105111"/>
              <a:ext cx="508000" cy="48768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2706EE46-278E-4FB6-9F2C-CE198D5A8BE9}"/>
                </a:ext>
              </a:extLst>
            </p:cNvPr>
            <p:cNvSpPr txBox="1"/>
            <p:nvPr/>
          </p:nvSpPr>
          <p:spPr>
            <a:xfrm>
              <a:off x="-3102939" y="3195062"/>
              <a:ext cx="433132" cy="307777"/>
            </a:xfrm>
            <a:prstGeom prst="rect">
              <a:avLst/>
            </a:prstGeom>
            <a:noFill/>
          </p:spPr>
          <p:txBody>
            <a:bodyPr wrap="none" rtlCol="0">
              <a:spAutoFit/>
            </a:bodyPr>
            <a:lstStyle/>
            <a:p>
              <a:r>
                <a:rPr lang="en-GB" sz="1400" b="1" dirty="0">
                  <a:latin typeface="Century Gothic" panose="020B0502020202020204" pitchFamily="34" charset="0"/>
                </a:rPr>
                <a:t>0.1</a:t>
              </a:r>
            </a:p>
          </p:txBody>
        </p:sp>
      </p:grpSp>
      <p:grpSp>
        <p:nvGrpSpPr>
          <p:cNvPr id="27" name="Group 26">
            <a:extLst>
              <a:ext uri="{FF2B5EF4-FFF2-40B4-BE49-F238E27FC236}">
                <a16:creationId xmlns:a16="http://schemas.microsoft.com/office/drawing/2014/main" id="{BC84126D-28B2-4C98-AD66-27D1B2223BBE}"/>
              </a:ext>
            </a:extLst>
          </p:cNvPr>
          <p:cNvGrpSpPr/>
          <p:nvPr/>
        </p:nvGrpSpPr>
        <p:grpSpPr>
          <a:xfrm>
            <a:off x="4832062" y="3420663"/>
            <a:ext cx="537327" cy="487680"/>
            <a:chOff x="-3155037" y="3105111"/>
            <a:chExt cx="537327" cy="487680"/>
          </a:xfrm>
        </p:grpSpPr>
        <p:sp>
          <p:nvSpPr>
            <p:cNvPr id="28" name="Oval 27">
              <a:extLst>
                <a:ext uri="{FF2B5EF4-FFF2-40B4-BE49-F238E27FC236}">
                  <a16:creationId xmlns:a16="http://schemas.microsoft.com/office/drawing/2014/main" id="{392F8AB0-FCCA-4FF6-BAF7-120157034628}"/>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5271248E-ED01-48A0-BF55-69CD9222242C}"/>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0" name="Group 29">
            <a:extLst>
              <a:ext uri="{FF2B5EF4-FFF2-40B4-BE49-F238E27FC236}">
                <a16:creationId xmlns:a16="http://schemas.microsoft.com/office/drawing/2014/main" id="{6F139108-23F7-4595-926B-3764B03B8D19}"/>
              </a:ext>
            </a:extLst>
          </p:cNvPr>
          <p:cNvGrpSpPr/>
          <p:nvPr/>
        </p:nvGrpSpPr>
        <p:grpSpPr>
          <a:xfrm>
            <a:off x="4832062" y="2819400"/>
            <a:ext cx="537327" cy="487680"/>
            <a:chOff x="-3155037" y="3105111"/>
            <a:chExt cx="537327" cy="487680"/>
          </a:xfrm>
        </p:grpSpPr>
        <p:sp>
          <p:nvSpPr>
            <p:cNvPr id="31" name="Oval 30">
              <a:extLst>
                <a:ext uri="{FF2B5EF4-FFF2-40B4-BE49-F238E27FC236}">
                  <a16:creationId xmlns:a16="http://schemas.microsoft.com/office/drawing/2014/main" id="{D036A507-72C2-400B-8B14-9D306272A16B}"/>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7862AC9C-36FB-4137-A4D8-C0197EDBCB2C}"/>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3" name="Group 32">
            <a:extLst>
              <a:ext uri="{FF2B5EF4-FFF2-40B4-BE49-F238E27FC236}">
                <a16:creationId xmlns:a16="http://schemas.microsoft.com/office/drawing/2014/main" id="{6B3DF24A-40A3-4C29-AD81-D58380EE7A9D}"/>
              </a:ext>
            </a:extLst>
          </p:cNvPr>
          <p:cNvGrpSpPr/>
          <p:nvPr/>
        </p:nvGrpSpPr>
        <p:grpSpPr>
          <a:xfrm>
            <a:off x="4832062" y="2199482"/>
            <a:ext cx="537327" cy="487680"/>
            <a:chOff x="-3155037" y="3105111"/>
            <a:chExt cx="537327" cy="487680"/>
          </a:xfrm>
        </p:grpSpPr>
        <p:sp>
          <p:nvSpPr>
            <p:cNvPr id="34" name="Oval 33">
              <a:extLst>
                <a:ext uri="{FF2B5EF4-FFF2-40B4-BE49-F238E27FC236}">
                  <a16:creationId xmlns:a16="http://schemas.microsoft.com/office/drawing/2014/main" id="{82DDEB17-40EC-4856-AB8B-0C985886EF9E}"/>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493F54EA-AED9-4747-9DBD-A234E4EAFC91}"/>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6" name="Group 35">
            <a:extLst>
              <a:ext uri="{FF2B5EF4-FFF2-40B4-BE49-F238E27FC236}">
                <a16:creationId xmlns:a16="http://schemas.microsoft.com/office/drawing/2014/main" id="{361CEB2D-163D-458D-AF0B-32853AD70CE3}"/>
              </a:ext>
            </a:extLst>
          </p:cNvPr>
          <p:cNvGrpSpPr/>
          <p:nvPr/>
        </p:nvGrpSpPr>
        <p:grpSpPr>
          <a:xfrm>
            <a:off x="4833810" y="1596945"/>
            <a:ext cx="537327" cy="487680"/>
            <a:chOff x="-3155037" y="3105111"/>
            <a:chExt cx="537327" cy="487680"/>
          </a:xfrm>
        </p:grpSpPr>
        <p:sp>
          <p:nvSpPr>
            <p:cNvPr id="37" name="Oval 36">
              <a:extLst>
                <a:ext uri="{FF2B5EF4-FFF2-40B4-BE49-F238E27FC236}">
                  <a16:creationId xmlns:a16="http://schemas.microsoft.com/office/drawing/2014/main" id="{7503B54E-8DA4-489B-8C03-F8CFF641336A}"/>
                </a:ext>
              </a:extLst>
            </p:cNvPr>
            <p:cNvSpPr/>
            <p:nvPr/>
          </p:nvSpPr>
          <p:spPr>
            <a:xfrm>
              <a:off x="-3140373" y="3105111"/>
              <a:ext cx="508000" cy="487680"/>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F34A381E-9545-42DA-844E-33C36E720DF7}"/>
                </a:ext>
              </a:extLst>
            </p:cNvPr>
            <p:cNvSpPr txBox="1"/>
            <p:nvPr/>
          </p:nvSpPr>
          <p:spPr>
            <a:xfrm>
              <a:off x="-3155037" y="3195062"/>
              <a:ext cx="537327" cy="307777"/>
            </a:xfrm>
            <a:prstGeom prst="rect">
              <a:avLst/>
            </a:prstGeom>
            <a:noFill/>
          </p:spPr>
          <p:txBody>
            <a:bodyPr wrap="none" rtlCol="0">
              <a:spAutoFit/>
            </a:bodyPr>
            <a:lstStyle/>
            <a:p>
              <a:r>
                <a:rPr lang="en-GB" sz="1400" b="1" dirty="0">
                  <a:latin typeface="Century Gothic" panose="020B0502020202020204" pitchFamily="34" charset="0"/>
                </a:rPr>
                <a:t>0.01</a:t>
              </a:r>
            </a:p>
          </p:txBody>
        </p:sp>
      </p:grpSp>
      <p:grpSp>
        <p:nvGrpSpPr>
          <p:cNvPr id="39" name="Group 38">
            <a:extLst>
              <a:ext uri="{FF2B5EF4-FFF2-40B4-BE49-F238E27FC236}">
                <a16:creationId xmlns:a16="http://schemas.microsoft.com/office/drawing/2014/main" id="{A1B8B06A-E054-4993-A802-AB27F9FC2F27}"/>
              </a:ext>
            </a:extLst>
          </p:cNvPr>
          <p:cNvGrpSpPr/>
          <p:nvPr/>
        </p:nvGrpSpPr>
        <p:grpSpPr>
          <a:xfrm>
            <a:off x="5928470" y="2174576"/>
            <a:ext cx="638316" cy="487680"/>
            <a:chOff x="-3205531" y="3105111"/>
            <a:chExt cx="638316" cy="487680"/>
          </a:xfrm>
        </p:grpSpPr>
        <p:sp>
          <p:nvSpPr>
            <p:cNvPr id="40" name="Oval 39">
              <a:extLst>
                <a:ext uri="{FF2B5EF4-FFF2-40B4-BE49-F238E27FC236}">
                  <a16:creationId xmlns:a16="http://schemas.microsoft.com/office/drawing/2014/main" id="{E82CDC3A-5E17-4D83-8FD1-AB395FEABE2F}"/>
                </a:ext>
              </a:extLst>
            </p:cNvPr>
            <p:cNvSpPr/>
            <p:nvPr/>
          </p:nvSpPr>
          <p:spPr>
            <a:xfrm>
              <a:off x="-3140373" y="3105111"/>
              <a:ext cx="508000" cy="48768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0CB3D2A1-E531-406A-8B40-96E1197FCCE0}"/>
                </a:ext>
              </a:extLst>
            </p:cNvPr>
            <p:cNvSpPr txBox="1"/>
            <p:nvPr/>
          </p:nvSpPr>
          <p:spPr>
            <a:xfrm>
              <a:off x="-3205531" y="3195062"/>
              <a:ext cx="638316" cy="307777"/>
            </a:xfrm>
            <a:prstGeom prst="rect">
              <a:avLst/>
            </a:prstGeom>
            <a:noFill/>
          </p:spPr>
          <p:txBody>
            <a:bodyPr wrap="none" rtlCol="0">
              <a:spAutoFit/>
            </a:bodyPr>
            <a:lstStyle/>
            <a:p>
              <a:r>
                <a:rPr lang="en-GB" sz="1400" b="1" dirty="0">
                  <a:latin typeface="Century Gothic" panose="020B0502020202020204" pitchFamily="34" charset="0"/>
                </a:rPr>
                <a:t>0.001</a:t>
              </a:r>
            </a:p>
          </p:txBody>
        </p:sp>
      </p:grpSp>
      <p:grpSp>
        <p:nvGrpSpPr>
          <p:cNvPr id="42" name="Group 41">
            <a:extLst>
              <a:ext uri="{FF2B5EF4-FFF2-40B4-BE49-F238E27FC236}">
                <a16:creationId xmlns:a16="http://schemas.microsoft.com/office/drawing/2014/main" id="{78127666-72F9-41AA-BA7B-1731576CA653}"/>
              </a:ext>
            </a:extLst>
          </p:cNvPr>
          <p:cNvGrpSpPr/>
          <p:nvPr/>
        </p:nvGrpSpPr>
        <p:grpSpPr>
          <a:xfrm>
            <a:off x="5928470" y="1596945"/>
            <a:ext cx="638316" cy="487680"/>
            <a:chOff x="-3205531" y="3105111"/>
            <a:chExt cx="638316" cy="487680"/>
          </a:xfrm>
        </p:grpSpPr>
        <p:sp>
          <p:nvSpPr>
            <p:cNvPr id="43" name="Oval 42">
              <a:extLst>
                <a:ext uri="{FF2B5EF4-FFF2-40B4-BE49-F238E27FC236}">
                  <a16:creationId xmlns:a16="http://schemas.microsoft.com/office/drawing/2014/main" id="{B2EF5306-A256-4B18-8A2D-F603FBB3B8CA}"/>
                </a:ext>
              </a:extLst>
            </p:cNvPr>
            <p:cNvSpPr/>
            <p:nvPr/>
          </p:nvSpPr>
          <p:spPr>
            <a:xfrm>
              <a:off x="-3140373" y="3105111"/>
              <a:ext cx="508000" cy="48768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a:extLst>
                <a:ext uri="{FF2B5EF4-FFF2-40B4-BE49-F238E27FC236}">
                  <a16:creationId xmlns:a16="http://schemas.microsoft.com/office/drawing/2014/main" id="{1A6E3FE4-B15D-4EB7-9EFB-61E2123F50A4}"/>
                </a:ext>
              </a:extLst>
            </p:cNvPr>
            <p:cNvSpPr txBox="1"/>
            <p:nvPr/>
          </p:nvSpPr>
          <p:spPr>
            <a:xfrm>
              <a:off x="-3205531" y="3195062"/>
              <a:ext cx="638316" cy="307777"/>
            </a:xfrm>
            <a:prstGeom prst="rect">
              <a:avLst/>
            </a:prstGeom>
            <a:noFill/>
          </p:spPr>
          <p:txBody>
            <a:bodyPr wrap="none" rtlCol="0">
              <a:spAutoFit/>
            </a:bodyPr>
            <a:lstStyle/>
            <a:p>
              <a:r>
                <a:rPr lang="en-GB" sz="1400" b="1" dirty="0">
                  <a:latin typeface="Century Gothic" panose="020B0502020202020204" pitchFamily="34" charset="0"/>
                </a:rPr>
                <a:t>0.001</a:t>
              </a:r>
            </a:p>
          </p:txBody>
        </p:sp>
      </p:grpSp>
    </p:spTree>
    <p:extLst>
      <p:ext uri="{BB962C8B-B14F-4D97-AF65-F5344CB8AC3E}">
        <p14:creationId xmlns:p14="http://schemas.microsoft.com/office/powerpoint/2010/main" val="16697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Tick the rows of decimals that are ordered correctly from smallest to largest.</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6F4BF97-A68C-4249-B433-6F33719627B4}"/>
              </a:ext>
            </a:extLst>
          </p:cNvPr>
          <p:cNvGraphicFramePr>
            <a:graphicFrameLocks noGrp="1"/>
          </p:cNvGraphicFramePr>
          <p:nvPr>
            <p:extLst/>
          </p:nvPr>
        </p:nvGraphicFramePr>
        <p:xfrm>
          <a:off x="1252164" y="2088136"/>
          <a:ext cx="6592520" cy="3356032"/>
        </p:xfrm>
        <a:graphic>
          <a:graphicData uri="http://schemas.openxmlformats.org/drawingml/2006/table">
            <a:tbl>
              <a:tblPr firstRow="1" bandRow="1">
                <a:tableStyleId>{5940675A-B579-460E-94D1-54222C63F5DA}</a:tableStyleId>
              </a:tblPr>
              <a:tblGrid>
                <a:gridCol w="1234707">
                  <a:extLst>
                    <a:ext uri="{9D8B030D-6E8A-4147-A177-3AD203B41FA5}">
                      <a16:colId xmlns:a16="http://schemas.microsoft.com/office/drawing/2014/main" val="2256306783"/>
                    </a:ext>
                  </a:extLst>
                </a:gridCol>
                <a:gridCol w="1234707">
                  <a:extLst>
                    <a:ext uri="{9D8B030D-6E8A-4147-A177-3AD203B41FA5}">
                      <a16:colId xmlns:a16="http://schemas.microsoft.com/office/drawing/2014/main" val="2240927836"/>
                    </a:ext>
                  </a:extLst>
                </a:gridCol>
                <a:gridCol w="1234707">
                  <a:extLst>
                    <a:ext uri="{9D8B030D-6E8A-4147-A177-3AD203B41FA5}">
                      <a16:colId xmlns:a16="http://schemas.microsoft.com/office/drawing/2014/main" val="3499573751"/>
                    </a:ext>
                  </a:extLst>
                </a:gridCol>
                <a:gridCol w="1234707">
                  <a:extLst>
                    <a:ext uri="{9D8B030D-6E8A-4147-A177-3AD203B41FA5}">
                      <a16:colId xmlns:a16="http://schemas.microsoft.com/office/drawing/2014/main" val="2087222553"/>
                    </a:ext>
                  </a:extLst>
                </a:gridCol>
                <a:gridCol w="771692">
                  <a:extLst>
                    <a:ext uri="{9D8B030D-6E8A-4147-A177-3AD203B41FA5}">
                      <a16:colId xmlns:a16="http://schemas.microsoft.com/office/drawing/2014/main" val="2709281423"/>
                    </a:ext>
                  </a:extLst>
                </a:gridCol>
                <a:gridCol w="882000">
                  <a:extLst>
                    <a:ext uri="{9D8B030D-6E8A-4147-A177-3AD203B41FA5}">
                      <a16:colId xmlns:a16="http://schemas.microsoft.com/office/drawing/2014/main" val="3526687071"/>
                    </a:ext>
                  </a:extLst>
                </a:gridCol>
              </a:tblGrid>
              <a:tr h="880154">
                <a:tc>
                  <a:txBody>
                    <a:bodyPr/>
                    <a:lstStyle/>
                    <a:p>
                      <a:pPr algn="ctr"/>
                      <a:r>
                        <a:rPr lang="en-GB" sz="2300" b="1" dirty="0">
                          <a:latin typeface="Century Gothic" panose="020B0502020202020204" pitchFamily="34" charset="0"/>
                        </a:rPr>
                        <a:t>1.709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1.719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1.83</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1.904</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0158951"/>
                  </a:ext>
                </a:extLst>
              </a:tr>
              <a:tr h="357785">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3018810"/>
                  </a:ext>
                </a:extLst>
              </a:tr>
              <a:tr h="880154">
                <a:tc>
                  <a:txBody>
                    <a:bodyPr/>
                    <a:lstStyle/>
                    <a:p>
                      <a:pPr algn="ctr"/>
                      <a:r>
                        <a:rPr lang="en-GB" sz="2300" b="1" dirty="0">
                          <a:latin typeface="Century Gothic" panose="020B0502020202020204" pitchFamily="34" charset="0"/>
                        </a:rPr>
                        <a:t>3.48</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3.508</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3.099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3601090"/>
                  </a:ext>
                </a:extLst>
              </a:tr>
              <a:tr h="357785">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5966033"/>
                  </a:ext>
                </a:extLst>
              </a:tr>
              <a:tr h="880154">
                <a:tc>
                  <a:txBody>
                    <a:bodyPr/>
                    <a:lstStyle/>
                    <a:p>
                      <a:pPr algn="ctr"/>
                      <a:r>
                        <a:rPr lang="en-GB" sz="2300" b="1" dirty="0">
                          <a:latin typeface="Century Gothic" panose="020B0502020202020204" pitchFamily="34" charset="0"/>
                        </a:rPr>
                        <a:t>6.039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6.531</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6.635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6.75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6721026"/>
                  </a:ext>
                </a:extLst>
              </a:tr>
            </a:tbl>
          </a:graphicData>
        </a:graphic>
      </p:graphicFrame>
    </p:spTree>
    <p:extLst>
      <p:ext uri="{BB962C8B-B14F-4D97-AF65-F5344CB8AC3E}">
        <p14:creationId xmlns:p14="http://schemas.microsoft.com/office/powerpoint/2010/main" val="289766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Tick the rows of decimals that are ordered correctly from smallest to largest.</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6F4BF97-A68C-4249-B433-6F33719627B4}"/>
              </a:ext>
            </a:extLst>
          </p:cNvPr>
          <p:cNvGraphicFramePr>
            <a:graphicFrameLocks noGrp="1"/>
          </p:cNvGraphicFramePr>
          <p:nvPr>
            <p:extLst>
              <p:ext uri="{D42A27DB-BD31-4B8C-83A1-F6EECF244321}">
                <p14:modId xmlns:p14="http://schemas.microsoft.com/office/powerpoint/2010/main" val="3515431467"/>
              </p:ext>
            </p:extLst>
          </p:nvPr>
        </p:nvGraphicFramePr>
        <p:xfrm>
          <a:off x="1252164" y="2088136"/>
          <a:ext cx="6592520" cy="3356032"/>
        </p:xfrm>
        <a:graphic>
          <a:graphicData uri="http://schemas.openxmlformats.org/drawingml/2006/table">
            <a:tbl>
              <a:tblPr firstRow="1" bandRow="1">
                <a:tableStyleId>{5940675A-B579-460E-94D1-54222C63F5DA}</a:tableStyleId>
              </a:tblPr>
              <a:tblGrid>
                <a:gridCol w="1234707">
                  <a:extLst>
                    <a:ext uri="{9D8B030D-6E8A-4147-A177-3AD203B41FA5}">
                      <a16:colId xmlns:a16="http://schemas.microsoft.com/office/drawing/2014/main" val="2256306783"/>
                    </a:ext>
                  </a:extLst>
                </a:gridCol>
                <a:gridCol w="1234707">
                  <a:extLst>
                    <a:ext uri="{9D8B030D-6E8A-4147-A177-3AD203B41FA5}">
                      <a16:colId xmlns:a16="http://schemas.microsoft.com/office/drawing/2014/main" val="2240927836"/>
                    </a:ext>
                  </a:extLst>
                </a:gridCol>
                <a:gridCol w="1234707">
                  <a:extLst>
                    <a:ext uri="{9D8B030D-6E8A-4147-A177-3AD203B41FA5}">
                      <a16:colId xmlns:a16="http://schemas.microsoft.com/office/drawing/2014/main" val="3499573751"/>
                    </a:ext>
                  </a:extLst>
                </a:gridCol>
                <a:gridCol w="1234707">
                  <a:extLst>
                    <a:ext uri="{9D8B030D-6E8A-4147-A177-3AD203B41FA5}">
                      <a16:colId xmlns:a16="http://schemas.microsoft.com/office/drawing/2014/main" val="2087222553"/>
                    </a:ext>
                  </a:extLst>
                </a:gridCol>
                <a:gridCol w="771692">
                  <a:extLst>
                    <a:ext uri="{9D8B030D-6E8A-4147-A177-3AD203B41FA5}">
                      <a16:colId xmlns:a16="http://schemas.microsoft.com/office/drawing/2014/main" val="2709281423"/>
                    </a:ext>
                  </a:extLst>
                </a:gridCol>
                <a:gridCol w="882000">
                  <a:extLst>
                    <a:ext uri="{9D8B030D-6E8A-4147-A177-3AD203B41FA5}">
                      <a16:colId xmlns:a16="http://schemas.microsoft.com/office/drawing/2014/main" val="3526687071"/>
                    </a:ext>
                  </a:extLst>
                </a:gridCol>
              </a:tblGrid>
              <a:tr h="880154">
                <a:tc>
                  <a:txBody>
                    <a:bodyPr/>
                    <a:lstStyle/>
                    <a:p>
                      <a:pPr algn="ctr"/>
                      <a:r>
                        <a:rPr lang="en-GB" sz="2300" b="1" dirty="0">
                          <a:latin typeface="Century Gothic" panose="020B0502020202020204" pitchFamily="34" charset="0"/>
                        </a:rPr>
                        <a:t>1.709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1.719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1.83</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1.904</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solidFill>
                            <a:srgbClr val="FF0000"/>
                          </a:solidFill>
                          <a:latin typeface="Century Gothic" panose="020B0502020202020204" pitchFamily="34" charset="0"/>
                          <a:sym typeface="Wingdings" panose="05000000000000000000" pitchFamily="2" charset="2"/>
                        </a:rPr>
                        <a:t></a:t>
                      </a:r>
                      <a:endParaRPr lang="en-GB" sz="2800" b="1" dirty="0">
                        <a:solidFill>
                          <a:srgbClr val="FF0000"/>
                        </a:solidFill>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0158951"/>
                  </a:ext>
                </a:extLst>
              </a:tr>
              <a:tr h="357785">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3018810"/>
                  </a:ext>
                </a:extLst>
              </a:tr>
              <a:tr h="880154">
                <a:tc>
                  <a:txBody>
                    <a:bodyPr/>
                    <a:lstStyle/>
                    <a:p>
                      <a:pPr algn="ctr"/>
                      <a:r>
                        <a:rPr lang="en-GB" sz="2300" b="1" dirty="0">
                          <a:latin typeface="Century Gothic" panose="020B0502020202020204" pitchFamily="34" charset="0"/>
                        </a:rPr>
                        <a:t>3.48</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3.508</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3.099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3601090"/>
                  </a:ext>
                </a:extLst>
              </a:tr>
              <a:tr h="357785">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3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5966033"/>
                  </a:ext>
                </a:extLst>
              </a:tr>
              <a:tr h="880154">
                <a:tc>
                  <a:txBody>
                    <a:bodyPr/>
                    <a:lstStyle/>
                    <a:p>
                      <a:pPr algn="ctr"/>
                      <a:r>
                        <a:rPr lang="en-GB" sz="2300" b="1" dirty="0">
                          <a:latin typeface="Century Gothic" panose="020B0502020202020204" pitchFamily="34" charset="0"/>
                        </a:rPr>
                        <a:t>6.039</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6.531</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6.635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6.75</a:t>
                      </a:r>
                    </a:p>
                  </a:txBody>
                  <a:tcPr marL="196010" marR="196010" marT="89095" marB="890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96010" marR="196010" marT="89095" marB="8909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b="1" dirty="0">
                          <a:solidFill>
                            <a:srgbClr val="FF0000"/>
                          </a:solidFill>
                          <a:latin typeface="Century Gothic" panose="020B0502020202020204" pitchFamily="34" charset="0"/>
                          <a:sym typeface="Wingdings" panose="05000000000000000000" pitchFamily="2" charset="2"/>
                        </a:rPr>
                        <a:t></a:t>
                      </a:r>
                      <a:endParaRPr lang="en-GB" sz="2800" b="1" dirty="0">
                        <a:latin typeface="Century Gothic" panose="020B0502020202020204" pitchFamily="34" charset="0"/>
                      </a:endParaRPr>
                    </a:p>
                  </a:txBody>
                  <a:tcPr marL="196010" marR="196010" marT="89095" marB="8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6721026"/>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These decimals have been placed in descending order.</a:t>
            </a:r>
          </a:p>
          <a:p>
            <a:pPr algn="ctr"/>
            <a:r>
              <a:rPr lang="en-GB" sz="2000" b="1" dirty="0">
                <a:solidFill>
                  <a:schemeClr val="tx1"/>
                </a:solidFill>
                <a:latin typeface="Century Gothic" panose="020B0502020202020204" pitchFamily="34" charset="0"/>
              </a:rPr>
              <a:t> Circle the decimal that completes the sequence.</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7" name="Table 16">
            <a:extLst>
              <a:ext uri="{FF2B5EF4-FFF2-40B4-BE49-F238E27FC236}">
                <a16:creationId xmlns:a16="http://schemas.microsoft.com/office/drawing/2014/main" id="{22984BFB-2E89-4EB2-91F4-C8E73099135E}"/>
              </a:ext>
            </a:extLst>
          </p:cNvPr>
          <p:cNvGraphicFramePr>
            <a:graphicFrameLocks noGrp="1"/>
          </p:cNvGraphicFramePr>
          <p:nvPr>
            <p:extLst>
              <p:ext uri="{D42A27DB-BD31-4B8C-83A1-F6EECF244321}">
                <p14:modId xmlns:p14="http://schemas.microsoft.com/office/powerpoint/2010/main" val="2328799177"/>
              </p:ext>
            </p:extLst>
          </p:nvPr>
        </p:nvGraphicFramePr>
        <p:xfrm>
          <a:off x="2046462" y="2102686"/>
          <a:ext cx="5051076" cy="3346332"/>
        </p:xfrm>
        <a:graphic>
          <a:graphicData uri="http://schemas.openxmlformats.org/drawingml/2006/table">
            <a:tbl>
              <a:tblPr firstRow="1" bandRow="1">
                <a:tableStyleId>{5940675A-B579-460E-94D1-54222C63F5DA}</a:tableStyleId>
              </a:tblPr>
              <a:tblGrid>
                <a:gridCol w="1262769">
                  <a:extLst>
                    <a:ext uri="{9D8B030D-6E8A-4147-A177-3AD203B41FA5}">
                      <a16:colId xmlns:a16="http://schemas.microsoft.com/office/drawing/2014/main" val="1284341876"/>
                    </a:ext>
                  </a:extLst>
                </a:gridCol>
                <a:gridCol w="1262769">
                  <a:extLst>
                    <a:ext uri="{9D8B030D-6E8A-4147-A177-3AD203B41FA5}">
                      <a16:colId xmlns:a16="http://schemas.microsoft.com/office/drawing/2014/main" val="3550306210"/>
                    </a:ext>
                  </a:extLst>
                </a:gridCol>
                <a:gridCol w="1262769">
                  <a:extLst>
                    <a:ext uri="{9D8B030D-6E8A-4147-A177-3AD203B41FA5}">
                      <a16:colId xmlns:a16="http://schemas.microsoft.com/office/drawing/2014/main" val="3863092994"/>
                    </a:ext>
                  </a:extLst>
                </a:gridCol>
                <a:gridCol w="1262769">
                  <a:extLst>
                    <a:ext uri="{9D8B030D-6E8A-4147-A177-3AD203B41FA5}">
                      <a16:colId xmlns:a16="http://schemas.microsoft.com/office/drawing/2014/main" val="281756335"/>
                    </a:ext>
                  </a:extLst>
                </a:gridCol>
              </a:tblGrid>
              <a:tr h="867860">
                <a:tc>
                  <a:txBody>
                    <a:bodyPr/>
                    <a:lstStyle/>
                    <a:p>
                      <a:pPr algn="ctr"/>
                      <a:r>
                        <a:rPr lang="en-GB" sz="2300" b="1" dirty="0">
                          <a:latin typeface="Century Gothic" panose="020B0502020202020204" pitchFamily="34" charset="0"/>
                        </a:rPr>
                        <a:t>8.387</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300" b="1" dirty="0">
                          <a:latin typeface="Century Gothic" panose="020B0502020202020204" pitchFamily="34" charset="0"/>
                        </a:rPr>
                        <a:t>7.531</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2300" b="1" dirty="0">
                        <a:latin typeface="Century Gothic" panose="020B0502020202020204" pitchFamily="34" charset="0"/>
                      </a:endParaRP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300" b="1" dirty="0">
                          <a:latin typeface="Century Gothic" panose="020B0502020202020204" pitchFamily="34" charset="0"/>
                        </a:rPr>
                        <a:t>7.252</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061048"/>
                  </a:ext>
                </a:extLst>
              </a:tr>
              <a:tr h="534573">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extLst>
                  <a:ext uri="{0D108BD9-81ED-4DB2-BD59-A6C34878D82A}">
                    <a16:rowId xmlns:a16="http://schemas.microsoft.com/office/drawing/2014/main" val="743008183"/>
                  </a:ext>
                </a:extLst>
              </a:tr>
              <a:tr h="1943899">
                <a:tc>
                  <a:txBody>
                    <a:bodyPr/>
                    <a:lstStyle/>
                    <a:p>
                      <a:pPr algn="ctr"/>
                      <a:r>
                        <a:rPr lang="en-GB" sz="2300" b="1" dirty="0">
                          <a:latin typeface="Century Gothic" panose="020B0502020202020204" pitchFamily="34" charset="0"/>
                        </a:rPr>
                        <a:t>7.29</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100" b="1" dirty="0">
                          <a:latin typeface="Century Gothic" panose="020B0502020202020204" pitchFamily="34" charset="0"/>
                        </a:rPr>
                        <a:t>seven</a:t>
                      </a:r>
                    </a:p>
                    <a:p>
                      <a:pPr algn="ctr"/>
                      <a:r>
                        <a:rPr lang="en-GB" sz="2100" b="1" dirty="0">
                          <a:latin typeface="Century Gothic" panose="020B0502020202020204" pitchFamily="34" charset="0"/>
                        </a:rPr>
                        <a:t> and </a:t>
                      </a:r>
                    </a:p>
                    <a:p>
                      <a:pPr algn="ctr"/>
                      <a:r>
                        <a:rPr lang="en-GB" sz="2100" b="1" dirty="0">
                          <a:latin typeface="Century Gothic" panose="020B0502020202020204" pitchFamily="34" charset="0"/>
                        </a:rPr>
                        <a:t>six</a:t>
                      </a:r>
                    </a:p>
                    <a:p>
                      <a:pPr algn="ctr"/>
                      <a:r>
                        <a:rPr lang="en-GB" sz="2100" b="1" dirty="0">
                          <a:latin typeface="Century Gothic" panose="020B0502020202020204" pitchFamily="34" charset="0"/>
                        </a:rPr>
                        <a:t> tenths</a:t>
                      </a: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txBody>
                  <a:tcPr marL="0" marR="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7.038</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7.165</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extLst>
                  <a:ext uri="{0D108BD9-81ED-4DB2-BD59-A6C34878D82A}">
                    <a16:rowId xmlns:a16="http://schemas.microsoft.com/office/drawing/2014/main" val="2406531239"/>
                  </a:ext>
                </a:extLst>
              </a:tr>
            </a:tbl>
          </a:graphicData>
        </a:graphic>
      </p:graphicFrame>
    </p:spTree>
    <p:extLst>
      <p:ext uri="{BB962C8B-B14F-4D97-AF65-F5344CB8AC3E}">
        <p14:creationId xmlns:p14="http://schemas.microsoft.com/office/powerpoint/2010/main" val="226103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These decimals have been placed in descending order.</a:t>
            </a:r>
          </a:p>
          <a:p>
            <a:pPr algn="ctr"/>
            <a:r>
              <a:rPr lang="en-GB" sz="2000" b="1" dirty="0">
                <a:solidFill>
                  <a:schemeClr val="tx1"/>
                </a:solidFill>
                <a:latin typeface="Century Gothic" panose="020B0502020202020204" pitchFamily="34" charset="0"/>
              </a:rPr>
              <a:t> Circle the decimal that completes the sequence.</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7" name="Table 16">
            <a:extLst>
              <a:ext uri="{FF2B5EF4-FFF2-40B4-BE49-F238E27FC236}">
                <a16:creationId xmlns:a16="http://schemas.microsoft.com/office/drawing/2014/main" id="{22984BFB-2E89-4EB2-91F4-C8E73099135E}"/>
              </a:ext>
            </a:extLst>
          </p:cNvPr>
          <p:cNvGraphicFramePr>
            <a:graphicFrameLocks noGrp="1"/>
          </p:cNvGraphicFramePr>
          <p:nvPr>
            <p:extLst>
              <p:ext uri="{D42A27DB-BD31-4B8C-83A1-F6EECF244321}">
                <p14:modId xmlns:p14="http://schemas.microsoft.com/office/powerpoint/2010/main" val="4273124604"/>
              </p:ext>
            </p:extLst>
          </p:nvPr>
        </p:nvGraphicFramePr>
        <p:xfrm>
          <a:off x="2046462" y="2102686"/>
          <a:ext cx="5051076" cy="3346332"/>
        </p:xfrm>
        <a:graphic>
          <a:graphicData uri="http://schemas.openxmlformats.org/drawingml/2006/table">
            <a:tbl>
              <a:tblPr firstRow="1" bandRow="1">
                <a:tableStyleId>{5940675A-B579-460E-94D1-54222C63F5DA}</a:tableStyleId>
              </a:tblPr>
              <a:tblGrid>
                <a:gridCol w="1262769">
                  <a:extLst>
                    <a:ext uri="{9D8B030D-6E8A-4147-A177-3AD203B41FA5}">
                      <a16:colId xmlns:a16="http://schemas.microsoft.com/office/drawing/2014/main" val="1284341876"/>
                    </a:ext>
                  </a:extLst>
                </a:gridCol>
                <a:gridCol w="1262769">
                  <a:extLst>
                    <a:ext uri="{9D8B030D-6E8A-4147-A177-3AD203B41FA5}">
                      <a16:colId xmlns:a16="http://schemas.microsoft.com/office/drawing/2014/main" val="3550306210"/>
                    </a:ext>
                  </a:extLst>
                </a:gridCol>
                <a:gridCol w="1262769">
                  <a:extLst>
                    <a:ext uri="{9D8B030D-6E8A-4147-A177-3AD203B41FA5}">
                      <a16:colId xmlns:a16="http://schemas.microsoft.com/office/drawing/2014/main" val="3863092994"/>
                    </a:ext>
                  </a:extLst>
                </a:gridCol>
                <a:gridCol w="1262769">
                  <a:extLst>
                    <a:ext uri="{9D8B030D-6E8A-4147-A177-3AD203B41FA5}">
                      <a16:colId xmlns:a16="http://schemas.microsoft.com/office/drawing/2014/main" val="281756335"/>
                    </a:ext>
                  </a:extLst>
                </a:gridCol>
              </a:tblGrid>
              <a:tr h="867860">
                <a:tc>
                  <a:txBody>
                    <a:bodyPr/>
                    <a:lstStyle/>
                    <a:p>
                      <a:pPr algn="ctr"/>
                      <a:r>
                        <a:rPr lang="en-GB" sz="2300" b="1" dirty="0">
                          <a:latin typeface="Century Gothic" panose="020B0502020202020204" pitchFamily="34" charset="0"/>
                        </a:rPr>
                        <a:t>8.387</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300" b="1" dirty="0">
                          <a:latin typeface="Century Gothic" panose="020B0502020202020204" pitchFamily="34" charset="0"/>
                        </a:rPr>
                        <a:t>7.531</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2300" b="1" dirty="0">
                        <a:latin typeface="Century Gothic" panose="020B0502020202020204" pitchFamily="34" charset="0"/>
                      </a:endParaRP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2300" b="1" dirty="0">
                          <a:latin typeface="Century Gothic" panose="020B0502020202020204" pitchFamily="34" charset="0"/>
                        </a:rPr>
                        <a:t>7.252</a:t>
                      </a:r>
                    </a:p>
                  </a:txBody>
                  <a:tcPr marL="178191" marR="178191" marT="89095" marB="8909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061048"/>
                  </a:ext>
                </a:extLst>
              </a:tr>
              <a:tr h="534573">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endParaRPr lang="en-GB" sz="2300" b="1" dirty="0">
                        <a:latin typeface="Century Gothic" panose="020B0502020202020204" pitchFamily="34" charset="0"/>
                      </a:endParaRP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tcPr>
                </a:tc>
                <a:extLst>
                  <a:ext uri="{0D108BD9-81ED-4DB2-BD59-A6C34878D82A}">
                    <a16:rowId xmlns:a16="http://schemas.microsoft.com/office/drawing/2014/main" val="743008183"/>
                  </a:ext>
                </a:extLst>
              </a:tr>
              <a:tr h="1943899">
                <a:tc>
                  <a:txBody>
                    <a:bodyPr/>
                    <a:lstStyle/>
                    <a:p>
                      <a:pPr algn="ctr"/>
                      <a:r>
                        <a:rPr lang="en-GB" sz="2300" b="1" dirty="0">
                          <a:solidFill>
                            <a:srgbClr val="FF0000"/>
                          </a:solidFill>
                          <a:latin typeface="Century Gothic" panose="020B0502020202020204" pitchFamily="34" charset="0"/>
                        </a:rPr>
                        <a:t>7.29</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100" b="1" dirty="0">
                          <a:latin typeface="Century Gothic" panose="020B0502020202020204" pitchFamily="34" charset="0"/>
                        </a:rPr>
                        <a:t>seven</a:t>
                      </a:r>
                    </a:p>
                    <a:p>
                      <a:pPr algn="ctr"/>
                      <a:r>
                        <a:rPr lang="en-GB" sz="2100" b="1" dirty="0">
                          <a:latin typeface="Century Gothic" panose="020B0502020202020204" pitchFamily="34" charset="0"/>
                        </a:rPr>
                        <a:t> and </a:t>
                      </a:r>
                    </a:p>
                    <a:p>
                      <a:pPr algn="ctr"/>
                      <a:r>
                        <a:rPr lang="en-GB" sz="2100" b="1" dirty="0">
                          <a:latin typeface="Century Gothic" panose="020B0502020202020204" pitchFamily="34" charset="0"/>
                        </a:rPr>
                        <a:t>six</a:t>
                      </a:r>
                    </a:p>
                    <a:p>
                      <a:pPr algn="ctr"/>
                      <a:r>
                        <a:rPr lang="en-GB" sz="2100" b="1" dirty="0">
                          <a:latin typeface="Century Gothic" panose="020B0502020202020204" pitchFamily="34" charset="0"/>
                        </a:rPr>
                        <a:t> tenths</a:t>
                      </a: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txBody>
                  <a:tcPr marL="0" marR="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7.038</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GB" sz="2300" b="1" dirty="0">
                          <a:latin typeface="Century Gothic" panose="020B0502020202020204" pitchFamily="34" charset="0"/>
                        </a:rPr>
                        <a:t>7.165</a:t>
                      </a:r>
                    </a:p>
                  </a:txBody>
                  <a:tcPr marL="178191" marR="178191" marT="89095" marB="8909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extLst>
                  <a:ext uri="{0D108BD9-81ED-4DB2-BD59-A6C34878D82A}">
                    <a16:rowId xmlns:a16="http://schemas.microsoft.com/office/drawing/2014/main" val="2406531239"/>
                  </a:ext>
                </a:extLst>
              </a:tr>
            </a:tbl>
          </a:graphicData>
        </a:graphic>
      </p:graphicFrame>
      <p:sp>
        <p:nvSpPr>
          <p:cNvPr id="2" name="Oval 1">
            <a:extLst>
              <a:ext uri="{FF2B5EF4-FFF2-40B4-BE49-F238E27FC236}">
                <a16:creationId xmlns:a16="http://schemas.microsoft.com/office/drawing/2014/main" id="{47A6474E-4F56-4BD2-AAB6-3419194D08A0}"/>
              </a:ext>
            </a:extLst>
          </p:cNvPr>
          <p:cNvSpPr/>
          <p:nvPr/>
        </p:nvSpPr>
        <p:spPr>
          <a:xfrm>
            <a:off x="2213113" y="4068417"/>
            <a:ext cx="887896" cy="82163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0931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statement using  &gt;, &lt; or = to make it correct.</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38165928-7504-4C4A-A801-861A1FBCC3A7}"/>
              </a:ext>
            </a:extLst>
          </p:cNvPr>
          <p:cNvGraphicFramePr>
            <a:graphicFrameLocks noGrp="1"/>
          </p:cNvGraphicFramePr>
          <p:nvPr>
            <p:extLst>
              <p:ext uri="{D42A27DB-BD31-4B8C-83A1-F6EECF244321}">
                <p14:modId xmlns:p14="http://schemas.microsoft.com/office/powerpoint/2010/main" val="1014313721"/>
              </p:ext>
            </p:extLst>
          </p:nvPr>
        </p:nvGraphicFramePr>
        <p:xfrm>
          <a:off x="1369479" y="2611736"/>
          <a:ext cx="6405042" cy="968169"/>
        </p:xfrm>
        <a:graphic>
          <a:graphicData uri="http://schemas.openxmlformats.org/drawingml/2006/table">
            <a:tbl>
              <a:tblPr firstRow="1" bandRow="1">
                <a:tableStyleId>{5940675A-B579-460E-94D1-54222C63F5DA}</a:tableStyleId>
              </a:tblPr>
              <a:tblGrid>
                <a:gridCol w="1466214">
                  <a:extLst>
                    <a:ext uri="{9D8B030D-6E8A-4147-A177-3AD203B41FA5}">
                      <a16:colId xmlns:a16="http://schemas.microsoft.com/office/drawing/2014/main" val="1284341876"/>
                    </a:ext>
                  </a:extLst>
                </a:gridCol>
                <a:gridCol w="926030">
                  <a:extLst>
                    <a:ext uri="{9D8B030D-6E8A-4147-A177-3AD203B41FA5}">
                      <a16:colId xmlns:a16="http://schemas.microsoft.com/office/drawing/2014/main" val="3550306210"/>
                    </a:ext>
                  </a:extLst>
                </a:gridCol>
                <a:gridCol w="1543384">
                  <a:extLst>
                    <a:ext uri="{9D8B030D-6E8A-4147-A177-3AD203B41FA5}">
                      <a16:colId xmlns:a16="http://schemas.microsoft.com/office/drawing/2014/main" val="3863092994"/>
                    </a:ext>
                  </a:extLst>
                </a:gridCol>
                <a:gridCol w="926030">
                  <a:extLst>
                    <a:ext uri="{9D8B030D-6E8A-4147-A177-3AD203B41FA5}">
                      <a16:colId xmlns:a16="http://schemas.microsoft.com/office/drawing/2014/main" val="281756335"/>
                    </a:ext>
                  </a:extLst>
                </a:gridCol>
                <a:gridCol w="1543384">
                  <a:extLst>
                    <a:ext uri="{9D8B030D-6E8A-4147-A177-3AD203B41FA5}">
                      <a16:colId xmlns:a16="http://schemas.microsoft.com/office/drawing/2014/main" val="625399027"/>
                    </a:ext>
                  </a:extLst>
                </a:gridCol>
              </a:tblGrid>
              <a:tr h="968169">
                <a:tc>
                  <a:txBody>
                    <a:bodyPr/>
                    <a:lstStyle/>
                    <a:p>
                      <a:pPr algn="ctr"/>
                      <a:r>
                        <a:rPr lang="en-GB" sz="2500" b="1" dirty="0">
                          <a:latin typeface="Century Gothic" panose="020B0502020202020204" pitchFamily="34" charset="0"/>
                        </a:rPr>
                        <a:t>852cm</a:t>
                      </a:r>
                    </a:p>
                  </a:txBody>
                  <a:tcPr marL="98005" marR="98005" marT="98005" marB="98005"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ctr"/>
                      <a:endParaRPr lang="en-GB" sz="2500" b="1" dirty="0">
                        <a:latin typeface="Century Gothic" panose="020B0502020202020204" pitchFamily="34" charset="0"/>
                      </a:endParaRPr>
                    </a:p>
                  </a:txBody>
                  <a:tcPr marL="196010" marR="196010" marT="98005" marB="98005" anchor="ctr">
                    <a:lnL w="19050" cap="flat" cmpd="sng" algn="ctr">
                      <a:solidFill>
                        <a:schemeClr val="tx1"/>
                      </a:solidFill>
                      <a:prstDash val="solid"/>
                      <a:round/>
                      <a:headEnd type="none" w="med" len="med"/>
                      <a:tailEnd type="none" w="med" len="med"/>
                    </a:lnL>
                    <a:solidFill>
                      <a:schemeClr val="bg1"/>
                    </a:solidFill>
                  </a:tcPr>
                </a:tc>
                <a:tc>
                  <a:txBody>
                    <a:bodyPr/>
                    <a:lstStyle/>
                    <a:p>
                      <a:pPr algn="ctr"/>
                      <a:r>
                        <a:rPr lang="en-GB" sz="2500" b="1" dirty="0">
                          <a:latin typeface="Century Gothic" panose="020B0502020202020204" pitchFamily="34" charset="0"/>
                        </a:rPr>
                        <a:t>8.491m</a:t>
                      </a:r>
                    </a:p>
                  </a:txBody>
                  <a:tcPr marL="98005" marR="98005" marT="98005" marB="98005" anchor="ct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ctr"/>
                      <a:endParaRPr lang="en-GB" sz="2500" b="1" dirty="0">
                        <a:latin typeface="Century Gothic" panose="020B0502020202020204" pitchFamily="34" charset="0"/>
                      </a:endParaRPr>
                    </a:p>
                  </a:txBody>
                  <a:tcPr marL="196010" marR="196010" marT="98005" marB="98005" anchor="ctr">
                    <a:solidFill>
                      <a:schemeClr val="bg1"/>
                    </a:solidFill>
                  </a:tcPr>
                </a:tc>
                <a:tc>
                  <a:txBody>
                    <a:bodyPr/>
                    <a:lstStyle/>
                    <a:p>
                      <a:pPr algn="ctr"/>
                      <a:r>
                        <a:rPr lang="en-GB" sz="2500" b="1" dirty="0">
                          <a:latin typeface="Century Gothic" panose="020B0502020202020204" pitchFamily="34" charset="0"/>
                        </a:rPr>
                        <a:t>8.49m</a:t>
                      </a:r>
                    </a:p>
                  </a:txBody>
                  <a:tcPr marL="98005" marR="98005" marT="98005" marB="98005" anchor="ctr">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tcPr>
                </a:tc>
                <a:extLst>
                  <a:ext uri="{0D108BD9-81ED-4DB2-BD59-A6C34878D82A}">
                    <a16:rowId xmlns:a16="http://schemas.microsoft.com/office/drawing/2014/main" val="3632061048"/>
                  </a:ext>
                </a:extLst>
              </a:tr>
            </a:tbl>
          </a:graphicData>
        </a:graphic>
      </p:graphicFrame>
    </p:spTree>
    <p:extLst>
      <p:ext uri="{BB962C8B-B14F-4D97-AF65-F5344CB8AC3E}">
        <p14:creationId xmlns:p14="http://schemas.microsoft.com/office/powerpoint/2010/main" val="1036108787"/>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2f329b899d1e0c453f9d86bb194f90f">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1d87f36caa9ec3a2d6f114e9f26bf426"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C8B889-380A-476C-BE47-BB734AA6EB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openxmlformats.org/package/2006/metadata/core-properties"/>
    <ds:schemaRef ds:uri="http://purl.org/dc/dcmitype/"/>
    <ds:schemaRef ds:uri="http://schemas.microsoft.com/office/2006/documentManagement/types"/>
    <ds:schemaRef ds:uri="86144f90-c7b6-48d0-aae5-f5e9e48cc3df"/>
    <ds:schemaRef ds:uri="http://purl.org/dc/elements/1.1/"/>
    <ds:schemaRef ds:uri="http://schemas.microsoft.com/office/2006/metadata/properties"/>
    <ds:schemaRef ds:uri="http://purl.org/dc/terms/"/>
    <ds:schemaRef ds:uri="http://schemas.microsoft.com/office/infopath/2007/PartnerControls"/>
    <ds:schemaRef ds:uri="5c7a0828-c5e4-45f8-a074-18a8fdc88ec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1442</TotalTime>
  <Words>789</Words>
  <Application>Microsoft Office PowerPoint</Application>
  <PresentationFormat>On-screen Show (4:3)</PresentationFormat>
  <Paragraphs>432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Davina S</cp:lastModifiedBy>
  <cp:revision>50</cp:revision>
  <dcterms:created xsi:type="dcterms:W3CDTF">2018-03-17T10:08:43Z</dcterms:created>
  <dcterms:modified xsi:type="dcterms:W3CDTF">2019-05-14T13:39:33Z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4096">
    <vt:lpwstr>196</vt:lpwstr>
  </property>
</Properties>
</file>