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2.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0.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2" r:id="rId2"/>
    <p:sldId id="273" r:id="rId3"/>
    <p:sldId id="274" r:id="rId4"/>
    <p:sldId id="275" r:id="rId5"/>
    <p:sldId id="276" r:id="rId6"/>
    <p:sldId id="277" r:id="rId7"/>
    <p:sldId id="278" r:id="rId8"/>
    <p:sldId id="279" r:id="rId9"/>
    <p:sldId id="280" r:id="rId10"/>
    <p:sldId id="281" r:id="rId11"/>
    <p:sldId id="282" r:id="rId12"/>
    <p:sldId id="283" r:id="rId13"/>
    <p:sldId id="284" r:id="rId14"/>
    <p:sldId id="285" r:id="rId15"/>
    <p:sldId id="286" r:id="rId16"/>
    <p:sldId id="287" r:id="rId17"/>
    <p:sldId id="288" r:id="rId18"/>
    <p:sldId id="289"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51" autoAdjust="0"/>
    <p:restoredTop sz="94660"/>
  </p:normalViewPr>
  <p:slideViewPr>
    <p:cSldViewPr snapToGrid="0" snapToObjects="1">
      <p:cViewPr varScale="1">
        <p:scale>
          <a:sx n="105" d="100"/>
          <a:sy n="105" d="100"/>
        </p:scale>
        <p:origin x="2118"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68A87BA8-EE05-5B47-AA8E-5C40480EF833}"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04220-09CD-BB40-9D4B-3D471FD52072}" type="slidenum">
              <a:rPr lang="en-US" smtClean="0"/>
              <a:t>‹#›</a:t>
            </a:fld>
            <a:endParaRPr lang="en-US"/>
          </a:p>
        </p:txBody>
      </p:sp>
    </p:spTree>
    <p:extLst>
      <p:ext uri="{BB962C8B-B14F-4D97-AF65-F5344CB8AC3E}">
        <p14:creationId xmlns:p14="http://schemas.microsoft.com/office/powerpoint/2010/main" val="2776277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68A87BA8-EE05-5B47-AA8E-5C40480EF833}"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04220-09CD-BB40-9D4B-3D471FD52072}" type="slidenum">
              <a:rPr lang="en-US" smtClean="0"/>
              <a:t>‹#›</a:t>
            </a:fld>
            <a:endParaRPr lang="en-US"/>
          </a:p>
        </p:txBody>
      </p:sp>
    </p:spTree>
    <p:extLst>
      <p:ext uri="{BB962C8B-B14F-4D97-AF65-F5344CB8AC3E}">
        <p14:creationId xmlns:p14="http://schemas.microsoft.com/office/powerpoint/2010/main" val="3727556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68A87BA8-EE05-5B47-AA8E-5C40480EF833}"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04220-09CD-BB40-9D4B-3D471FD52072}" type="slidenum">
              <a:rPr lang="en-US" smtClean="0"/>
              <a:t>‹#›</a:t>
            </a:fld>
            <a:endParaRPr lang="en-US"/>
          </a:p>
        </p:txBody>
      </p:sp>
    </p:spTree>
    <p:extLst>
      <p:ext uri="{BB962C8B-B14F-4D97-AF65-F5344CB8AC3E}">
        <p14:creationId xmlns:p14="http://schemas.microsoft.com/office/powerpoint/2010/main" val="2277172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68A87BA8-EE05-5B47-AA8E-5C40480EF833}"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04220-09CD-BB40-9D4B-3D471FD52072}" type="slidenum">
              <a:rPr lang="en-US" smtClean="0"/>
              <a:t>‹#›</a:t>
            </a:fld>
            <a:endParaRPr lang="en-US"/>
          </a:p>
        </p:txBody>
      </p:sp>
    </p:spTree>
    <p:extLst>
      <p:ext uri="{BB962C8B-B14F-4D97-AF65-F5344CB8AC3E}">
        <p14:creationId xmlns:p14="http://schemas.microsoft.com/office/powerpoint/2010/main" val="1803158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68A87BA8-EE05-5B47-AA8E-5C40480EF833}"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04220-09CD-BB40-9D4B-3D471FD52072}" type="slidenum">
              <a:rPr lang="en-US" smtClean="0"/>
              <a:t>‹#›</a:t>
            </a:fld>
            <a:endParaRPr lang="en-US"/>
          </a:p>
        </p:txBody>
      </p:sp>
    </p:spTree>
    <p:extLst>
      <p:ext uri="{BB962C8B-B14F-4D97-AF65-F5344CB8AC3E}">
        <p14:creationId xmlns:p14="http://schemas.microsoft.com/office/powerpoint/2010/main" val="2646254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68A87BA8-EE05-5B47-AA8E-5C40480EF833}" type="datetimeFigureOut">
              <a:rPr lang="en-US" smtClean="0"/>
              <a:t>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004220-09CD-BB40-9D4B-3D471FD52072}" type="slidenum">
              <a:rPr lang="en-US" smtClean="0"/>
              <a:t>‹#›</a:t>
            </a:fld>
            <a:endParaRPr lang="en-US"/>
          </a:p>
        </p:txBody>
      </p:sp>
    </p:spTree>
    <p:extLst>
      <p:ext uri="{BB962C8B-B14F-4D97-AF65-F5344CB8AC3E}">
        <p14:creationId xmlns:p14="http://schemas.microsoft.com/office/powerpoint/2010/main" val="2260833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68A87BA8-EE05-5B47-AA8E-5C40480EF833}" type="datetimeFigureOut">
              <a:rPr lang="en-US" smtClean="0"/>
              <a:t>2/21/2021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004220-09CD-BB40-9D4B-3D471FD52072}" type="slidenum">
              <a:rPr lang="en-US" smtClean="0"/>
              <a:t>‹#›</a:t>
            </a:fld>
            <a:endParaRPr lang="en-US"/>
          </a:p>
        </p:txBody>
      </p:sp>
    </p:spTree>
    <p:extLst>
      <p:ext uri="{BB962C8B-B14F-4D97-AF65-F5344CB8AC3E}">
        <p14:creationId xmlns:p14="http://schemas.microsoft.com/office/powerpoint/2010/main" val="36335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68A87BA8-EE05-5B47-AA8E-5C40480EF833}" type="datetimeFigureOut">
              <a:rPr lang="en-US" smtClean="0"/>
              <a:t>2/21/2021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004220-09CD-BB40-9D4B-3D471FD52072}" type="slidenum">
              <a:rPr lang="en-US" smtClean="0"/>
              <a:t>‹#›</a:t>
            </a:fld>
            <a:endParaRPr lang="en-US"/>
          </a:p>
        </p:txBody>
      </p:sp>
    </p:spTree>
    <p:extLst>
      <p:ext uri="{BB962C8B-B14F-4D97-AF65-F5344CB8AC3E}">
        <p14:creationId xmlns:p14="http://schemas.microsoft.com/office/powerpoint/2010/main" val="259728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A87BA8-EE05-5B47-AA8E-5C40480EF833}" type="datetimeFigureOut">
              <a:rPr lang="en-US" smtClean="0"/>
              <a:t>2/21/2021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004220-09CD-BB40-9D4B-3D471FD52072}" type="slidenum">
              <a:rPr lang="en-US" smtClean="0"/>
              <a:t>‹#›</a:t>
            </a:fld>
            <a:endParaRPr lang="en-US"/>
          </a:p>
        </p:txBody>
      </p:sp>
    </p:spTree>
    <p:extLst>
      <p:ext uri="{BB962C8B-B14F-4D97-AF65-F5344CB8AC3E}">
        <p14:creationId xmlns:p14="http://schemas.microsoft.com/office/powerpoint/2010/main" val="1443947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68A87BA8-EE05-5B47-AA8E-5C40480EF833}" type="datetimeFigureOut">
              <a:rPr lang="en-US" smtClean="0"/>
              <a:t>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004220-09CD-BB40-9D4B-3D471FD52072}" type="slidenum">
              <a:rPr lang="en-US" smtClean="0"/>
              <a:t>‹#›</a:t>
            </a:fld>
            <a:endParaRPr lang="en-US"/>
          </a:p>
        </p:txBody>
      </p:sp>
    </p:spTree>
    <p:extLst>
      <p:ext uri="{BB962C8B-B14F-4D97-AF65-F5344CB8AC3E}">
        <p14:creationId xmlns:p14="http://schemas.microsoft.com/office/powerpoint/2010/main" val="282290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68A87BA8-EE05-5B47-AA8E-5C40480EF833}" type="datetimeFigureOut">
              <a:rPr lang="en-US" smtClean="0"/>
              <a:t>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004220-09CD-BB40-9D4B-3D471FD52072}" type="slidenum">
              <a:rPr lang="en-US" smtClean="0"/>
              <a:t>‹#›</a:t>
            </a:fld>
            <a:endParaRPr lang="en-US"/>
          </a:p>
        </p:txBody>
      </p:sp>
    </p:spTree>
    <p:extLst>
      <p:ext uri="{BB962C8B-B14F-4D97-AF65-F5344CB8AC3E}">
        <p14:creationId xmlns:p14="http://schemas.microsoft.com/office/powerpoint/2010/main" val="3172749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A87BA8-EE05-5B47-AA8E-5C40480EF833}" type="datetimeFigureOut">
              <a:rPr lang="en-US" smtClean="0"/>
              <a:t>2/21/2021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004220-09CD-BB40-9D4B-3D471FD52072}" type="slidenum">
              <a:rPr lang="en-US" smtClean="0"/>
              <a:t>‹#›</a:t>
            </a:fld>
            <a:endParaRPr lang="en-US"/>
          </a:p>
        </p:txBody>
      </p:sp>
    </p:spTree>
    <p:extLst>
      <p:ext uri="{BB962C8B-B14F-4D97-AF65-F5344CB8AC3E}">
        <p14:creationId xmlns:p14="http://schemas.microsoft.com/office/powerpoint/2010/main" val="3915755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Year 5 Maths			04.03.2021</a:t>
            </a:r>
            <a:endParaRPr lang="en-US" dirty="0"/>
          </a:p>
        </p:txBody>
      </p:sp>
      <p:sp>
        <p:nvSpPr>
          <p:cNvPr id="3" name="Content Placeholder 2"/>
          <p:cNvSpPr>
            <a:spLocks noGrp="1"/>
          </p:cNvSpPr>
          <p:nvPr>
            <p:ph idx="1"/>
          </p:nvPr>
        </p:nvSpPr>
        <p:spPr>
          <a:xfrm>
            <a:off x="628650" y="2689315"/>
            <a:ext cx="7886700" cy="2800657"/>
          </a:xfrm>
        </p:spPr>
        <p:txBody>
          <a:bodyPr>
            <a:normAutofit/>
          </a:bodyPr>
          <a:lstStyle/>
          <a:p>
            <a:pPr marL="0" indent="0" algn="ctr">
              <a:buNone/>
            </a:pPr>
            <a:r>
              <a:rPr lang="en-GB" sz="5400" dirty="0"/>
              <a:t>LO:  </a:t>
            </a:r>
            <a:r>
              <a:rPr lang="en-GB" sz="5400" dirty="0" smtClean="0"/>
              <a:t>To solve multi-step problems (using addition and subtraction skills)</a:t>
            </a:r>
            <a:endParaRPr lang="en-US" sz="5400" dirty="0"/>
          </a:p>
        </p:txBody>
      </p:sp>
    </p:spTree>
    <p:extLst>
      <p:ext uri="{BB962C8B-B14F-4D97-AF65-F5344CB8AC3E}">
        <p14:creationId xmlns:p14="http://schemas.microsoft.com/office/powerpoint/2010/main" val="8119063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Varied Fluency 4</a:t>
            </a:r>
          </a:p>
          <a:p>
            <a:pPr algn="ctr"/>
            <a:endParaRPr lang="en-GB" sz="2000" b="1" u="sng">
              <a:solidFill>
                <a:schemeClr val="bg2">
                  <a:lumMod val="50000"/>
                </a:schemeClr>
              </a:solidFill>
              <a:latin typeface="Century Gothic" panose="020B0502020202020204" pitchFamily="34" charset="0"/>
            </a:endParaRPr>
          </a:p>
          <a:p>
            <a:pPr lvl="0" algn="ctr" defTabSz="685800">
              <a:defRPr/>
            </a:pPr>
            <a:r>
              <a:rPr lang="en-GB" sz="2000" b="1">
                <a:solidFill>
                  <a:prstClr val="black"/>
                </a:solidFill>
                <a:latin typeface="Century Gothic" panose="020B0502020202020204" pitchFamily="34" charset="0"/>
              </a:rPr>
              <a:t>Which of the following cards create </a:t>
            </a:r>
            <a:r>
              <a:rPr lang="en-GB" sz="2000" b="1">
                <a:solidFill>
                  <a:schemeClr val="tx1"/>
                </a:solidFill>
                <a:latin typeface="Century Gothic" panose="020B0502020202020204" pitchFamily="34" charset="0"/>
              </a:rPr>
              <a:t>a 2-step calculation that gives 9,294 as the answer?</a:t>
            </a:r>
          </a:p>
          <a:p>
            <a:pPr algn="ctr"/>
            <a:endParaRPr lang="en-GB" b="1">
              <a:solidFill>
                <a:srgbClr val="FF0000"/>
              </a:solidFill>
              <a:latin typeface="Century Gothic" panose="020B0502020202020204" pitchFamily="34" charset="0"/>
            </a:endParaRPr>
          </a:p>
        </p:txBody>
      </p:sp>
      <p:grpSp>
        <p:nvGrpSpPr>
          <p:cNvPr id="7" name="Group 6">
            <a:extLst>
              <a:ext uri="{FF2B5EF4-FFF2-40B4-BE49-F238E27FC236}">
                <a16:creationId xmlns:a16="http://schemas.microsoft.com/office/drawing/2014/main" id="{828C341B-094A-4D6D-9BB3-2438DA0E6AA2}"/>
              </a:ext>
            </a:extLst>
          </p:cNvPr>
          <p:cNvGrpSpPr/>
          <p:nvPr/>
        </p:nvGrpSpPr>
        <p:grpSpPr>
          <a:xfrm>
            <a:off x="1967712" y="2399079"/>
            <a:ext cx="5208576" cy="1932306"/>
            <a:chOff x="377461" y="7428868"/>
            <a:chExt cx="2825917" cy="1149543"/>
          </a:xfrm>
        </p:grpSpPr>
        <p:sp>
          <p:nvSpPr>
            <p:cNvPr id="9" name="Rectangle: Rounded Corners 8">
              <a:extLst>
                <a:ext uri="{FF2B5EF4-FFF2-40B4-BE49-F238E27FC236}">
                  <a16:creationId xmlns:a16="http://schemas.microsoft.com/office/drawing/2014/main" id="{0F6DF871-B0B1-4D5C-82B6-9BF2D0733C14}"/>
                </a:ext>
              </a:extLst>
            </p:cNvPr>
            <p:cNvSpPr/>
            <p:nvPr/>
          </p:nvSpPr>
          <p:spPr>
            <a:xfrm>
              <a:off x="377461" y="7428868"/>
              <a:ext cx="831273" cy="469232"/>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a:solidFill>
                    <a:schemeClr val="tx1"/>
                  </a:solidFill>
                  <a:latin typeface="Century Gothic" panose="020B0502020202020204" pitchFamily="34" charset="0"/>
                </a:rPr>
                <a:t>+</a:t>
              </a:r>
            </a:p>
          </p:txBody>
        </p:sp>
        <p:sp>
          <p:nvSpPr>
            <p:cNvPr id="10" name="Rectangle: Rounded Corners 9">
              <a:extLst>
                <a:ext uri="{FF2B5EF4-FFF2-40B4-BE49-F238E27FC236}">
                  <a16:creationId xmlns:a16="http://schemas.microsoft.com/office/drawing/2014/main" id="{8A3EF3F2-B52F-402C-8215-23A5CCBF1836}"/>
                </a:ext>
              </a:extLst>
            </p:cNvPr>
            <p:cNvSpPr/>
            <p:nvPr/>
          </p:nvSpPr>
          <p:spPr>
            <a:xfrm>
              <a:off x="2372105" y="7428868"/>
              <a:ext cx="831273" cy="469232"/>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a:solidFill>
                    <a:schemeClr val="tx1"/>
                  </a:solidFill>
                  <a:latin typeface="Century Gothic" panose="020B0502020202020204" pitchFamily="34" charset="0"/>
                </a:rPr>
                <a:t>3,892</a:t>
              </a:r>
            </a:p>
          </p:txBody>
        </p:sp>
        <p:sp>
          <p:nvSpPr>
            <p:cNvPr id="11" name="Rectangle: Rounded Corners 10">
              <a:extLst>
                <a:ext uri="{FF2B5EF4-FFF2-40B4-BE49-F238E27FC236}">
                  <a16:creationId xmlns:a16="http://schemas.microsoft.com/office/drawing/2014/main" id="{8B1A185D-80B9-460C-ABCD-73890C9CCF03}"/>
                </a:ext>
              </a:extLst>
            </p:cNvPr>
            <p:cNvSpPr/>
            <p:nvPr/>
          </p:nvSpPr>
          <p:spPr>
            <a:xfrm>
              <a:off x="1374783" y="7428868"/>
              <a:ext cx="831273" cy="469232"/>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a:solidFill>
                    <a:schemeClr val="tx1"/>
                  </a:solidFill>
                  <a:latin typeface="Century Gothic" panose="020B0502020202020204" pitchFamily="34" charset="0"/>
                </a:rPr>
                <a:t>7,586</a:t>
              </a:r>
            </a:p>
          </p:txBody>
        </p:sp>
        <p:sp>
          <p:nvSpPr>
            <p:cNvPr id="12" name="Rectangle: Rounded Corners 11">
              <a:extLst>
                <a:ext uri="{FF2B5EF4-FFF2-40B4-BE49-F238E27FC236}">
                  <a16:creationId xmlns:a16="http://schemas.microsoft.com/office/drawing/2014/main" id="{891B753A-1404-4526-B338-3018115C88DD}"/>
                </a:ext>
              </a:extLst>
            </p:cNvPr>
            <p:cNvSpPr/>
            <p:nvPr/>
          </p:nvSpPr>
          <p:spPr>
            <a:xfrm>
              <a:off x="377461" y="8109179"/>
              <a:ext cx="831273" cy="469232"/>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a:solidFill>
                    <a:schemeClr val="tx1"/>
                  </a:solidFill>
                  <a:latin typeface="Century Gothic" panose="020B0502020202020204" pitchFamily="34" charset="0"/>
                </a:rPr>
                <a:t>3,694</a:t>
              </a:r>
            </a:p>
          </p:txBody>
        </p:sp>
        <p:sp>
          <p:nvSpPr>
            <p:cNvPr id="13" name="Rectangle: Rounded Corners 12">
              <a:extLst>
                <a:ext uri="{FF2B5EF4-FFF2-40B4-BE49-F238E27FC236}">
                  <a16:creationId xmlns:a16="http://schemas.microsoft.com/office/drawing/2014/main" id="{5AC99560-9DAC-4DAF-A01F-878F0D87380E}"/>
                </a:ext>
              </a:extLst>
            </p:cNvPr>
            <p:cNvSpPr/>
            <p:nvPr/>
          </p:nvSpPr>
          <p:spPr>
            <a:xfrm>
              <a:off x="2372105" y="8109177"/>
              <a:ext cx="831273" cy="469232"/>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a:solidFill>
                    <a:schemeClr val="tx1"/>
                  </a:solidFill>
                  <a:latin typeface="Century Gothic" panose="020B0502020202020204" pitchFamily="34" charset="0"/>
                </a:rPr>
                <a:t>– </a:t>
              </a:r>
            </a:p>
          </p:txBody>
        </p:sp>
        <p:sp>
          <p:nvSpPr>
            <p:cNvPr id="14" name="Rectangle: Rounded Corners 13">
              <a:extLst>
                <a:ext uri="{FF2B5EF4-FFF2-40B4-BE49-F238E27FC236}">
                  <a16:creationId xmlns:a16="http://schemas.microsoft.com/office/drawing/2014/main" id="{0DC463D6-4F9D-4D83-BBAE-F0B81D7FF115}"/>
                </a:ext>
              </a:extLst>
            </p:cNvPr>
            <p:cNvSpPr/>
            <p:nvPr/>
          </p:nvSpPr>
          <p:spPr>
            <a:xfrm>
              <a:off x="1374783" y="8109177"/>
              <a:ext cx="831273" cy="469232"/>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a:solidFill>
                    <a:schemeClr val="tx1"/>
                  </a:solidFill>
                  <a:latin typeface="Century Gothic" panose="020B0502020202020204" pitchFamily="34" charset="0"/>
                </a:rPr>
                <a:t>5,402</a:t>
              </a:r>
            </a:p>
          </p:txBody>
        </p:sp>
      </p:grpSp>
      <p:pic>
        <p:nvPicPr>
          <p:cNvPr id="15" name="Picture 14" descr="A close up of a sign&#10;&#10;Description generated with high confidence">
            <a:extLst>
              <a:ext uri="{FF2B5EF4-FFF2-40B4-BE49-F238E27FC236}">
                <a16:creationId xmlns:a16="http://schemas.microsoft.com/office/drawing/2014/main" id="{09821719-4979-40B8-8B28-17F1C7BDCB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0" name="TextBox 8">
            <a:extLst>
              <a:ext uri="{FF2B5EF4-FFF2-40B4-BE49-F238E27FC236}">
                <a16:creationId xmlns:a16="http://schemas.microsoft.com/office/drawing/2014/main" id="{D90395A7-EB0A-4D37-9256-3C5F51FB91E6}"/>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spTree>
    <p:extLst>
      <p:ext uri="{BB962C8B-B14F-4D97-AF65-F5344CB8AC3E}">
        <p14:creationId xmlns:p14="http://schemas.microsoft.com/office/powerpoint/2010/main" val="4236604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Varied Fluency 4</a:t>
            </a:r>
          </a:p>
          <a:p>
            <a:pPr algn="ctr"/>
            <a:endParaRPr lang="en-GB" sz="2000" b="1" u="sng">
              <a:solidFill>
                <a:schemeClr val="bg2">
                  <a:lumMod val="50000"/>
                </a:schemeClr>
              </a:solidFill>
              <a:latin typeface="Century Gothic" panose="020B0502020202020204" pitchFamily="34" charset="0"/>
            </a:endParaRPr>
          </a:p>
          <a:p>
            <a:pPr lvl="0" algn="ctr" defTabSz="685800">
              <a:defRPr/>
            </a:pPr>
            <a:r>
              <a:rPr lang="en-GB" sz="2000" b="1">
                <a:solidFill>
                  <a:prstClr val="black"/>
                </a:solidFill>
                <a:latin typeface="Century Gothic" panose="020B0502020202020204" pitchFamily="34" charset="0"/>
              </a:rPr>
              <a:t>Which of the following cards create </a:t>
            </a:r>
            <a:r>
              <a:rPr lang="en-GB" sz="2000" b="1">
                <a:solidFill>
                  <a:schemeClr val="tx1"/>
                </a:solidFill>
                <a:latin typeface="Century Gothic" panose="020B0502020202020204" pitchFamily="34" charset="0"/>
              </a:rPr>
              <a:t>a 2-step calculation that gives 9,294 as the answer?</a:t>
            </a:r>
          </a:p>
          <a:p>
            <a:pPr lvl="0" defTabSz="685800">
              <a:defRPr/>
            </a:pPr>
            <a:endParaRPr lang="en-GB" sz="2000" b="1">
              <a:solidFill>
                <a:schemeClr val="tx1"/>
              </a:solidFill>
              <a:latin typeface="Century Gothic" panose="020B0502020202020204" pitchFamily="34" charset="0"/>
            </a:endParaRPr>
          </a:p>
          <a:p>
            <a:pPr lvl="0" defTabSz="685800">
              <a:defRPr/>
            </a:pPr>
            <a:endParaRPr lang="en-GB" sz="2000" b="1">
              <a:solidFill>
                <a:schemeClr val="tx1"/>
              </a:solidFill>
              <a:latin typeface="Century Gothic" panose="020B0502020202020204" pitchFamily="34" charset="0"/>
            </a:endParaRPr>
          </a:p>
          <a:p>
            <a:pPr lvl="0" defTabSz="685800">
              <a:defRPr/>
            </a:pPr>
            <a:endParaRPr lang="en-GB" sz="2000" b="1">
              <a:solidFill>
                <a:schemeClr val="tx1"/>
              </a:solidFill>
              <a:latin typeface="Century Gothic" panose="020B0502020202020204" pitchFamily="34" charset="0"/>
            </a:endParaRPr>
          </a:p>
          <a:p>
            <a:pPr lvl="0" defTabSz="685800">
              <a:defRPr/>
            </a:pPr>
            <a:endParaRPr lang="en-GB" sz="2000" b="1">
              <a:solidFill>
                <a:schemeClr val="tx1"/>
              </a:solidFill>
              <a:latin typeface="Century Gothic" panose="020B0502020202020204" pitchFamily="34" charset="0"/>
            </a:endParaRPr>
          </a:p>
          <a:p>
            <a:pPr lvl="0" defTabSz="685800">
              <a:defRPr/>
            </a:pPr>
            <a:endParaRPr lang="en-GB" sz="2000" b="1">
              <a:solidFill>
                <a:schemeClr val="tx1"/>
              </a:solidFill>
              <a:latin typeface="Century Gothic" panose="020B0502020202020204" pitchFamily="34" charset="0"/>
            </a:endParaRPr>
          </a:p>
          <a:p>
            <a:pPr lvl="0" defTabSz="685800">
              <a:defRPr/>
            </a:pPr>
            <a:endParaRPr lang="en-GB" sz="2000" b="1">
              <a:solidFill>
                <a:schemeClr val="tx1"/>
              </a:solidFill>
              <a:latin typeface="Century Gothic" panose="020B0502020202020204" pitchFamily="34" charset="0"/>
            </a:endParaRPr>
          </a:p>
          <a:p>
            <a:pPr lvl="0" defTabSz="685800">
              <a:defRPr/>
            </a:pPr>
            <a:endParaRPr lang="en-GB" sz="2000" b="1">
              <a:solidFill>
                <a:schemeClr val="tx1"/>
              </a:solidFill>
              <a:latin typeface="Century Gothic" panose="020B0502020202020204" pitchFamily="34" charset="0"/>
            </a:endParaRPr>
          </a:p>
          <a:p>
            <a:pPr lvl="0" defTabSz="685800">
              <a:defRPr/>
            </a:pPr>
            <a:endParaRPr lang="en-GB" sz="2000" b="1">
              <a:solidFill>
                <a:schemeClr val="tx1"/>
              </a:solidFill>
              <a:latin typeface="Century Gothic" panose="020B0502020202020204" pitchFamily="34" charset="0"/>
            </a:endParaRPr>
          </a:p>
          <a:p>
            <a:pPr lvl="0" defTabSz="685800">
              <a:defRPr/>
            </a:pPr>
            <a:endParaRPr lang="en-GB" sz="2000" b="1">
              <a:solidFill>
                <a:schemeClr val="tx1"/>
              </a:solidFill>
              <a:latin typeface="Century Gothic" panose="020B0502020202020204" pitchFamily="34" charset="0"/>
            </a:endParaRPr>
          </a:p>
          <a:p>
            <a:pPr lvl="0" defTabSz="685800">
              <a:defRPr/>
            </a:pPr>
            <a:endParaRPr lang="en-GB" sz="2000" b="1">
              <a:solidFill>
                <a:schemeClr val="tx1"/>
              </a:solidFill>
              <a:latin typeface="Century Gothic" panose="020B0502020202020204" pitchFamily="34" charset="0"/>
            </a:endParaRPr>
          </a:p>
          <a:p>
            <a:pPr lvl="0" defTabSz="685800">
              <a:defRPr/>
            </a:pPr>
            <a:endParaRPr lang="en-GB" sz="2000" b="1">
              <a:solidFill>
                <a:schemeClr val="tx1"/>
              </a:solidFill>
              <a:latin typeface="Century Gothic" panose="020B0502020202020204" pitchFamily="34" charset="0"/>
            </a:endParaRPr>
          </a:p>
          <a:p>
            <a:pPr lvl="0" defTabSz="685800">
              <a:defRPr/>
            </a:pPr>
            <a:endParaRPr lang="en-GB" sz="2000" b="1">
              <a:solidFill>
                <a:schemeClr val="tx1"/>
              </a:solidFill>
              <a:latin typeface="Century Gothic" panose="020B0502020202020204" pitchFamily="34" charset="0"/>
            </a:endParaRPr>
          </a:p>
          <a:p>
            <a:pPr lvl="0" algn="ctr" defTabSz="685800">
              <a:defRPr/>
            </a:pPr>
            <a:r>
              <a:rPr lang="en-GB" sz="2000" b="1">
                <a:solidFill>
                  <a:srgbClr val="FF0000"/>
                </a:solidFill>
                <a:latin typeface="Century Gothic" panose="020B0502020202020204" pitchFamily="34" charset="0"/>
              </a:rPr>
              <a:t>7,586 – 3,694 + 5,402 = 9,294</a:t>
            </a:r>
          </a:p>
          <a:p>
            <a:pPr algn="ctr"/>
            <a:endParaRPr lang="en-GB" b="1">
              <a:solidFill>
                <a:srgbClr val="FF0000"/>
              </a:solidFill>
              <a:latin typeface="Century Gothic" panose="020B0502020202020204" pitchFamily="34" charset="0"/>
            </a:endParaRPr>
          </a:p>
        </p:txBody>
      </p:sp>
      <p:grpSp>
        <p:nvGrpSpPr>
          <p:cNvPr id="7" name="Group 6">
            <a:extLst>
              <a:ext uri="{FF2B5EF4-FFF2-40B4-BE49-F238E27FC236}">
                <a16:creationId xmlns:a16="http://schemas.microsoft.com/office/drawing/2014/main" id="{828C341B-094A-4D6D-9BB3-2438DA0E6AA2}"/>
              </a:ext>
            </a:extLst>
          </p:cNvPr>
          <p:cNvGrpSpPr/>
          <p:nvPr/>
        </p:nvGrpSpPr>
        <p:grpSpPr>
          <a:xfrm>
            <a:off x="1967712" y="2399079"/>
            <a:ext cx="5208576" cy="1932306"/>
            <a:chOff x="377461" y="7428868"/>
            <a:chExt cx="2825917" cy="1149543"/>
          </a:xfrm>
        </p:grpSpPr>
        <p:sp>
          <p:nvSpPr>
            <p:cNvPr id="9" name="Rectangle: Rounded Corners 8">
              <a:extLst>
                <a:ext uri="{FF2B5EF4-FFF2-40B4-BE49-F238E27FC236}">
                  <a16:creationId xmlns:a16="http://schemas.microsoft.com/office/drawing/2014/main" id="{0F6DF871-B0B1-4D5C-82B6-9BF2D0733C14}"/>
                </a:ext>
              </a:extLst>
            </p:cNvPr>
            <p:cNvSpPr/>
            <p:nvPr/>
          </p:nvSpPr>
          <p:spPr>
            <a:xfrm>
              <a:off x="377461" y="7428868"/>
              <a:ext cx="831273" cy="469232"/>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a:solidFill>
                    <a:schemeClr val="tx1"/>
                  </a:solidFill>
                  <a:latin typeface="Century Gothic" panose="020B0502020202020204" pitchFamily="34" charset="0"/>
                </a:rPr>
                <a:t>+</a:t>
              </a:r>
            </a:p>
          </p:txBody>
        </p:sp>
        <p:sp>
          <p:nvSpPr>
            <p:cNvPr id="10" name="Rectangle: Rounded Corners 9">
              <a:extLst>
                <a:ext uri="{FF2B5EF4-FFF2-40B4-BE49-F238E27FC236}">
                  <a16:creationId xmlns:a16="http://schemas.microsoft.com/office/drawing/2014/main" id="{8A3EF3F2-B52F-402C-8215-23A5CCBF1836}"/>
                </a:ext>
              </a:extLst>
            </p:cNvPr>
            <p:cNvSpPr/>
            <p:nvPr/>
          </p:nvSpPr>
          <p:spPr>
            <a:xfrm>
              <a:off x="2372105" y="7428868"/>
              <a:ext cx="831273" cy="469232"/>
            </a:xfrm>
            <a:prstGeom prst="roundRect">
              <a:avLst/>
            </a:prstGeom>
            <a:solidFill>
              <a:schemeClr val="bg1"/>
            </a:solid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a:solidFill>
                    <a:schemeClr val="bg1">
                      <a:lumMod val="65000"/>
                    </a:schemeClr>
                  </a:solidFill>
                  <a:latin typeface="Century Gothic" panose="020B0502020202020204" pitchFamily="34" charset="0"/>
                </a:rPr>
                <a:t>3,892</a:t>
              </a:r>
            </a:p>
          </p:txBody>
        </p:sp>
        <p:sp>
          <p:nvSpPr>
            <p:cNvPr id="11" name="Rectangle: Rounded Corners 10">
              <a:extLst>
                <a:ext uri="{FF2B5EF4-FFF2-40B4-BE49-F238E27FC236}">
                  <a16:creationId xmlns:a16="http://schemas.microsoft.com/office/drawing/2014/main" id="{8B1A185D-80B9-460C-ABCD-73890C9CCF03}"/>
                </a:ext>
              </a:extLst>
            </p:cNvPr>
            <p:cNvSpPr/>
            <p:nvPr/>
          </p:nvSpPr>
          <p:spPr>
            <a:xfrm>
              <a:off x="1374783" y="7428868"/>
              <a:ext cx="831273" cy="469232"/>
            </a:xfrm>
            <a:prstGeom prst="round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a:solidFill>
                    <a:srgbClr val="FF0000"/>
                  </a:solidFill>
                  <a:latin typeface="Century Gothic" panose="020B0502020202020204" pitchFamily="34" charset="0"/>
                </a:rPr>
                <a:t>7,586</a:t>
              </a:r>
            </a:p>
          </p:txBody>
        </p:sp>
        <p:sp>
          <p:nvSpPr>
            <p:cNvPr id="12" name="Rectangle: Rounded Corners 11">
              <a:extLst>
                <a:ext uri="{FF2B5EF4-FFF2-40B4-BE49-F238E27FC236}">
                  <a16:creationId xmlns:a16="http://schemas.microsoft.com/office/drawing/2014/main" id="{891B753A-1404-4526-B338-3018115C88DD}"/>
                </a:ext>
              </a:extLst>
            </p:cNvPr>
            <p:cNvSpPr/>
            <p:nvPr/>
          </p:nvSpPr>
          <p:spPr>
            <a:xfrm>
              <a:off x="377461" y="8109179"/>
              <a:ext cx="831273" cy="469232"/>
            </a:xfrm>
            <a:prstGeom prst="round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a:solidFill>
                    <a:srgbClr val="FF0000"/>
                  </a:solidFill>
                  <a:latin typeface="Century Gothic" panose="020B0502020202020204" pitchFamily="34" charset="0"/>
                </a:rPr>
                <a:t>3,694</a:t>
              </a:r>
            </a:p>
          </p:txBody>
        </p:sp>
        <p:sp>
          <p:nvSpPr>
            <p:cNvPr id="13" name="Rectangle: Rounded Corners 12">
              <a:extLst>
                <a:ext uri="{FF2B5EF4-FFF2-40B4-BE49-F238E27FC236}">
                  <a16:creationId xmlns:a16="http://schemas.microsoft.com/office/drawing/2014/main" id="{5AC99560-9DAC-4DAF-A01F-878F0D87380E}"/>
                </a:ext>
              </a:extLst>
            </p:cNvPr>
            <p:cNvSpPr/>
            <p:nvPr/>
          </p:nvSpPr>
          <p:spPr>
            <a:xfrm>
              <a:off x="2372105" y="8109177"/>
              <a:ext cx="831273" cy="469232"/>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a:solidFill>
                    <a:schemeClr val="tx1"/>
                  </a:solidFill>
                  <a:latin typeface="Century Gothic" panose="020B0502020202020204" pitchFamily="34" charset="0"/>
                </a:rPr>
                <a:t>– </a:t>
              </a:r>
            </a:p>
          </p:txBody>
        </p:sp>
        <p:sp>
          <p:nvSpPr>
            <p:cNvPr id="14" name="Rectangle: Rounded Corners 13">
              <a:extLst>
                <a:ext uri="{FF2B5EF4-FFF2-40B4-BE49-F238E27FC236}">
                  <a16:creationId xmlns:a16="http://schemas.microsoft.com/office/drawing/2014/main" id="{0DC463D6-4F9D-4D83-BBAE-F0B81D7FF115}"/>
                </a:ext>
              </a:extLst>
            </p:cNvPr>
            <p:cNvSpPr/>
            <p:nvPr/>
          </p:nvSpPr>
          <p:spPr>
            <a:xfrm>
              <a:off x="1374783" y="8109177"/>
              <a:ext cx="831273" cy="469232"/>
            </a:xfrm>
            <a:prstGeom prst="round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a:solidFill>
                    <a:srgbClr val="FF0000"/>
                  </a:solidFill>
                  <a:latin typeface="Century Gothic" panose="020B0502020202020204" pitchFamily="34" charset="0"/>
                </a:rPr>
                <a:t>5,402</a:t>
              </a:r>
            </a:p>
          </p:txBody>
        </p:sp>
      </p:grpSp>
      <p:pic>
        <p:nvPicPr>
          <p:cNvPr id="15" name="Picture 14" descr="A close up of a sign&#10;&#10;Description generated with high confidence">
            <a:extLst>
              <a:ext uri="{FF2B5EF4-FFF2-40B4-BE49-F238E27FC236}">
                <a16:creationId xmlns:a16="http://schemas.microsoft.com/office/drawing/2014/main" id="{09821719-4979-40B8-8B28-17F1C7BDCB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0" name="TextBox 8">
            <a:extLst>
              <a:ext uri="{FF2B5EF4-FFF2-40B4-BE49-F238E27FC236}">
                <a16:creationId xmlns:a16="http://schemas.microsoft.com/office/drawing/2014/main" id="{D90395A7-EB0A-4D37-9256-3C5F51FB91E6}"/>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spTree>
    <p:extLst>
      <p:ext uri="{BB962C8B-B14F-4D97-AF65-F5344CB8AC3E}">
        <p14:creationId xmlns:p14="http://schemas.microsoft.com/office/powerpoint/2010/main" val="435472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Problem Solving 1</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Omar is going on a road trip.</a:t>
            </a:r>
          </a:p>
          <a:p>
            <a:pPr algn="ctr"/>
            <a:endParaRPr lang="en-GB" sz="2000" b="1">
              <a:solidFill>
                <a:schemeClr val="tx1"/>
              </a:solidFill>
              <a:latin typeface="Century Gothic" panose="020B0502020202020204" pitchFamily="34" charset="0"/>
            </a:endParaRPr>
          </a:p>
          <a:p>
            <a:pPr algn="ctr"/>
            <a:r>
              <a:rPr lang="en-GB" sz="2000" b="1">
                <a:solidFill>
                  <a:schemeClr val="tx1"/>
                </a:solidFill>
                <a:latin typeface="Century Gothic" panose="020B0502020202020204" pitchFamily="34" charset="0"/>
              </a:rPr>
              <a:t>On Monday, he will drive 568 kilometres.</a:t>
            </a:r>
          </a:p>
          <a:p>
            <a:pPr algn="ctr"/>
            <a:endParaRPr lang="en-GB" sz="2000" b="1">
              <a:solidFill>
                <a:schemeClr val="tx1"/>
              </a:solidFill>
              <a:latin typeface="Century Gothic" panose="020B0502020202020204" pitchFamily="34" charset="0"/>
            </a:endParaRPr>
          </a:p>
          <a:p>
            <a:pPr algn="ctr"/>
            <a:r>
              <a:rPr lang="en-GB" sz="2000" b="1">
                <a:solidFill>
                  <a:schemeClr val="tx1"/>
                </a:solidFill>
                <a:latin typeface="Century Gothic" panose="020B0502020202020204" pitchFamily="34" charset="0"/>
              </a:rPr>
              <a:t>On Tuesday, he will drive 454 more kilometres than on Monday.</a:t>
            </a:r>
          </a:p>
          <a:p>
            <a:pPr algn="ctr"/>
            <a:endParaRPr lang="en-GB" sz="2000" b="1">
              <a:solidFill>
                <a:schemeClr val="tx1"/>
              </a:solidFill>
              <a:latin typeface="Century Gothic" panose="020B0502020202020204" pitchFamily="34" charset="0"/>
            </a:endParaRPr>
          </a:p>
          <a:p>
            <a:pPr algn="ctr"/>
            <a:r>
              <a:rPr lang="en-GB" sz="2000" b="1">
                <a:solidFill>
                  <a:schemeClr val="tx1"/>
                </a:solidFill>
                <a:latin typeface="Century Gothic" panose="020B0502020202020204" pitchFamily="34" charset="0"/>
              </a:rPr>
              <a:t>On Wednesday, he will drive 276 more kilometres than he drives on Monday.</a:t>
            </a: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r>
              <a:rPr lang="en-GB" sz="2000" b="1">
                <a:solidFill>
                  <a:schemeClr val="tx1"/>
                </a:solidFill>
                <a:latin typeface="Century Gothic" panose="020B0502020202020204" pitchFamily="34" charset="0"/>
              </a:rPr>
              <a:t>How far will he travel on Tuesday and Wednesday?</a:t>
            </a:r>
          </a:p>
          <a:p>
            <a:pPr algn="ctr"/>
            <a:endParaRPr lang="en-GB" sz="2000" b="1">
              <a:solidFill>
                <a:schemeClr val="tx1"/>
              </a:solidFill>
              <a:latin typeface="Century Gothic" panose="020B0502020202020204" pitchFamily="34" charset="0"/>
            </a:endParaRPr>
          </a:p>
          <a:p>
            <a:pPr algn="ct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How far will he travel in total?</a:t>
            </a:r>
          </a:p>
          <a:p>
            <a:pPr lvl="0"/>
            <a:endParaRPr lang="en-GB" sz="2000" b="1">
              <a:solidFill>
                <a:srgbClr val="E7E6E6">
                  <a:lumMod val="25000"/>
                </a:srgbClr>
              </a:solidFill>
              <a:latin typeface="Century Gothic" panose="020B0502020202020204" pitchFamily="34" charset="0"/>
            </a:endParaRPr>
          </a:p>
        </p:txBody>
      </p:sp>
      <p:pic>
        <p:nvPicPr>
          <p:cNvPr id="7" name="Picture 6" descr="A close up of a sign&#10;&#10;Description generated with high confidence">
            <a:extLst>
              <a:ext uri="{FF2B5EF4-FFF2-40B4-BE49-F238E27FC236}">
                <a16:creationId xmlns:a16="http://schemas.microsoft.com/office/drawing/2014/main" id="{AFE87556-1FE1-4DB7-97F8-DFB1285897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BBECADED-EB62-4660-A185-83CC64ACBEE6}"/>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spTree>
    <p:extLst>
      <p:ext uri="{BB962C8B-B14F-4D97-AF65-F5344CB8AC3E}">
        <p14:creationId xmlns:p14="http://schemas.microsoft.com/office/powerpoint/2010/main" val="1181712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Problem Solving 1</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Omar is going on a road trip.</a:t>
            </a:r>
          </a:p>
          <a:p>
            <a:pPr algn="ctr"/>
            <a:endParaRPr lang="en-GB" sz="2000" b="1">
              <a:solidFill>
                <a:schemeClr val="tx1"/>
              </a:solidFill>
              <a:latin typeface="Century Gothic" panose="020B0502020202020204" pitchFamily="34" charset="0"/>
            </a:endParaRPr>
          </a:p>
          <a:p>
            <a:pPr algn="ctr"/>
            <a:r>
              <a:rPr lang="en-GB" sz="2000" b="1">
                <a:solidFill>
                  <a:schemeClr val="tx1"/>
                </a:solidFill>
                <a:latin typeface="Century Gothic" panose="020B0502020202020204" pitchFamily="34" charset="0"/>
              </a:rPr>
              <a:t>On Monday, he will drive 568 kilometres.</a:t>
            </a:r>
          </a:p>
          <a:p>
            <a:pPr algn="ctr"/>
            <a:endParaRPr lang="en-GB" sz="2000" b="1">
              <a:solidFill>
                <a:schemeClr val="tx1"/>
              </a:solidFill>
              <a:latin typeface="Century Gothic" panose="020B0502020202020204" pitchFamily="34" charset="0"/>
            </a:endParaRPr>
          </a:p>
          <a:p>
            <a:pPr algn="ctr"/>
            <a:r>
              <a:rPr lang="en-GB" sz="2000" b="1">
                <a:solidFill>
                  <a:schemeClr val="tx1"/>
                </a:solidFill>
                <a:latin typeface="Century Gothic" panose="020B0502020202020204" pitchFamily="34" charset="0"/>
              </a:rPr>
              <a:t>On Tuesday, he will drive 454 more kilometres than on Monday.</a:t>
            </a:r>
          </a:p>
          <a:p>
            <a:pPr algn="ctr"/>
            <a:endParaRPr lang="en-GB" sz="2000" b="1">
              <a:solidFill>
                <a:schemeClr val="tx1"/>
              </a:solidFill>
              <a:latin typeface="Century Gothic" panose="020B0502020202020204" pitchFamily="34" charset="0"/>
            </a:endParaRPr>
          </a:p>
          <a:p>
            <a:pPr algn="ctr"/>
            <a:r>
              <a:rPr lang="en-GB" sz="2000" b="1">
                <a:solidFill>
                  <a:schemeClr val="tx1"/>
                </a:solidFill>
                <a:latin typeface="Century Gothic" panose="020B0502020202020204" pitchFamily="34" charset="0"/>
              </a:rPr>
              <a:t>On Wednesday, he will drive 276 more kilometres than he drives on Monday.</a:t>
            </a: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r>
              <a:rPr lang="en-GB" sz="2000" b="1">
                <a:solidFill>
                  <a:schemeClr val="tx1"/>
                </a:solidFill>
                <a:latin typeface="Century Gothic" panose="020B0502020202020204" pitchFamily="34" charset="0"/>
              </a:rPr>
              <a:t>How far will he travel on Tuesday and Wednesday? </a:t>
            </a:r>
          </a:p>
          <a:p>
            <a:pPr algn="ctr"/>
            <a:r>
              <a:rPr lang="en-GB" sz="2000" b="1">
                <a:solidFill>
                  <a:srgbClr val="FF0000"/>
                </a:solidFill>
                <a:latin typeface="Century Gothic" panose="020B0502020202020204" pitchFamily="34" charset="0"/>
              </a:rPr>
              <a:t>1,022km on Tuesday and 844km on Wednesday. </a:t>
            </a:r>
          </a:p>
          <a:p>
            <a:pPr algn="ct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How far will he travel in total?</a:t>
            </a:r>
            <a:r>
              <a:rPr lang="en-GB" sz="2000" b="1">
                <a:solidFill>
                  <a:srgbClr val="FF0000"/>
                </a:solidFill>
                <a:latin typeface="Century Gothic" panose="020B0502020202020204" pitchFamily="34" charset="0"/>
              </a:rPr>
              <a:t> </a:t>
            </a:r>
          </a:p>
          <a:p>
            <a:pPr algn="ctr"/>
            <a:r>
              <a:rPr lang="en-GB" sz="2000" b="1">
                <a:solidFill>
                  <a:srgbClr val="FF0000"/>
                </a:solidFill>
                <a:latin typeface="Century Gothic" panose="020B0502020202020204" pitchFamily="34" charset="0"/>
              </a:rPr>
              <a:t>2,434km</a:t>
            </a:r>
          </a:p>
          <a:p>
            <a:pPr lvl="0"/>
            <a:endParaRPr lang="en-GB" sz="2000" b="1">
              <a:solidFill>
                <a:srgbClr val="E7E6E6">
                  <a:lumMod val="25000"/>
                </a:srgbClr>
              </a:solidFill>
              <a:latin typeface="Century Gothic" panose="020B0502020202020204" pitchFamily="34" charset="0"/>
            </a:endParaRPr>
          </a:p>
        </p:txBody>
      </p:sp>
      <p:pic>
        <p:nvPicPr>
          <p:cNvPr id="7" name="Picture 6" descr="A close up of a sign&#10;&#10;Description generated with high confidence">
            <a:extLst>
              <a:ext uri="{FF2B5EF4-FFF2-40B4-BE49-F238E27FC236}">
                <a16:creationId xmlns:a16="http://schemas.microsoft.com/office/drawing/2014/main" id="{AFE87556-1FE1-4DB7-97F8-DFB1285897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BBECADED-EB62-4660-A185-83CC64ACBEE6}"/>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spTree>
    <p:extLst>
      <p:ext uri="{BB962C8B-B14F-4D97-AF65-F5344CB8AC3E}">
        <p14:creationId xmlns:p14="http://schemas.microsoft.com/office/powerpoint/2010/main" val="3562864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Reasoning 1</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There are 4,510 tins of food in a warehouse.</a:t>
            </a:r>
          </a:p>
          <a:p>
            <a:pPr algn="ctr"/>
            <a:endParaRPr lang="en-GB" sz="2000" b="1">
              <a:solidFill>
                <a:schemeClr val="tx1"/>
              </a:solidFill>
              <a:latin typeface="Century Gothic" panose="020B0502020202020204" pitchFamily="34" charset="0"/>
              <a:sym typeface="Wingdings" panose="05000000000000000000" pitchFamily="2" charset="2"/>
            </a:endParaRPr>
          </a:p>
          <a:p>
            <a:pPr algn="ctr"/>
            <a:r>
              <a:rPr lang="en-GB" sz="2000" b="1">
                <a:solidFill>
                  <a:schemeClr val="tx1"/>
                </a:solidFill>
                <a:latin typeface="Century Gothic" panose="020B0502020202020204" pitchFamily="34" charset="0"/>
                <a:sym typeface="Wingdings" panose="05000000000000000000" pitchFamily="2" charset="2"/>
              </a:rPr>
              <a:t>Box A holds 1,025 tins. Box C holds 1,365 more tins than box A. </a:t>
            </a: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r>
              <a:rPr lang="en-GB" sz="2000" b="1">
                <a:solidFill>
                  <a:schemeClr val="tx1"/>
                </a:solidFill>
                <a:latin typeface="Century Gothic" panose="020B0502020202020204" pitchFamily="34" charset="0"/>
                <a:sym typeface="Wingdings" panose="05000000000000000000" pitchFamily="2" charset="2"/>
              </a:rPr>
              <a:t>How many tins are in box B? Convince me. </a:t>
            </a:r>
          </a:p>
          <a:p>
            <a:pPr algn="ctr"/>
            <a:endParaRPr lang="en-GB" sz="2000" b="1">
              <a:solidFill>
                <a:srgbClr val="FF0000"/>
              </a:solidFill>
              <a:latin typeface="Century Gothic" panose="020B0502020202020204" pitchFamily="34" charset="0"/>
            </a:endParaRPr>
          </a:p>
        </p:txBody>
      </p:sp>
      <p:grpSp>
        <p:nvGrpSpPr>
          <p:cNvPr id="2" name="Group 1">
            <a:extLst>
              <a:ext uri="{FF2B5EF4-FFF2-40B4-BE49-F238E27FC236}">
                <a16:creationId xmlns:a16="http://schemas.microsoft.com/office/drawing/2014/main" id="{C80FF7D7-1B20-482A-AC75-3599A1097F84}"/>
              </a:ext>
            </a:extLst>
          </p:cNvPr>
          <p:cNvGrpSpPr/>
          <p:nvPr/>
        </p:nvGrpSpPr>
        <p:grpSpPr>
          <a:xfrm>
            <a:off x="2346850" y="2313692"/>
            <a:ext cx="4450299" cy="1317686"/>
            <a:chOff x="2183823" y="2811862"/>
            <a:chExt cx="2550362" cy="755135"/>
          </a:xfrm>
          <a:solidFill>
            <a:schemeClr val="accent4">
              <a:lumMod val="60000"/>
              <a:lumOff val="40000"/>
            </a:schemeClr>
          </a:solidFill>
        </p:grpSpPr>
        <p:sp>
          <p:nvSpPr>
            <p:cNvPr id="7" name="Cube 6">
              <a:extLst>
                <a:ext uri="{FF2B5EF4-FFF2-40B4-BE49-F238E27FC236}">
                  <a16:creationId xmlns:a16="http://schemas.microsoft.com/office/drawing/2014/main" id="{088C2ADD-F6F6-46D1-8272-AFDA4AA0AA89}"/>
                </a:ext>
              </a:extLst>
            </p:cNvPr>
            <p:cNvSpPr/>
            <p:nvPr/>
          </p:nvSpPr>
          <p:spPr>
            <a:xfrm>
              <a:off x="2183823" y="3140743"/>
              <a:ext cx="426254" cy="426254"/>
            </a:xfrm>
            <a:prstGeom prst="cub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Century Gothic" panose="020B0502020202020204" pitchFamily="34" charset="0"/>
                </a:rPr>
                <a:t>A</a:t>
              </a:r>
            </a:p>
          </p:txBody>
        </p:sp>
        <p:sp>
          <p:nvSpPr>
            <p:cNvPr id="9" name="Cube 8">
              <a:extLst>
                <a:ext uri="{FF2B5EF4-FFF2-40B4-BE49-F238E27FC236}">
                  <a16:creationId xmlns:a16="http://schemas.microsoft.com/office/drawing/2014/main" id="{BC037B07-F4C9-4652-AE6A-B869AC9706C4}"/>
                </a:ext>
              </a:extLst>
            </p:cNvPr>
            <p:cNvSpPr/>
            <p:nvPr/>
          </p:nvSpPr>
          <p:spPr>
            <a:xfrm>
              <a:off x="3061175" y="3051230"/>
              <a:ext cx="515767" cy="515767"/>
            </a:xfrm>
            <a:prstGeom prst="cub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Century Gothic" panose="020B0502020202020204" pitchFamily="34" charset="0"/>
                </a:rPr>
                <a:t>B</a:t>
              </a:r>
            </a:p>
          </p:txBody>
        </p:sp>
        <p:sp>
          <p:nvSpPr>
            <p:cNvPr id="10" name="Cube 9">
              <a:extLst>
                <a:ext uri="{FF2B5EF4-FFF2-40B4-BE49-F238E27FC236}">
                  <a16:creationId xmlns:a16="http://schemas.microsoft.com/office/drawing/2014/main" id="{53A9DAC3-EC5F-4507-B470-DE91FA297D1D}"/>
                </a:ext>
              </a:extLst>
            </p:cNvPr>
            <p:cNvSpPr/>
            <p:nvPr/>
          </p:nvSpPr>
          <p:spPr>
            <a:xfrm>
              <a:off x="3979050" y="2811862"/>
              <a:ext cx="755135" cy="755135"/>
            </a:xfrm>
            <a:prstGeom prst="cub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Century Gothic" panose="020B0502020202020204" pitchFamily="34" charset="0"/>
                </a:rPr>
                <a:t>C</a:t>
              </a:r>
            </a:p>
          </p:txBody>
        </p:sp>
      </p:grpSp>
      <p:pic>
        <p:nvPicPr>
          <p:cNvPr id="11" name="Picture 10" descr="A close up of a sign&#10;&#10;Description generated with high confidence">
            <a:extLst>
              <a:ext uri="{FF2B5EF4-FFF2-40B4-BE49-F238E27FC236}">
                <a16:creationId xmlns:a16="http://schemas.microsoft.com/office/drawing/2014/main" id="{96BE1DAA-A077-4617-9080-6F5EE106D5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2" name="TextBox 8">
            <a:extLst>
              <a:ext uri="{FF2B5EF4-FFF2-40B4-BE49-F238E27FC236}">
                <a16:creationId xmlns:a16="http://schemas.microsoft.com/office/drawing/2014/main" id="{B92A8961-157F-45C5-9777-1AB2BAFDC97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spTree>
    <p:extLst>
      <p:ext uri="{BB962C8B-B14F-4D97-AF65-F5344CB8AC3E}">
        <p14:creationId xmlns:p14="http://schemas.microsoft.com/office/powerpoint/2010/main" val="3298235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Reasoning 1</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There are 4,510 tins of food in a warehouse.</a:t>
            </a:r>
          </a:p>
          <a:p>
            <a:pPr algn="ctr"/>
            <a:endParaRPr lang="en-GB" sz="2000" b="1">
              <a:solidFill>
                <a:schemeClr val="tx1"/>
              </a:solidFill>
              <a:latin typeface="Century Gothic" panose="020B0502020202020204" pitchFamily="34" charset="0"/>
              <a:sym typeface="Wingdings" panose="05000000000000000000" pitchFamily="2" charset="2"/>
            </a:endParaRPr>
          </a:p>
          <a:p>
            <a:pPr algn="ctr"/>
            <a:r>
              <a:rPr lang="en-GB" sz="2000" b="1">
                <a:solidFill>
                  <a:schemeClr val="tx1"/>
                </a:solidFill>
                <a:latin typeface="Century Gothic" panose="020B0502020202020204" pitchFamily="34" charset="0"/>
                <a:sym typeface="Wingdings" panose="05000000000000000000" pitchFamily="2" charset="2"/>
              </a:rPr>
              <a:t>Box A holds 1,025 tins. Box C holds 1,365 more tins than box A. </a:t>
            </a: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lvl="0" algn="ctr" defTabSz="514350">
              <a:defRPr/>
            </a:pPr>
            <a:r>
              <a:rPr lang="en-GB" sz="2000" b="1">
                <a:solidFill>
                  <a:schemeClr val="tx1"/>
                </a:solidFill>
                <a:latin typeface="Century Gothic" panose="020B0502020202020204" pitchFamily="34" charset="0"/>
                <a:sym typeface="Wingdings" panose="05000000000000000000" pitchFamily="2" charset="2"/>
              </a:rPr>
              <a:t>How many tins are in box B? Convince me. </a:t>
            </a:r>
            <a:br>
              <a:rPr lang="en-GB" sz="2000" b="1">
                <a:solidFill>
                  <a:schemeClr val="tx1"/>
                </a:solidFill>
                <a:latin typeface="Century Gothic" panose="020B0502020202020204" pitchFamily="34" charset="0"/>
                <a:sym typeface="Wingdings" panose="05000000000000000000" pitchFamily="2" charset="2"/>
              </a:rPr>
            </a:br>
            <a:r>
              <a:rPr lang="en-GB" sz="2000" b="1">
                <a:solidFill>
                  <a:schemeClr val="tx1"/>
                </a:solidFill>
                <a:latin typeface="Century Gothic" panose="020B0502020202020204" pitchFamily="34" charset="0"/>
                <a:sym typeface="Wingdings" panose="05000000000000000000" pitchFamily="2" charset="2"/>
              </a:rPr>
              <a:t/>
            </a:r>
            <a:br>
              <a:rPr lang="en-GB" sz="2000" b="1">
                <a:solidFill>
                  <a:schemeClr val="tx1"/>
                </a:solidFill>
                <a:latin typeface="Century Gothic" panose="020B0502020202020204" pitchFamily="34" charset="0"/>
                <a:sym typeface="Wingdings" panose="05000000000000000000" pitchFamily="2" charset="2"/>
              </a:rPr>
            </a:br>
            <a:r>
              <a:rPr lang="en-GB" sz="2000" b="1">
                <a:solidFill>
                  <a:schemeClr val="tx1"/>
                </a:solidFill>
                <a:latin typeface="Century Gothic" panose="020B0502020202020204" pitchFamily="34" charset="0"/>
              </a:rPr>
              <a:t>Box A holds 1,025 tins. </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Box C holds 2,390 tins (1,025 tins + 1,365 tins).</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There must be… </a:t>
            </a:r>
            <a:br>
              <a:rPr lang="en-GB" sz="2000" b="1">
                <a:solidFill>
                  <a:schemeClr val="tx1"/>
                </a:solidFill>
                <a:latin typeface="Century Gothic" panose="020B0502020202020204" pitchFamily="34" charset="0"/>
              </a:rPr>
            </a:b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rgbClr val="FF0000"/>
              </a:solidFill>
              <a:latin typeface="Century Gothic" panose="020B0502020202020204" pitchFamily="34" charset="0"/>
            </a:endParaRPr>
          </a:p>
        </p:txBody>
      </p:sp>
      <p:grpSp>
        <p:nvGrpSpPr>
          <p:cNvPr id="2" name="Group 1">
            <a:extLst>
              <a:ext uri="{FF2B5EF4-FFF2-40B4-BE49-F238E27FC236}">
                <a16:creationId xmlns:a16="http://schemas.microsoft.com/office/drawing/2014/main" id="{C80FF7D7-1B20-482A-AC75-3599A1097F84}"/>
              </a:ext>
            </a:extLst>
          </p:cNvPr>
          <p:cNvGrpSpPr/>
          <p:nvPr/>
        </p:nvGrpSpPr>
        <p:grpSpPr>
          <a:xfrm>
            <a:off x="2346850" y="2313692"/>
            <a:ext cx="4450299" cy="1317686"/>
            <a:chOff x="2183823" y="2811862"/>
            <a:chExt cx="2550362" cy="755135"/>
          </a:xfrm>
          <a:solidFill>
            <a:schemeClr val="accent4">
              <a:lumMod val="60000"/>
              <a:lumOff val="40000"/>
            </a:schemeClr>
          </a:solidFill>
        </p:grpSpPr>
        <p:sp>
          <p:nvSpPr>
            <p:cNvPr id="7" name="Cube 6">
              <a:extLst>
                <a:ext uri="{FF2B5EF4-FFF2-40B4-BE49-F238E27FC236}">
                  <a16:creationId xmlns:a16="http://schemas.microsoft.com/office/drawing/2014/main" id="{088C2ADD-F6F6-46D1-8272-AFDA4AA0AA89}"/>
                </a:ext>
              </a:extLst>
            </p:cNvPr>
            <p:cNvSpPr/>
            <p:nvPr/>
          </p:nvSpPr>
          <p:spPr>
            <a:xfrm>
              <a:off x="2183823" y="3140743"/>
              <a:ext cx="426254" cy="426254"/>
            </a:xfrm>
            <a:prstGeom prst="cub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Century Gothic" panose="020B0502020202020204" pitchFamily="34" charset="0"/>
                </a:rPr>
                <a:t>A</a:t>
              </a:r>
            </a:p>
          </p:txBody>
        </p:sp>
        <p:sp>
          <p:nvSpPr>
            <p:cNvPr id="9" name="Cube 8">
              <a:extLst>
                <a:ext uri="{FF2B5EF4-FFF2-40B4-BE49-F238E27FC236}">
                  <a16:creationId xmlns:a16="http://schemas.microsoft.com/office/drawing/2014/main" id="{BC037B07-F4C9-4652-AE6A-B869AC9706C4}"/>
                </a:ext>
              </a:extLst>
            </p:cNvPr>
            <p:cNvSpPr/>
            <p:nvPr/>
          </p:nvSpPr>
          <p:spPr>
            <a:xfrm>
              <a:off x="3061175" y="3051230"/>
              <a:ext cx="515767" cy="515767"/>
            </a:xfrm>
            <a:prstGeom prst="cub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Century Gothic" panose="020B0502020202020204" pitchFamily="34" charset="0"/>
                </a:rPr>
                <a:t>B</a:t>
              </a:r>
            </a:p>
          </p:txBody>
        </p:sp>
        <p:sp>
          <p:nvSpPr>
            <p:cNvPr id="10" name="Cube 9">
              <a:extLst>
                <a:ext uri="{FF2B5EF4-FFF2-40B4-BE49-F238E27FC236}">
                  <a16:creationId xmlns:a16="http://schemas.microsoft.com/office/drawing/2014/main" id="{53A9DAC3-EC5F-4507-B470-DE91FA297D1D}"/>
                </a:ext>
              </a:extLst>
            </p:cNvPr>
            <p:cNvSpPr/>
            <p:nvPr/>
          </p:nvSpPr>
          <p:spPr>
            <a:xfrm>
              <a:off x="3979050" y="2811862"/>
              <a:ext cx="755135" cy="755135"/>
            </a:xfrm>
            <a:prstGeom prst="cub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Century Gothic" panose="020B0502020202020204" pitchFamily="34" charset="0"/>
                </a:rPr>
                <a:t>C</a:t>
              </a:r>
            </a:p>
          </p:txBody>
        </p:sp>
      </p:grpSp>
      <p:pic>
        <p:nvPicPr>
          <p:cNvPr id="11" name="Picture 10" descr="A close up of a sign&#10;&#10;Description generated with high confidence">
            <a:extLst>
              <a:ext uri="{FF2B5EF4-FFF2-40B4-BE49-F238E27FC236}">
                <a16:creationId xmlns:a16="http://schemas.microsoft.com/office/drawing/2014/main" id="{96BE1DAA-A077-4617-9080-6F5EE106D5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2" name="TextBox 8">
            <a:extLst>
              <a:ext uri="{FF2B5EF4-FFF2-40B4-BE49-F238E27FC236}">
                <a16:creationId xmlns:a16="http://schemas.microsoft.com/office/drawing/2014/main" id="{B92A8961-157F-45C5-9777-1AB2BAFDC97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spTree>
    <p:extLst>
      <p:ext uri="{BB962C8B-B14F-4D97-AF65-F5344CB8AC3E}">
        <p14:creationId xmlns:p14="http://schemas.microsoft.com/office/powerpoint/2010/main" val="18680480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Reasoning 1</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There are 4,510 tins of food in a warehouse.</a:t>
            </a:r>
          </a:p>
          <a:p>
            <a:pPr algn="ctr"/>
            <a:endParaRPr lang="en-GB" sz="2000" b="1">
              <a:solidFill>
                <a:schemeClr val="tx1"/>
              </a:solidFill>
              <a:latin typeface="Century Gothic" panose="020B0502020202020204" pitchFamily="34" charset="0"/>
              <a:sym typeface="Wingdings" panose="05000000000000000000" pitchFamily="2" charset="2"/>
            </a:endParaRPr>
          </a:p>
          <a:p>
            <a:pPr algn="ctr"/>
            <a:r>
              <a:rPr lang="en-GB" sz="2000" b="1">
                <a:solidFill>
                  <a:schemeClr val="tx1"/>
                </a:solidFill>
                <a:latin typeface="Century Gothic" panose="020B0502020202020204" pitchFamily="34" charset="0"/>
                <a:sym typeface="Wingdings" panose="05000000000000000000" pitchFamily="2" charset="2"/>
              </a:rPr>
              <a:t>Box A holds 1,025 tins. Box C holds 1,365 more tins than box A. </a:t>
            </a: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chemeClr val="tx1"/>
              </a:solidFill>
              <a:latin typeface="Century Gothic" panose="020B0502020202020204" pitchFamily="34" charset="0"/>
              <a:sym typeface="Wingdings" panose="05000000000000000000" pitchFamily="2" charset="2"/>
            </a:endParaRPr>
          </a:p>
          <a:p>
            <a:pPr lvl="0" algn="ctr" defTabSz="514350">
              <a:defRPr/>
            </a:pPr>
            <a:r>
              <a:rPr lang="en-GB" sz="2000" b="1">
                <a:solidFill>
                  <a:schemeClr val="tx1"/>
                </a:solidFill>
                <a:latin typeface="Century Gothic" panose="020B0502020202020204" pitchFamily="34" charset="0"/>
                <a:sym typeface="Wingdings" panose="05000000000000000000" pitchFamily="2" charset="2"/>
              </a:rPr>
              <a:t>How many tins are in box B? Convince me. </a:t>
            </a:r>
            <a:br>
              <a:rPr lang="en-GB" sz="2000" b="1">
                <a:solidFill>
                  <a:schemeClr val="tx1"/>
                </a:solidFill>
                <a:latin typeface="Century Gothic" panose="020B0502020202020204" pitchFamily="34" charset="0"/>
                <a:sym typeface="Wingdings" panose="05000000000000000000" pitchFamily="2" charset="2"/>
              </a:rPr>
            </a:br>
            <a:r>
              <a:rPr lang="en-GB" sz="2000" b="1">
                <a:solidFill>
                  <a:schemeClr val="tx1"/>
                </a:solidFill>
                <a:latin typeface="Century Gothic" panose="020B0502020202020204" pitchFamily="34" charset="0"/>
                <a:sym typeface="Wingdings" panose="05000000000000000000" pitchFamily="2" charset="2"/>
              </a:rPr>
              <a:t/>
            </a:r>
            <a:br>
              <a:rPr lang="en-GB" sz="2000" b="1">
                <a:solidFill>
                  <a:schemeClr val="tx1"/>
                </a:solidFill>
                <a:latin typeface="Century Gothic" panose="020B0502020202020204" pitchFamily="34" charset="0"/>
                <a:sym typeface="Wingdings" panose="05000000000000000000" pitchFamily="2" charset="2"/>
              </a:rPr>
            </a:br>
            <a:r>
              <a:rPr lang="en-GB" sz="2000" b="1">
                <a:solidFill>
                  <a:srgbClr val="FF0000"/>
                </a:solidFill>
                <a:latin typeface="Century Gothic" panose="020B0502020202020204" pitchFamily="34" charset="0"/>
              </a:rPr>
              <a:t>Box A holds 1,025 tins. </a:t>
            </a:r>
            <a:br>
              <a:rPr lang="en-GB" sz="2000" b="1">
                <a:solidFill>
                  <a:srgbClr val="FF0000"/>
                </a:solidFill>
                <a:latin typeface="Century Gothic" panose="020B0502020202020204" pitchFamily="34" charset="0"/>
              </a:rPr>
            </a:br>
            <a:r>
              <a:rPr lang="en-GB" sz="2000" b="1">
                <a:solidFill>
                  <a:srgbClr val="FF0000"/>
                </a:solidFill>
                <a:latin typeface="Century Gothic" panose="020B0502020202020204" pitchFamily="34" charset="0"/>
              </a:rPr>
              <a:t>Box C holds 2,390 tins (1,025 tins + 1,365 tins).</a:t>
            </a:r>
            <a:br>
              <a:rPr lang="en-GB" sz="2000" b="1">
                <a:solidFill>
                  <a:srgbClr val="FF0000"/>
                </a:solidFill>
                <a:latin typeface="Century Gothic" panose="020B0502020202020204" pitchFamily="34" charset="0"/>
              </a:rPr>
            </a:br>
            <a:r>
              <a:rPr lang="en-GB" sz="2000" b="1">
                <a:solidFill>
                  <a:srgbClr val="FF0000"/>
                </a:solidFill>
                <a:latin typeface="Century Gothic" panose="020B0502020202020204" pitchFamily="34" charset="0"/>
              </a:rPr>
              <a:t/>
            </a:r>
            <a:br>
              <a:rPr lang="en-GB" sz="2000" b="1">
                <a:solidFill>
                  <a:srgbClr val="FF0000"/>
                </a:solidFill>
                <a:latin typeface="Century Gothic" panose="020B0502020202020204" pitchFamily="34" charset="0"/>
              </a:rPr>
            </a:br>
            <a:r>
              <a:rPr lang="en-GB" sz="2000" b="1">
                <a:solidFill>
                  <a:srgbClr val="FF0000"/>
                </a:solidFill>
                <a:latin typeface="Century Gothic" panose="020B0502020202020204" pitchFamily="34" charset="0"/>
              </a:rPr>
              <a:t>There must be 1,095 tins in Box B (4,510 – 1,025 – 2,390). </a:t>
            </a: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endParaRPr lang="en-GB" sz="2000" b="1">
              <a:solidFill>
                <a:schemeClr val="tx1"/>
              </a:solidFill>
              <a:latin typeface="Century Gothic" panose="020B0502020202020204" pitchFamily="34" charset="0"/>
              <a:sym typeface="Wingdings" panose="05000000000000000000" pitchFamily="2" charset="2"/>
            </a:endParaRPr>
          </a:p>
          <a:p>
            <a:pPr algn="ctr"/>
            <a:endParaRPr lang="en-GB" sz="2000" b="1">
              <a:solidFill>
                <a:srgbClr val="FF0000"/>
              </a:solidFill>
              <a:latin typeface="Century Gothic" panose="020B0502020202020204" pitchFamily="34" charset="0"/>
            </a:endParaRPr>
          </a:p>
        </p:txBody>
      </p:sp>
      <p:grpSp>
        <p:nvGrpSpPr>
          <p:cNvPr id="2" name="Group 1">
            <a:extLst>
              <a:ext uri="{FF2B5EF4-FFF2-40B4-BE49-F238E27FC236}">
                <a16:creationId xmlns:a16="http://schemas.microsoft.com/office/drawing/2014/main" id="{C80FF7D7-1B20-482A-AC75-3599A1097F84}"/>
              </a:ext>
            </a:extLst>
          </p:cNvPr>
          <p:cNvGrpSpPr/>
          <p:nvPr/>
        </p:nvGrpSpPr>
        <p:grpSpPr>
          <a:xfrm>
            <a:off x="2346850" y="2313692"/>
            <a:ext cx="4450299" cy="1317686"/>
            <a:chOff x="2183823" y="2811862"/>
            <a:chExt cx="2550362" cy="755135"/>
          </a:xfrm>
          <a:solidFill>
            <a:schemeClr val="accent4">
              <a:lumMod val="60000"/>
              <a:lumOff val="40000"/>
            </a:schemeClr>
          </a:solidFill>
        </p:grpSpPr>
        <p:sp>
          <p:nvSpPr>
            <p:cNvPr id="7" name="Cube 6">
              <a:extLst>
                <a:ext uri="{FF2B5EF4-FFF2-40B4-BE49-F238E27FC236}">
                  <a16:creationId xmlns:a16="http://schemas.microsoft.com/office/drawing/2014/main" id="{088C2ADD-F6F6-46D1-8272-AFDA4AA0AA89}"/>
                </a:ext>
              </a:extLst>
            </p:cNvPr>
            <p:cNvSpPr/>
            <p:nvPr/>
          </p:nvSpPr>
          <p:spPr>
            <a:xfrm>
              <a:off x="2183823" y="3140743"/>
              <a:ext cx="426254" cy="426254"/>
            </a:xfrm>
            <a:prstGeom prst="cub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Century Gothic" panose="020B0502020202020204" pitchFamily="34" charset="0"/>
                </a:rPr>
                <a:t>A</a:t>
              </a:r>
            </a:p>
          </p:txBody>
        </p:sp>
        <p:sp>
          <p:nvSpPr>
            <p:cNvPr id="9" name="Cube 8">
              <a:extLst>
                <a:ext uri="{FF2B5EF4-FFF2-40B4-BE49-F238E27FC236}">
                  <a16:creationId xmlns:a16="http://schemas.microsoft.com/office/drawing/2014/main" id="{BC037B07-F4C9-4652-AE6A-B869AC9706C4}"/>
                </a:ext>
              </a:extLst>
            </p:cNvPr>
            <p:cNvSpPr/>
            <p:nvPr/>
          </p:nvSpPr>
          <p:spPr>
            <a:xfrm>
              <a:off x="3061175" y="3051230"/>
              <a:ext cx="515767" cy="515767"/>
            </a:xfrm>
            <a:prstGeom prst="cub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Century Gothic" panose="020B0502020202020204" pitchFamily="34" charset="0"/>
                </a:rPr>
                <a:t>B</a:t>
              </a:r>
            </a:p>
          </p:txBody>
        </p:sp>
        <p:sp>
          <p:nvSpPr>
            <p:cNvPr id="10" name="Cube 9">
              <a:extLst>
                <a:ext uri="{FF2B5EF4-FFF2-40B4-BE49-F238E27FC236}">
                  <a16:creationId xmlns:a16="http://schemas.microsoft.com/office/drawing/2014/main" id="{53A9DAC3-EC5F-4507-B470-DE91FA297D1D}"/>
                </a:ext>
              </a:extLst>
            </p:cNvPr>
            <p:cNvSpPr/>
            <p:nvPr/>
          </p:nvSpPr>
          <p:spPr>
            <a:xfrm>
              <a:off x="3979050" y="2811862"/>
              <a:ext cx="755135" cy="755135"/>
            </a:xfrm>
            <a:prstGeom prst="cub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Century Gothic" panose="020B0502020202020204" pitchFamily="34" charset="0"/>
                </a:rPr>
                <a:t>C</a:t>
              </a:r>
            </a:p>
          </p:txBody>
        </p:sp>
      </p:grpSp>
      <p:pic>
        <p:nvPicPr>
          <p:cNvPr id="11" name="Picture 10" descr="A close up of a sign&#10;&#10;Description generated with high confidence">
            <a:extLst>
              <a:ext uri="{FF2B5EF4-FFF2-40B4-BE49-F238E27FC236}">
                <a16:creationId xmlns:a16="http://schemas.microsoft.com/office/drawing/2014/main" id="{96BE1DAA-A077-4617-9080-6F5EE106D5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2" name="TextBox 8">
            <a:extLst>
              <a:ext uri="{FF2B5EF4-FFF2-40B4-BE49-F238E27FC236}">
                <a16:creationId xmlns:a16="http://schemas.microsoft.com/office/drawing/2014/main" id="{B92A8961-157F-45C5-9777-1AB2BAFDC97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spTree>
    <p:extLst>
      <p:ext uri="{BB962C8B-B14F-4D97-AF65-F5344CB8AC3E}">
        <p14:creationId xmlns:p14="http://schemas.microsoft.com/office/powerpoint/2010/main" val="40164123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Problem Solving 2</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Write a word problem to go with the following calculation.</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Solve your word problem.</a:t>
            </a:r>
          </a:p>
          <a:p>
            <a:pPr algn="ctr"/>
            <a:r>
              <a:rPr lang="en-GB" b="1">
                <a:solidFill>
                  <a:schemeClr val="bg2">
                    <a:lumMod val="50000"/>
                  </a:schemeClr>
                </a:solidFill>
                <a:latin typeface="Century Gothic" panose="020B0502020202020204" pitchFamily="34" charset="0"/>
              </a:rPr>
              <a:t> </a:t>
            </a:r>
          </a:p>
          <a:p>
            <a:pPr algn="ctr"/>
            <a:endParaRPr lang="en-GB" sz="2000" b="1">
              <a:solidFill>
                <a:srgbClr val="FF0000"/>
              </a:solidFill>
              <a:latin typeface="Century Gothic" panose="020B0502020202020204" pitchFamily="34" charset="0"/>
            </a:endParaRPr>
          </a:p>
        </p:txBody>
      </p:sp>
      <p:pic>
        <p:nvPicPr>
          <p:cNvPr id="9" name="Picture 8" descr="A close up of a sign&#10;&#10;Description generated with high confidence">
            <a:extLst>
              <a:ext uri="{FF2B5EF4-FFF2-40B4-BE49-F238E27FC236}">
                <a16:creationId xmlns:a16="http://schemas.microsoft.com/office/drawing/2014/main" id="{2438890B-081D-43A9-963C-65FD15F09E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0" name="TextBox 8">
            <a:extLst>
              <a:ext uri="{FF2B5EF4-FFF2-40B4-BE49-F238E27FC236}">
                <a16:creationId xmlns:a16="http://schemas.microsoft.com/office/drawing/2014/main" id="{852BB08E-0D9C-4317-AB10-FD1CD6093269}"/>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graphicFrame>
        <p:nvGraphicFramePr>
          <p:cNvPr id="11" name="Table 10">
            <a:extLst>
              <a:ext uri="{FF2B5EF4-FFF2-40B4-BE49-F238E27FC236}">
                <a16:creationId xmlns:a16="http://schemas.microsoft.com/office/drawing/2014/main" id="{C76FB962-0F55-4C9F-8841-5580F84D4F52}"/>
              </a:ext>
            </a:extLst>
          </p:cNvPr>
          <p:cNvGraphicFramePr>
            <a:graphicFrameLocks noGrp="1"/>
          </p:cNvGraphicFramePr>
          <p:nvPr>
            <p:extLst/>
          </p:nvPr>
        </p:nvGraphicFramePr>
        <p:xfrm>
          <a:off x="976037" y="1744768"/>
          <a:ext cx="7191926" cy="820222"/>
        </p:xfrm>
        <a:graphic>
          <a:graphicData uri="http://schemas.openxmlformats.org/drawingml/2006/table">
            <a:tbl>
              <a:tblPr firstRow="1" bandRow="1">
                <a:tableStyleId>{5940675A-B579-460E-94D1-54222C63F5DA}</a:tableStyleId>
              </a:tblPr>
              <a:tblGrid>
                <a:gridCol w="1404000">
                  <a:extLst>
                    <a:ext uri="{9D8B030D-6E8A-4147-A177-3AD203B41FA5}">
                      <a16:colId xmlns:a16="http://schemas.microsoft.com/office/drawing/2014/main" val="3294816051"/>
                    </a:ext>
                  </a:extLst>
                </a:gridCol>
                <a:gridCol w="431939">
                  <a:extLst>
                    <a:ext uri="{9D8B030D-6E8A-4147-A177-3AD203B41FA5}">
                      <a16:colId xmlns:a16="http://schemas.microsoft.com/office/drawing/2014/main" val="1624685766"/>
                    </a:ext>
                  </a:extLst>
                </a:gridCol>
                <a:gridCol w="1404000">
                  <a:extLst>
                    <a:ext uri="{9D8B030D-6E8A-4147-A177-3AD203B41FA5}">
                      <a16:colId xmlns:a16="http://schemas.microsoft.com/office/drawing/2014/main" val="2740145445"/>
                    </a:ext>
                  </a:extLst>
                </a:gridCol>
                <a:gridCol w="557372">
                  <a:extLst>
                    <a:ext uri="{9D8B030D-6E8A-4147-A177-3AD203B41FA5}">
                      <a16:colId xmlns:a16="http://schemas.microsoft.com/office/drawing/2014/main" val="715565949"/>
                    </a:ext>
                  </a:extLst>
                </a:gridCol>
                <a:gridCol w="1433243">
                  <a:extLst>
                    <a:ext uri="{9D8B030D-6E8A-4147-A177-3AD203B41FA5}">
                      <a16:colId xmlns:a16="http://schemas.microsoft.com/office/drawing/2014/main" val="1123379631"/>
                    </a:ext>
                  </a:extLst>
                </a:gridCol>
                <a:gridCol w="557372">
                  <a:extLst>
                    <a:ext uri="{9D8B030D-6E8A-4147-A177-3AD203B41FA5}">
                      <a16:colId xmlns:a16="http://schemas.microsoft.com/office/drawing/2014/main" val="590376462"/>
                    </a:ext>
                  </a:extLst>
                </a:gridCol>
                <a:gridCol w="1404000">
                  <a:extLst>
                    <a:ext uri="{9D8B030D-6E8A-4147-A177-3AD203B41FA5}">
                      <a16:colId xmlns:a16="http://schemas.microsoft.com/office/drawing/2014/main" val="3510504306"/>
                    </a:ext>
                  </a:extLst>
                </a:gridCol>
              </a:tblGrid>
              <a:tr h="820222">
                <a:tc>
                  <a:txBody>
                    <a:bodyPr/>
                    <a:lstStyle/>
                    <a:p>
                      <a:pPr algn="ctr"/>
                      <a:r>
                        <a:rPr lang="en-GB" sz="2800" b="1">
                          <a:latin typeface="Century Gothic" panose="020B0502020202020204" pitchFamily="34" charset="0"/>
                        </a:rPr>
                        <a:t>8,277kg</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800" b="1">
                          <a:latin typeface="Century Gothic" panose="020B0502020202020204" pitchFamily="34" charset="0"/>
                        </a:rPr>
                        <a: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800" b="1">
                          <a:latin typeface="Century Gothic" panose="020B0502020202020204" pitchFamily="34" charset="0"/>
                        </a:rPr>
                        <a:t>5,329kg</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800" b="1">
                          <a:latin typeface="Century Gothic" panose="020B0502020202020204" pitchFamily="34" charset="0"/>
                        </a:rPr>
                        <a:t>+</a:t>
                      </a:r>
                    </a:p>
                  </a:txBody>
                  <a:tcPr marL="0" marR="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endParaRPr lang="en-GB" sz="2800" b="1">
                        <a:solidFill>
                          <a:srgbClr val="FF0000"/>
                        </a:solidFill>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a:latin typeface="Century Gothic" panose="020B0502020202020204" pitchFamily="34" charset="0"/>
                        </a:rPr>
                        <a:t>=</a:t>
                      </a:r>
                    </a:p>
                  </a:txBody>
                  <a:tcPr marL="0" marR="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800" b="1">
                          <a:solidFill>
                            <a:schemeClr val="tx1"/>
                          </a:solidFill>
                          <a:latin typeface="Century Gothic" panose="020B0502020202020204" pitchFamily="34" charset="0"/>
                        </a:rPr>
                        <a:t>6,926kg</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582596297"/>
                  </a:ext>
                </a:extLst>
              </a:tr>
            </a:tbl>
          </a:graphicData>
        </a:graphic>
      </p:graphicFrame>
    </p:spTree>
    <p:extLst>
      <p:ext uri="{BB962C8B-B14F-4D97-AF65-F5344CB8AC3E}">
        <p14:creationId xmlns:p14="http://schemas.microsoft.com/office/powerpoint/2010/main" val="437946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Problem Solving 2</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Write a word problem to go with the following calculation.</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Solve your word problem.</a:t>
            </a: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r>
              <a:rPr lang="en-GB" sz="2000" b="1">
                <a:solidFill>
                  <a:srgbClr val="FF0000"/>
                </a:solidFill>
                <a:latin typeface="Century Gothic" panose="020B0502020202020204" pitchFamily="34" charset="0"/>
              </a:rPr>
              <a:t>Various answers, for example: </a:t>
            </a:r>
          </a:p>
          <a:p>
            <a:pPr algn="ctr"/>
            <a:endParaRPr lang="en-GB" sz="2000" b="1">
              <a:solidFill>
                <a:srgbClr val="FF0000"/>
              </a:solidFill>
              <a:latin typeface="Century Gothic" panose="020B0502020202020204" pitchFamily="34" charset="0"/>
            </a:endParaRPr>
          </a:p>
          <a:p>
            <a:pPr algn="ctr"/>
            <a:r>
              <a:rPr lang="en-GB" sz="2000" b="1">
                <a:solidFill>
                  <a:srgbClr val="FF0000"/>
                </a:solidFill>
                <a:latin typeface="Century Gothic" panose="020B0502020202020204" pitchFamily="34" charset="0"/>
              </a:rPr>
              <a:t>A flour mill has 8,277kg of flour. They send out 100 bags which have a total weight of 5,329kg. At the end of the day they have 6,926kg of flour. How much flour did they produce that day?</a:t>
            </a:r>
          </a:p>
          <a:p>
            <a:pPr algn="ctr"/>
            <a:r>
              <a:rPr lang="en-GB" b="1">
                <a:solidFill>
                  <a:schemeClr val="bg2">
                    <a:lumMod val="50000"/>
                  </a:schemeClr>
                </a:solidFill>
                <a:latin typeface="Century Gothic" panose="020B0502020202020204" pitchFamily="34" charset="0"/>
              </a:rPr>
              <a:t> </a:t>
            </a:r>
          </a:p>
          <a:p>
            <a:pPr algn="ctr"/>
            <a:endParaRPr lang="en-GB" sz="2000" b="1">
              <a:solidFill>
                <a:srgbClr val="FF0000"/>
              </a:solidFill>
              <a:latin typeface="Century Gothic" panose="020B0502020202020204" pitchFamily="34" charset="0"/>
            </a:endParaRPr>
          </a:p>
        </p:txBody>
      </p:sp>
      <p:pic>
        <p:nvPicPr>
          <p:cNvPr id="9" name="Picture 8" descr="A close up of a sign&#10;&#10;Description generated with high confidence">
            <a:extLst>
              <a:ext uri="{FF2B5EF4-FFF2-40B4-BE49-F238E27FC236}">
                <a16:creationId xmlns:a16="http://schemas.microsoft.com/office/drawing/2014/main" id="{2438890B-081D-43A9-963C-65FD15F09E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0" name="TextBox 8">
            <a:extLst>
              <a:ext uri="{FF2B5EF4-FFF2-40B4-BE49-F238E27FC236}">
                <a16:creationId xmlns:a16="http://schemas.microsoft.com/office/drawing/2014/main" id="{852BB08E-0D9C-4317-AB10-FD1CD6093269}"/>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graphicFrame>
        <p:nvGraphicFramePr>
          <p:cNvPr id="11" name="Table 10">
            <a:extLst>
              <a:ext uri="{FF2B5EF4-FFF2-40B4-BE49-F238E27FC236}">
                <a16:creationId xmlns:a16="http://schemas.microsoft.com/office/drawing/2014/main" id="{FA11CAA5-2228-42A8-B4E5-87CE8218DD4B}"/>
              </a:ext>
            </a:extLst>
          </p:cNvPr>
          <p:cNvGraphicFramePr>
            <a:graphicFrameLocks noGrp="1"/>
          </p:cNvGraphicFramePr>
          <p:nvPr>
            <p:extLst/>
          </p:nvPr>
        </p:nvGraphicFramePr>
        <p:xfrm>
          <a:off x="976037" y="1744768"/>
          <a:ext cx="7191926" cy="820222"/>
        </p:xfrm>
        <a:graphic>
          <a:graphicData uri="http://schemas.openxmlformats.org/drawingml/2006/table">
            <a:tbl>
              <a:tblPr firstRow="1" bandRow="1">
                <a:tableStyleId>{5940675A-B579-460E-94D1-54222C63F5DA}</a:tableStyleId>
              </a:tblPr>
              <a:tblGrid>
                <a:gridCol w="1404000">
                  <a:extLst>
                    <a:ext uri="{9D8B030D-6E8A-4147-A177-3AD203B41FA5}">
                      <a16:colId xmlns:a16="http://schemas.microsoft.com/office/drawing/2014/main" val="3294816051"/>
                    </a:ext>
                  </a:extLst>
                </a:gridCol>
                <a:gridCol w="431939">
                  <a:extLst>
                    <a:ext uri="{9D8B030D-6E8A-4147-A177-3AD203B41FA5}">
                      <a16:colId xmlns:a16="http://schemas.microsoft.com/office/drawing/2014/main" val="1624685766"/>
                    </a:ext>
                  </a:extLst>
                </a:gridCol>
                <a:gridCol w="1404000">
                  <a:extLst>
                    <a:ext uri="{9D8B030D-6E8A-4147-A177-3AD203B41FA5}">
                      <a16:colId xmlns:a16="http://schemas.microsoft.com/office/drawing/2014/main" val="2740145445"/>
                    </a:ext>
                  </a:extLst>
                </a:gridCol>
                <a:gridCol w="557372">
                  <a:extLst>
                    <a:ext uri="{9D8B030D-6E8A-4147-A177-3AD203B41FA5}">
                      <a16:colId xmlns:a16="http://schemas.microsoft.com/office/drawing/2014/main" val="715565949"/>
                    </a:ext>
                  </a:extLst>
                </a:gridCol>
                <a:gridCol w="1433243">
                  <a:extLst>
                    <a:ext uri="{9D8B030D-6E8A-4147-A177-3AD203B41FA5}">
                      <a16:colId xmlns:a16="http://schemas.microsoft.com/office/drawing/2014/main" val="1123379631"/>
                    </a:ext>
                  </a:extLst>
                </a:gridCol>
                <a:gridCol w="557372">
                  <a:extLst>
                    <a:ext uri="{9D8B030D-6E8A-4147-A177-3AD203B41FA5}">
                      <a16:colId xmlns:a16="http://schemas.microsoft.com/office/drawing/2014/main" val="590376462"/>
                    </a:ext>
                  </a:extLst>
                </a:gridCol>
                <a:gridCol w="1404000">
                  <a:extLst>
                    <a:ext uri="{9D8B030D-6E8A-4147-A177-3AD203B41FA5}">
                      <a16:colId xmlns:a16="http://schemas.microsoft.com/office/drawing/2014/main" val="3510504306"/>
                    </a:ext>
                  </a:extLst>
                </a:gridCol>
              </a:tblGrid>
              <a:tr h="820222">
                <a:tc>
                  <a:txBody>
                    <a:bodyPr/>
                    <a:lstStyle/>
                    <a:p>
                      <a:pPr algn="ctr"/>
                      <a:r>
                        <a:rPr lang="en-GB" sz="2800" b="1">
                          <a:latin typeface="Century Gothic" panose="020B0502020202020204" pitchFamily="34" charset="0"/>
                        </a:rPr>
                        <a:t>8,277kg</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800" b="1">
                          <a:latin typeface="Century Gothic" panose="020B0502020202020204" pitchFamily="34" charset="0"/>
                        </a:rPr>
                        <a: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800" b="1">
                          <a:latin typeface="Century Gothic" panose="020B0502020202020204" pitchFamily="34" charset="0"/>
                        </a:rPr>
                        <a:t>5,329kg</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800" b="1">
                          <a:latin typeface="Century Gothic" panose="020B0502020202020204" pitchFamily="34" charset="0"/>
                        </a:rPr>
                        <a:t>+</a:t>
                      </a:r>
                    </a:p>
                  </a:txBody>
                  <a:tcPr marL="0" marR="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800" b="1">
                          <a:solidFill>
                            <a:srgbClr val="FF0000"/>
                          </a:solidFill>
                          <a:latin typeface="Century Gothic" panose="020B0502020202020204" pitchFamily="34" charset="0"/>
                        </a:rPr>
                        <a:t>3,978kg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a:latin typeface="Century Gothic" panose="020B0502020202020204" pitchFamily="34" charset="0"/>
                        </a:rPr>
                        <a:t>=</a:t>
                      </a:r>
                    </a:p>
                  </a:txBody>
                  <a:tcPr marL="0" marR="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800" b="1">
                          <a:solidFill>
                            <a:schemeClr val="tx1"/>
                          </a:solidFill>
                          <a:latin typeface="Century Gothic" panose="020B0502020202020204" pitchFamily="34" charset="0"/>
                        </a:rPr>
                        <a:t>6,926kg</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582596297"/>
                  </a:ext>
                </a:extLst>
              </a:tr>
            </a:tbl>
          </a:graphicData>
        </a:graphic>
      </p:graphicFrame>
    </p:spTree>
    <p:extLst>
      <p:ext uri="{BB962C8B-B14F-4D97-AF65-F5344CB8AC3E}">
        <p14:creationId xmlns:p14="http://schemas.microsoft.com/office/powerpoint/2010/main" val="1211582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Introduction</a:t>
            </a:r>
          </a:p>
          <a:p>
            <a:pPr algn="ctr"/>
            <a:endParaRPr lang="en-GB" sz="2000" b="1" u="sng">
              <a:solidFill>
                <a:schemeClr val="bg2">
                  <a:lumMod val="50000"/>
                </a:schemeClr>
              </a:solidFill>
              <a:latin typeface="Century Gothic" panose="020B0502020202020204" pitchFamily="34" charset="0"/>
            </a:endParaRPr>
          </a:p>
          <a:p>
            <a:pPr marL="88900" algn="ctr"/>
            <a:r>
              <a:rPr lang="en-GB" sz="2000" b="1">
                <a:solidFill>
                  <a:schemeClr val="tx1"/>
                </a:solidFill>
                <a:latin typeface="Century Gothic" panose="020B0502020202020204" pitchFamily="34" charset="0"/>
              </a:rPr>
              <a:t>Put the information from the following problem into a bar model. Solve the problem.</a:t>
            </a:r>
          </a:p>
          <a:p>
            <a:pPr marL="88900" algn="ctr"/>
            <a:endParaRPr lang="en-GB" sz="2000" b="1">
              <a:solidFill>
                <a:schemeClr val="tx1"/>
              </a:solidFill>
              <a:latin typeface="Century Gothic" panose="020B0502020202020204" pitchFamily="34" charset="0"/>
            </a:endParaRPr>
          </a:p>
          <a:p>
            <a:pPr marL="88900" algn="ctr"/>
            <a:r>
              <a:rPr lang="en-GB" sz="2000" b="1">
                <a:solidFill>
                  <a:schemeClr val="tx1"/>
                </a:solidFill>
                <a:latin typeface="Century Gothic" panose="020B0502020202020204" pitchFamily="34" charset="0"/>
              </a:rPr>
              <a:t>Byron orders 1,500 balloons for the summer fayre. He orders 540 red balloons. He orders 120 fewer blue balloons than red balloons. He orders 80 more green balloons than blue balloons. The rest of the balloons are yellow. </a:t>
            </a:r>
          </a:p>
          <a:p>
            <a:pPr marL="88900" algn="ctr"/>
            <a:endParaRPr lang="en-GB" sz="2000" b="1">
              <a:solidFill>
                <a:schemeClr val="tx1"/>
              </a:solidFill>
              <a:latin typeface="Century Gothic" panose="020B0502020202020204" pitchFamily="34" charset="0"/>
            </a:endParaRPr>
          </a:p>
          <a:p>
            <a:pPr marL="88900" algn="ctr"/>
            <a:r>
              <a:rPr lang="en-GB" sz="2000" b="1">
                <a:solidFill>
                  <a:schemeClr val="tx1"/>
                </a:solidFill>
                <a:latin typeface="Century Gothic" panose="020B0502020202020204" pitchFamily="34" charset="0"/>
              </a:rPr>
              <a:t>How many of each balloon does Byron order?</a:t>
            </a:r>
            <a:r>
              <a:rPr lang="en-GB" b="1">
                <a:solidFill>
                  <a:schemeClr val="bg2">
                    <a:lumMod val="25000"/>
                  </a:schemeClr>
                </a:solidFill>
                <a:latin typeface="Century Gothic" panose="020B0502020202020204" pitchFamily="34" charset="0"/>
              </a:rPr>
              <a:t/>
            </a:r>
            <a:br>
              <a:rPr lang="en-GB" b="1">
                <a:solidFill>
                  <a:schemeClr val="bg2">
                    <a:lumMod val="25000"/>
                  </a:schemeClr>
                </a:solidFill>
                <a:latin typeface="Century Gothic" panose="020B0502020202020204" pitchFamily="34" charset="0"/>
              </a:rPr>
            </a:br>
            <a:r>
              <a:rPr lang="en-GB" b="1">
                <a:solidFill>
                  <a:schemeClr val="bg2">
                    <a:lumMod val="25000"/>
                  </a:schemeClr>
                </a:solidFill>
                <a:latin typeface="Century Gothic" panose="020B0502020202020204" pitchFamily="34" charset="0"/>
              </a:rPr>
              <a:t/>
            </a:r>
            <a:br>
              <a:rPr lang="en-GB" b="1">
                <a:solidFill>
                  <a:schemeClr val="bg2">
                    <a:lumMod val="25000"/>
                  </a:schemeClr>
                </a:solidFill>
                <a:latin typeface="Century Gothic" panose="020B0502020202020204" pitchFamily="34" charset="0"/>
              </a:rPr>
            </a:br>
            <a:endParaRPr lang="en-GB" b="1">
              <a:solidFill>
                <a:schemeClr val="bg2">
                  <a:lumMod val="25000"/>
                </a:schemeClr>
              </a:solidFill>
              <a:latin typeface="Century Gothic" panose="020B0502020202020204" pitchFamily="34" charset="0"/>
            </a:endParaRPr>
          </a:p>
          <a:p>
            <a:pPr marL="88900" algn="ctr"/>
            <a:endParaRPr lang="en-GB" b="1">
              <a:solidFill>
                <a:schemeClr val="bg2">
                  <a:lumMod val="25000"/>
                </a:schemeClr>
              </a:solidFill>
              <a:latin typeface="Century Gothic" panose="020B0502020202020204" pitchFamily="34" charset="0"/>
            </a:endParaRPr>
          </a:p>
          <a:p>
            <a:pPr marL="88900" algn="ctr"/>
            <a:endParaRPr lang="en-GB" b="1">
              <a:solidFill>
                <a:schemeClr val="bg2">
                  <a:lumMod val="25000"/>
                </a:schemeClr>
              </a:solidFill>
              <a:latin typeface="Century Gothic" panose="020B0502020202020204" pitchFamily="34" charset="0"/>
            </a:endParaRPr>
          </a:p>
          <a:p>
            <a:pPr marL="88900" algn="ctr"/>
            <a:endParaRPr lang="en-GB" b="1">
              <a:solidFill>
                <a:schemeClr val="bg2">
                  <a:lumMod val="25000"/>
                </a:schemeClr>
              </a:solidFill>
              <a:latin typeface="Century Gothic" panose="020B0502020202020204" pitchFamily="34" charset="0"/>
            </a:endParaRPr>
          </a:p>
        </p:txBody>
      </p:sp>
      <p:graphicFrame>
        <p:nvGraphicFramePr>
          <p:cNvPr id="3" name="Table 2">
            <a:extLst>
              <a:ext uri="{FF2B5EF4-FFF2-40B4-BE49-F238E27FC236}">
                <a16:creationId xmlns:a16="http://schemas.microsoft.com/office/drawing/2014/main" id="{463E0E20-D18A-4A54-AA0A-76F0F216FFEB}"/>
              </a:ext>
            </a:extLst>
          </p:cNvPr>
          <p:cNvGraphicFramePr>
            <a:graphicFrameLocks noGrp="1"/>
          </p:cNvGraphicFramePr>
          <p:nvPr>
            <p:extLst/>
          </p:nvPr>
        </p:nvGraphicFramePr>
        <p:xfrm>
          <a:off x="621714" y="4018906"/>
          <a:ext cx="7962316" cy="1808090"/>
        </p:xfrm>
        <a:graphic>
          <a:graphicData uri="http://schemas.openxmlformats.org/drawingml/2006/table">
            <a:tbl>
              <a:tblPr firstRow="1" bandRow="1">
                <a:tableStyleId>{5C22544A-7EE6-4342-B048-85BDC9FD1C3A}</a:tableStyleId>
              </a:tblPr>
              <a:tblGrid>
                <a:gridCol w="1990579">
                  <a:extLst>
                    <a:ext uri="{9D8B030D-6E8A-4147-A177-3AD203B41FA5}">
                      <a16:colId xmlns:a16="http://schemas.microsoft.com/office/drawing/2014/main" val="712776252"/>
                    </a:ext>
                  </a:extLst>
                </a:gridCol>
                <a:gridCol w="1990579">
                  <a:extLst>
                    <a:ext uri="{9D8B030D-6E8A-4147-A177-3AD203B41FA5}">
                      <a16:colId xmlns:a16="http://schemas.microsoft.com/office/drawing/2014/main" val="981459855"/>
                    </a:ext>
                  </a:extLst>
                </a:gridCol>
                <a:gridCol w="1990579">
                  <a:extLst>
                    <a:ext uri="{9D8B030D-6E8A-4147-A177-3AD203B41FA5}">
                      <a16:colId xmlns:a16="http://schemas.microsoft.com/office/drawing/2014/main" val="1926361678"/>
                    </a:ext>
                  </a:extLst>
                </a:gridCol>
                <a:gridCol w="1990579">
                  <a:extLst>
                    <a:ext uri="{9D8B030D-6E8A-4147-A177-3AD203B41FA5}">
                      <a16:colId xmlns:a16="http://schemas.microsoft.com/office/drawing/2014/main" val="1028058623"/>
                    </a:ext>
                  </a:extLst>
                </a:gridCol>
              </a:tblGrid>
              <a:tr h="553525">
                <a:tc gridSpan="4">
                  <a:txBody>
                    <a:bodyPr/>
                    <a:lstStyle/>
                    <a:p>
                      <a:pPr algn="ctr"/>
                      <a:r>
                        <a:rPr lang="en-GB" sz="2400" b="1">
                          <a:solidFill>
                            <a:schemeClr val="tx1"/>
                          </a:solidFill>
                          <a:latin typeface="Century Gothic" panose="020B0502020202020204" pitchFamily="34" charset="0"/>
                        </a:rPr>
                        <a:t>1,500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313453099"/>
                  </a:ext>
                </a:extLst>
              </a:tr>
              <a:tr h="553525">
                <a:tc>
                  <a:txBody>
                    <a:bodyPr/>
                    <a:lstStyle/>
                    <a:p>
                      <a:pPr algn="ctr"/>
                      <a:endParaRPr lang="en-GB" sz="2400" b="1">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400" b="1">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400" b="1">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400" b="1">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46093868"/>
                  </a:ext>
                </a:extLst>
              </a:tr>
              <a:tr h="553525">
                <a:tc>
                  <a:txBody>
                    <a:bodyPr/>
                    <a:lstStyle/>
                    <a:p>
                      <a:pPr algn="ctr"/>
                      <a:r>
                        <a:rPr lang="en-GB" sz="2000" b="1">
                          <a:solidFill>
                            <a:schemeClr val="tx1"/>
                          </a:solidFill>
                          <a:latin typeface="Century Gothic" panose="020B0502020202020204" pitchFamily="34" charset="0"/>
                        </a:rPr>
                        <a:t>red </a:t>
                      </a:r>
                    </a:p>
                    <a:p>
                      <a:pPr algn="ctr"/>
                      <a:r>
                        <a:rPr lang="en-GB" sz="2000" b="1">
                          <a:solidFill>
                            <a:schemeClr val="tx1"/>
                          </a:solidFill>
                          <a:latin typeface="Century Gothic" panose="020B0502020202020204" pitchFamily="34" charset="0"/>
                        </a:rPr>
                        <a:t>balloons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GB" sz="2000" b="1">
                          <a:solidFill>
                            <a:schemeClr val="tx1"/>
                          </a:solidFill>
                          <a:latin typeface="Century Gothic" panose="020B0502020202020204" pitchFamily="34" charset="0"/>
                        </a:rPr>
                        <a:t>blue </a:t>
                      </a:r>
                    </a:p>
                    <a:p>
                      <a:pPr algn="ctr"/>
                      <a:r>
                        <a:rPr lang="en-GB" sz="2000" b="1">
                          <a:solidFill>
                            <a:schemeClr val="tx1"/>
                          </a:solidFill>
                          <a:latin typeface="Century Gothic" panose="020B0502020202020204" pitchFamily="34" charset="0"/>
                        </a:rPr>
                        <a:t>balloons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GB" sz="2000" b="1">
                          <a:solidFill>
                            <a:schemeClr val="tx1"/>
                          </a:solidFill>
                          <a:latin typeface="Century Gothic" panose="020B0502020202020204" pitchFamily="34" charset="0"/>
                        </a:rPr>
                        <a:t>green balloons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GB" sz="2000" b="1">
                          <a:solidFill>
                            <a:schemeClr val="tx1"/>
                          </a:solidFill>
                          <a:latin typeface="Century Gothic" panose="020B0502020202020204" pitchFamily="34" charset="0"/>
                        </a:rPr>
                        <a:t>yellow balloons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936419396"/>
                  </a:ext>
                </a:extLst>
              </a:tr>
            </a:tbl>
          </a:graphicData>
        </a:graphic>
      </p:graphicFrame>
      <p:pic>
        <p:nvPicPr>
          <p:cNvPr id="9" name="Picture 8" descr="A close up of a sign&#10;&#10;Description generated with high confidence">
            <a:extLst>
              <a:ext uri="{FF2B5EF4-FFF2-40B4-BE49-F238E27FC236}">
                <a16:creationId xmlns:a16="http://schemas.microsoft.com/office/drawing/2014/main" id="{1EE288E7-78C0-4F42-87CD-80BFA71C9D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0" name="TextBox 8">
            <a:extLst>
              <a:ext uri="{FF2B5EF4-FFF2-40B4-BE49-F238E27FC236}">
                <a16:creationId xmlns:a16="http://schemas.microsoft.com/office/drawing/2014/main" id="{FF3398F8-AC1A-4129-82F9-9AAE59836F01}"/>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spTree>
    <p:extLst>
      <p:ext uri="{BB962C8B-B14F-4D97-AF65-F5344CB8AC3E}">
        <p14:creationId xmlns:p14="http://schemas.microsoft.com/office/powerpoint/2010/main" val="1836932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Introduction</a:t>
            </a:r>
          </a:p>
          <a:p>
            <a:pPr algn="ctr"/>
            <a:endParaRPr lang="en-GB" sz="2000" b="1" u="sng">
              <a:solidFill>
                <a:schemeClr val="bg2">
                  <a:lumMod val="50000"/>
                </a:schemeClr>
              </a:solidFill>
              <a:latin typeface="Century Gothic" panose="020B0502020202020204" pitchFamily="34" charset="0"/>
            </a:endParaRPr>
          </a:p>
          <a:p>
            <a:pPr marL="88900" algn="ctr"/>
            <a:r>
              <a:rPr lang="en-GB" sz="2000" b="1">
                <a:solidFill>
                  <a:schemeClr val="tx1"/>
                </a:solidFill>
                <a:latin typeface="Century Gothic" panose="020B0502020202020204" pitchFamily="34" charset="0"/>
              </a:rPr>
              <a:t>Put the information from the following problem into a bar model. Solve the problem.</a:t>
            </a:r>
          </a:p>
          <a:p>
            <a:pPr marL="88900" algn="ctr"/>
            <a:endParaRPr lang="en-GB" sz="2000" b="1">
              <a:solidFill>
                <a:schemeClr val="tx1"/>
              </a:solidFill>
              <a:latin typeface="Century Gothic" panose="020B0502020202020204" pitchFamily="34" charset="0"/>
            </a:endParaRPr>
          </a:p>
          <a:p>
            <a:pPr marL="88900" algn="ctr"/>
            <a:r>
              <a:rPr lang="en-GB" sz="2000" b="1">
                <a:solidFill>
                  <a:schemeClr val="tx1"/>
                </a:solidFill>
                <a:latin typeface="Century Gothic" panose="020B0502020202020204" pitchFamily="34" charset="0"/>
              </a:rPr>
              <a:t>Byron orders 1,500 balloons for the summer fayre. He orders 540 red balloons. He orders 120 fewer blue balloons than red balloons. He orders 80 more green balloons than blue balloons. The rest of the balloons are yellow. </a:t>
            </a:r>
          </a:p>
          <a:p>
            <a:pPr marL="88900" algn="ctr"/>
            <a:endParaRPr lang="en-GB" sz="2000" b="1">
              <a:solidFill>
                <a:schemeClr val="tx1"/>
              </a:solidFill>
              <a:latin typeface="Century Gothic" panose="020B0502020202020204" pitchFamily="34" charset="0"/>
            </a:endParaRPr>
          </a:p>
          <a:p>
            <a:pPr marL="88900" algn="ctr"/>
            <a:r>
              <a:rPr lang="en-GB" sz="2000" b="1">
                <a:solidFill>
                  <a:schemeClr val="tx1"/>
                </a:solidFill>
                <a:latin typeface="Century Gothic" panose="020B0502020202020204" pitchFamily="34" charset="0"/>
              </a:rPr>
              <a:t>How many of each balloon does Byron order?</a:t>
            </a:r>
            <a:r>
              <a:rPr lang="en-GB" b="1">
                <a:solidFill>
                  <a:schemeClr val="bg2">
                    <a:lumMod val="25000"/>
                  </a:schemeClr>
                </a:solidFill>
                <a:latin typeface="Century Gothic" panose="020B0502020202020204" pitchFamily="34" charset="0"/>
              </a:rPr>
              <a:t/>
            </a:r>
            <a:br>
              <a:rPr lang="en-GB" b="1">
                <a:solidFill>
                  <a:schemeClr val="bg2">
                    <a:lumMod val="25000"/>
                  </a:schemeClr>
                </a:solidFill>
                <a:latin typeface="Century Gothic" panose="020B0502020202020204" pitchFamily="34" charset="0"/>
              </a:rPr>
            </a:br>
            <a:r>
              <a:rPr lang="en-GB" b="1">
                <a:solidFill>
                  <a:schemeClr val="bg2">
                    <a:lumMod val="25000"/>
                  </a:schemeClr>
                </a:solidFill>
                <a:latin typeface="Century Gothic" panose="020B0502020202020204" pitchFamily="34" charset="0"/>
              </a:rPr>
              <a:t/>
            </a:r>
            <a:br>
              <a:rPr lang="en-GB" b="1">
                <a:solidFill>
                  <a:schemeClr val="bg2">
                    <a:lumMod val="25000"/>
                  </a:schemeClr>
                </a:solidFill>
                <a:latin typeface="Century Gothic" panose="020B0502020202020204" pitchFamily="34" charset="0"/>
              </a:rPr>
            </a:br>
            <a:endParaRPr lang="en-GB" b="1">
              <a:solidFill>
                <a:schemeClr val="bg2">
                  <a:lumMod val="25000"/>
                </a:schemeClr>
              </a:solidFill>
              <a:latin typeface="Century Gothic" panose="020B0502020202020204" pitchFamily="34" charset="0"/>
            </a:endParaRPr>
          </a:p>
          <a:p>
            <a:pPr marL="88900" algn="ctr"/>
            <a:endParaRPr lang="en-GB" b="1">
              <a:solidFill>
                <a:schemeClr val="bg2">
                  <a:lumMod val="25000"/>
                </a:schemeClr>
              </a:solidFill>
              <a:latin typeface="Century Gothic" panose="020B0502020202020204" pitchFamily="34" charset="0"/>
            </a:endParaRPr>
          </a:p>
          <a:p>
            <a:pPr marL="88900" algn="ctr"/>
            <a:endParaRPr lang="en-GB" b="1">
              <a:solidFill>
                <a:schemeClr val="bg2">
                  <a:lumMod val="25000"/>
                </a:schemeClr>
              </a:solidFill>
              <a:latin typeface="Century Gothic" panose="020B0502020202020204" pitchFamily="34" charset="0"/>
            </a:endParaRPr>
          </a:p>
          <a:p>
            <a:pPr marL="88900" algn="ctr"/>
            <a:endParaRPr lang="en-GB" b="1">
              <a:solidFill>
                <a:schemeClr val="bg2">
                  <a:lumMod val="25000"/>
                </a:schemeClr>
              </a:solidFill>
              <a:latin typeface="Century Gothic" panose="020B0502020202020204" pitchFamily="34" charset="0"/>
            </a:endParaRPr>
          </a:p>
        </p:txBody>
      </p:sp>
      <p:graphicFrame>
        <p:nvGraphicFramePr>
          <p:cNvPr id="3" name="Table 2">
            <a:extLst>
              <a:ext uri="{FF2B5EF4-FFF2-40B4-BE49-F238E27FC236}">
                <a16:creationId xmlns:a16="http://schemas.microsoft.com/office/drawing/2014/main" id="{463E0E20-D18A-4A54-AA0A-76F0F216FFEB}"/>
              </a:ext>
            </a:extLst>
          </p:cNvPr>
          <p:cNvGraphicFramePr>
            <a:graphicFrameLocks noGrp="1"/>
          </p:cNvGraphicFramePr>
          <p:nvPr>
            <p:extLst/>
          </p:nvPr>
        </p:nvGraphicFramePr>
        <p:xfrm>
          <a:off x="621714" y="4018906"/>
          <a:ext cx="7962316" cy="2112890"/>
        </p:xfrm>
        <a:graphic>
          <a:graphicData uri="http://schemas.openxmlformats.org/drawingml/2006/table">
            <a:tbl>
              <a:tblPr firstRow="1" bandRow="1">
                <a:tableStyleId>{5C22544A-7EE6-4342-B048-85BDC9FD1C3A}</a:tableStyleId>
              </a:tblPr>
              <a:tblGrid>
                <a:gridCol w="1990579">
                  <a:extLst>
                    <a:ext uri="{9D8B030D-6E8A-4147-A177-3AD203B41FA5}">
                      <a16:colId xmlns:a16="http://schemas.microsoft.com/office/drawing/2014/main" val="712776252"/>
                    </a:ext>
                  </a:extLst>
                </a:gridCol>
                <a:gridCol w="1990579">
                  <a:extLst>
                    <a:ext uri="{9D8B030D-6E8A-4147-A177-3AD203B41FA5}">
                      <a16:colId xmlns:a16="http://schemas.microsoft.com/office/drawing/2014/main" val="981459855"/>
                    </a:ext>
                  </a:extLst>
                </a:gridCol>
                <a:gridCol w="1990579">
                  <a:extLst>
                    <a:ext uri="{9D8B030D-6E8A-4147-A177-3AD203B41FA5}">
                      <a16:colId xmlns:a16="http://schemas.microsoft.com/office/drawing/2014/main" val="1926361678"/>
                    </a:ext>
                  </a:extLst>
                </a:gridCol>
                <a:gridCol w="1990579">
                  <a:extLst>
                    <a:ext uri="{9D8B030D-6E8A-4147-A177-3AD203B41FA5}">
                      <a16:colId xmlns:a16="http://schemas.microsoft.com/office/drawing/2014/main" val="1028058623"/>
                    </a:ext>
                  </a:extLst>
                </a:gridCol>
              </a:tblGrid>
              <a:tr h="553525">
                <a:tc gridSpan="4">
                  <a:txBody>
                    <a:bodyPr/>
                    <a:lstStyle/>
                    <a:p>
                      <a:pPr algn="ctr"/>
                      <a:r>
                        <a:rPr lang="en-GB" sz="2400" b="1">
                          <a:solidFill>
                            <a:schemeClr val="tx1"/>
                          </a:solidFill>
                          <a:latin typeface="Century Gothic" panose="020B0502020202020204" pitchFamily="34" charset="0"/>
                        </a:rPr>
                        <a:t>1,500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313453099"/>
                  </a:ext>
                </a:extLst>
              </a:tr>
              <a:tr h="553525">
                <a:tc>
                  <a:txBody>
                    <a:bodyPr/>
                    <a:lstStyle/>
                    <a:p>
                      <a:pPr algn="ctr"/>
                      <a:r>
                        <a:rPr lang="en-GB" sz="2400" b="1">
                          <a:solidFill>
                            <a:srgbClr val="FF0000"/>
                          </a:solidFill>
                          <a:latin typeface="Century Gothic" panose="020B0502020202020204" pitchFamily="34" charset="0"/>
                        </a:rPr>
                        <a:t>540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400" b="1">
                          <a:solidFill>
                            <a:srgbClr val="FF0000"/>
                          </a:solidFill>
                          <a:latin typeface="Century Gothic" panose="020B0502020202020204" pitchFamily="34" charset="0"/>
                        </a:rPr>
                        <a:t>420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400" b="1">
                          <a:solidFill>
                            <a:srgbClr val="FF0000"/>
                          </a:solidFill>
                          <a:latin typeface="Century Gothic" panose="020B0502020202020204" pitchFamily="34" charset="0"/>
                        </a:rPr>
                        <a:t>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400" b="1">
                          <a:solidFill>
                            <a:srgbClr val="FF0000"/>
                          </a:solidFill>
                          <a:latin typeface="Century Gothic" panose="020B0502020202020204" pitchFamily="34" charset="0"/>
                        </a:rPr>
                        <a:t>40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46093868"/>
                  </a:ext>
                </a:extLst>
              </a:tr>
              <a:tr h="553525">
                <a:tc>
                  <a:txBody>
                    <a:bodyPr/>
                    <a:lstStyle/>
                    <a:p>
                      <a:pPr algn="ctr"/>
                      <a:r>
                        <a:rPr lang="en-GB" sz="2000" b="1">
                          <a:solidFill>
                            <a:schemeClr val="tx1"/>
                          </a:solidFill>
                          <a:latin typeface="Century Gothic" panose="020B0502020202020204" pitchFamily="34" charset="0"/>
                        </a:rPr>
                        <a:t>red </a:t>
                      </a:r>
                    </a:p>
                    <a:p>
                      <a:pPr algn="ctr"/>
                      <a:r>
                        <a:rPr lang="en-GB" sz="2000" b="1">
                          <a:solidFill>
                            <a:schemeClr val="tx1"/>
                          </a:solidFill>
                          <a:latin typeface="Century Gothic" panose="020B0502020202020204" pitchFamily="34" charset="0"/>
                        </a:rPr>
                        <a:t>balloons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GB" sz="2000" b="1">
                          <a:solidFill>
                            <a:schemeClr val="tx1"/>
                          </a:solidFill>
                          <a:latin typeface="Century Gothic" panose="020B0502020202020204" pitchFamily="34" charset="0"/>
                        </a:rPr>
                        <a:t>blue </a:t>
                      </a:r>
                    </a:p>
                    <a:p>
                      <a:pPr algn="ctr"/>
                      <a:r>
                        <a:rPr lang="en-GB" sz="2000" b="1">
                          <a:solidFill>
                            <a:schemeClr val="tx1"/>
                          </a:solidFill>
                          <a:latin typeface="Century Gothic" panose="020B0502020202020204" pitchFamily="34" charset="0"/>
                        </a:rPr>
                        <a:t>balloons</a:t>
                      </a:r>
                    </a:p>
                    <a:p>
                      <a:pPr algn="ctr"/>
                      <a:r>
                        <a:rPr lang="en-GB" sz="2000" b="1">
                          <a:solidFill>
                            <a:srgbClr val="FF0000"/>
                          </a:solidFill>
                          <a:latin typeface="Century Gothic" panose="020B0502020202020204" pitchFamily="34" charset="0"/>
                        </a:rPr>
                        <a:t>540 – 120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GB" sz="2000" b="1">
                          <a:solidFill>
                            <a:schemeClr val="tx1"/>
                          </a:solidFill>
                          <a:latin typeface="Century Gothic" panose="020B0502020202020204" pitchFamily="34" charset="0"/>
                        </a:rPr>
                        <a:t>green balloons</a:t>
                      </a:r>
                    </a:p>
                    <a:p>
                      <a:pPr algn="ctr"/>
                      <a:r>
                        <a:rPr lang="en-GB" sz="2000" b="1">
                          <a:solidFill>
                            <a:srgbClr val="FF0000"/>
                          </a:solidFill>
                          <a:latin typeface="Century Gothic" panose="020B0502020202020204" pitchFamily="34" charset="0"/>
                        </a:rPr>
                        <a:t>420 + 80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GB" sz="2000" b="1">
                          <a:solidFill>
                            <a:schemeClr val="tx1"/>
                          </a:solidFill>
                          <a:latin typeface="Century Gothic" panose="020B0502020202020204" pitchFamily="34" charset="0"/>
                        </a:rPr>
                        <a:t>yellow balloons</a:t>
                      </a:r>
                    </a:p>
                    <a:p>
                      <a:pPr algn="ctr"/>
                      <a:r>
                        <a:rPr lang="en-GB" sz="2000" b="1">
                          <a:solidFill>
                            <a:srgbClr val="FF0000"/>
                          </a:solidFill>
                          <a:latin typeface="Century Gothic" panose="020B0502020202020204" pitchFamily="34" charset="0"/>
                        </a:rPr>
                        <a:t>1,500 – 1,460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936419396"/>
                  </a:ext>
                </a:extLst>
              </a:tr>
            </a:tbl>
          </a:graphicData>
        </a:graphic>
      </p:graphicFrame>
      <p:pic>
        <p:nvPicPr>
          <p:cNvPr id="9" name="Picture 8" descr="A close up of a sign&#10;&#10;Description generated with high confidence">
            <a:extLst>
              <a:ext uri="{FF2B5EF4-FFF2-40B4-BE49-F238E27FC236}">
                <a16:creationId xmlns:a16="http://schemas.microsoft.com/office/drawing/2014/main" id="{1EE288E7-78C0-4F42-87CD-80BFA71C9D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0" name="TextBox 8">
            <a:extLst>
              <a:ext uri="{FF2B5EF4-FFF2-40B4-BE49-F238E27FC236}">
                <a16:creationId xmlns:a16="http://schemas.microsoft.com/office/drawing/2014/main" id="{FF3398F8-AC1A-4129-82F9-9AAE59836F01}"/>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spTree>
    <p:extLst>
      <p:ext uri="{BB962C8B-B14F-4D97-AF65-F5344CB8AC3E}">
        <p14:creationId xmlns:p14="http://schemas.microsoft.com/office/powerpoint/2010/main" val="2173514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Varied Fluency 1</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Use the cards to complete the part whole model.</a:t>
            </a:r>
            <a:endParaRPr lang="en-GB" sz="2000" b="1" u="sng">
              <a:solidFill>
                <a:schemeClr val="tx1"/>
              </a:solidFill>
              <a:latin typeface="Century Gothic" panose="020B0502020202020204" pitchFamily="34" charset="0"/>
            </a:endParaRPr>
          </a:p>
        </p:txBody>
      </p:sp>
      <p:grpSp>
        <p:nvGrpSpPr>
          <p:cNvPr id="2" name="Group 1">
            <a:extLst>
              <a:ext uri="{FF2B5EF4-FFF2-40B4-BE49-F238E27FC236}">
                <a16:creationId xmlns:a16="http://schemas.microsoft.com/office/drawing/2014/main" id="{5DDD92F2-4853-4449-8395-52302525FA32}"/>
              </a:ext>
            </a:extLst>
          </p:cNvPr>
          <p:cNvGrpSpPr/>
          <p:nvPr/>
        </p:nvGrpSpPr>
        <p:grpSpPr>
          <a:xfrm>
            <a:off x="1031651" y="1884608"/>
            <a:ext cx="7080699" cy="3771438"/>
            <a:chOff x="691583" y="1884608"/>
            <a:chExt cx="7080699" cy="3771438"/>
          </a:xfrm>
        </p:grpSpPr>
        <p:grpSp>
          <p:nvGrpSpPr>
            <p:cNvPr id="7" name="Group 6">
              <a:extLst>
                <a:ext uri="{FF2B5EF4-FFF2-40B4-BE49-F238E27FC236}">
                  <a16:creationId xmlns:a16="http://schemas.microsoft.com/office/drawing/2014/main" id="{01C2B957-9C4A-4B15-92D7-ED8B00F853F5}"/>
                </a:ext>
              </a:extLst>
            </p:cNvPr>
            <p:cNvGrpSpPr/>
            <p:nvPr/>
          </p:nvGrpSpPr>
          <p:grpSpPr>
            <a:xfrm>
              <a:off x="6447199" y="2134888"/>
              <a:ext cx="1325083" cy="3270879"/>
              <a:chOff x="2536998" y="1118970"/>
              <a:chExt cx="700853" cy="1730009"/>
            </a:xfrm>
          </p:grpSpPr>
          <p:sp>
            <p:nvSpPr>
              <p:cNvPr id="9" name="Rectangle: Rounded Corners 8">
                <a:extLst>
                  <a:ext uri="{FF2B5EF4-FFF2-40B4-BE49-F238E27FC236}">
                    <a16:creationId xmlns:a16="http://schemas.microsoft.com/office/drawing/2014/main" id="{A405C595-5CAD-496D-90A4-E3F9D71256B7}"/>
                  </a:ext>
                </a:extLst>
              </p:cNvPr>
              <p:cNvSpPr/>
              <p:nvPr/>
            </p:nvSpPr>
            <p:spPr>
              <a:xfrm>
                <a:off x="2536998" y="1118970"/>
                <a:ext cx="687003" cy="469232"/>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Century Gothic" panose="020B0502020202020204" pitchFamily="34" charset="0"/>
                  </a:rPr>
                  <a:t>2,356</a:t>
                </a:r>
              </a:p>
            </p:txBody>
          </p:sp>
          <p:sp>
            <p:nvSpPr>
              <p:cNvPr id="10" name="Rectangle: Rounded Corners 9">
                <a:extLst>
                  <a:ext uri="{FF2B5EF4-FFF2-40B4-BE49-F238E27FC236}">
                    <a16:creationId xmlns:a16="http://schemas.microsoft.com/office/drawing/2014/main" id="{DDC5148B-B506-4904-BF30-F9D61C8D9620}"/>
                  </a:ext>
                </a:extLst>
              </p:cNvPr>
              <p:cNvSpPr/>
              <p:nvPr/>
            </p:nvSpPr>
            <p:spPr>
              <a:xfrm>
                <a:off x="2550848" y="1749359"/>
                <a:ext cx="687003" cy="469232"/>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Century Gothic" panose="020B0502020202020204" pitchFamily="34" charset="0"/>
                  </a:rPr>
                  <a:t>2,563</a:t>
                </a:r>
              </a:p>
            </p:txBody>
          </p:sp>
          <p:sp>
            <p:nvSpPr>
              <p:cNvPr id="11" name="Rectangle: Rounded Corners 10">
                <a:extLst>
                  <a:ext uri="{FF2B5EF4-FFF2-40B4-BE49-F238E27FC236}">
                    <a16:creationId xmlns:a16="http://schemas.microsoft.com/office/drawing/2014/main" id="{B70ED8B2-74B4-47B4-88A4-3E5DF20FAFD5}"/>
                  </a:ext>
                </a:extLst>
              </p:cNvPr>
              <p:cNvSpPr/>
              <p:nvPr/>
            </p:nvSpPr>
            <p:spPr>
              <a:xfrm>
                <a:off x="2550843" y="2379747"/>
                <a:ext cx="687003" cy="469232"/>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Century Gothic" panose="020B0502020202020204" pitchFamily="34" charset="0"/>
                  </a:rPr>
                  <a:t>3,172</a:t>
                </a:r>
              </a:p>
            </p:txBody>
          </p:sp>
        </p:grpSp>
        <p:grpSp>
          <p:nvGrpSpPr>
            <p:cNvPr id="12" name="Group 11">
              <a:extLst>
                <a:ext uri="{FF2B5EF4-FFF2-40B4-BE49-F238E27FC236}">
                  <a16:creationId xmlns:a16="http://schemas.microsoft.com/office/drawing/2014/main" id="{100C8F51-C51A-46A4-B32D-0C757F4BD17C}"/>
                </a:ext>
              </a:extLst>
            </p:cNvPr>
            <p:cNvGrpSpPr/>
            <p:nvPr/>
          </p:nvGrpSpPr>
          <p:grpSpPr>
            <a:xfrm>
              <a:off x="691583" y="1884608"/>
              <a:ext cx="4223019" cy="3771438"/>
              <a:chOff x="410535" y="850964"/>
              <a:chExt cx="2318727" cy="2413664"/>
            </a:xfrm>
          </p:grpSpPr>
          <p:sp>
            <p:nvSpPr>
              <p:cNvPr id="13" name="Oval 12">
                <a:extLst>
                  <a:ext uri="{FF2B5EF4-FFF2-40B4-BE49-F238E27FC236}">
                    <a16:creationId xmlns:a16="http://schemas.microsoft.com/office/drawing/2014/main" id="{69A218FA-DD59-4B19-8A19-7CFFB428B1E9}"/>
                  </a:ext>
                </a:extLst>
              </p:cNvPr>
              <p:cNvSpPr/>
              <p:nvPr/>
            </p:nvSpPr>
            <p:spPr>
              <a:xfrm>
                <a:off x="1197349" y="850964"/>
                <a:ext cx="747438" cy="8712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a:solidFill>
                      <a:schemeClr val="tx1"/>
                    </a:solidFill>
                    <a:latin typeface="Century Gothic" panose="020B0502020202020204" pitchFamily="34" charset="0"/>
                  </a:rPr>
                  <a:t>8,631</a:t>
                </a:r>
              </a:p>
            </p:txBody>
          </p:sp>
          <p:sp>
            <p:nvSpPr>
              <p:cNvPr id="14" name="Oval 13">
                <a:extLst>
                  <a:ext uri="{FF2B5EF4-FFF2-40B4-BE49-F238E27FC236}">
                    <a16:creationId xmlns:a16="http://schemas.microsoft.com/office/drawing/2014/main" id="{C3B37FF3-34AD-402E-97DA-902958B26467}"/>
                  </a:ext>
                </a:extLst>
              </p:cNvPr>
              <p:cNvSpPr/>
              <p:nvPr/>
            </p:nvSpPr>
            <p:spPr>
              <a:xfrm>
                <a:off x="410535" y="1893284"/>
                <a:ext cx="747438" cy="8712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800" b="1">
                    <a:solidFill>
                      <a:schemeClr val="tx1"/>
                    </a:solidFill>
                    <a:latin typeface="Century Gothic" panose="020B0502020202020204" pitchFamily="34" charset="0"/>
                  </a:rPr>
                  <a:t>?</a:t>
                </a:r>
              </a:p>
            </p:txBody>
          </p:sp>
          <p:sp>
            <p:nvSpPr>
              <p:cNvPr id="15" name="Oval 14">
                <a:extLst>
                  <a:ext uri="{FF2B5EF4-FFF2-40B4-BE49-F238E27FC236}">
                    <a16:creationId xmlns:a16="http://schemas.microsoft.com/office/drawing/2014/main" id="{1ECA71E9-7EF2-4E69-8A12-4C0C83946246}"/>
                  </a:ext>
                </a:extLst>
              </p:cNvPr>
              <p:cNvSpPr/>
              <p:nvPr/>
            </p:nvSpPr>
            <p:spPr>
              <a:xfrm>
                <a:off x="1197347" y="2393428"/>
                <a:ext cx="747438" cy="8712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800" b="1">
                    <a:solidFill>
                      <a:schemeClr val="tx1"/>
                    </a:solidFill>
                    <a:latin typeface="Century Gothic" panose="020B0502020202020204" pitchFamily="34" charset="0"/>
                  </a:rPr>
                  <a:t>3,103</a:t>
                </a:r>
              </a:p>
            </p:txBody>
          </p:sp>
          <p:sp>
            <p:nvSpPr>
              <p:cNvPr id="20" name="Oval 19">
                <a:extLst>
                  <a:ext uri="{FF2B5EF4-FFF2-40B4-BE49-F238E27FC236}">
                    <a16:creationId xmlns:a16="http://schemas.microsoft.com/office/drawing/2014/main" id="{5D03186B-9660-4992-85D7-8DE5A91D50B4}"/>
                  </a:ext>
                </a:extLst>
              </p:cNvPr>
              <p:cNvSpPr/>
              <p:nvPr/>
            </p:nvSpPr>
            <p:spPr>
              <a:xfrm>
                <a:off x="1981824" y="1893278"/>
                <a:ext cx="747438" cy="8712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800" b="1">
                    <a:solidFill>
                      <a:schemeClr val="tx1"/>
                    </a:solidFill>
                    <a:latin typeface="Century Gothic" panose="020B0502020202020204" pitchFamily="34" charset="0"/>
                  </a:rPr>
                  <a:t>?</a:t>
                </a:r>
              </a:p>
            </p:txBody>
          </p:sp>
          <p:cxnSp>
            <p:nvCxnSpPr>
              <p:cNvPr id="21" name="Straight Connector 20">
                <a:extLst>
                  <a:ext uri="{FF2B5EF4-FFF2-40B4-BE49-F238E27FC236}">
                    <a16:creationId xmlns:a16="http://schemas.microsoft.com/office/drawing/2014/main" id="{224427EC-0747-4D4A-A25E-F5BF66D2216F}"/>
                  </a:ext>
                </a:extLst>
              </p:cNvPr>
              <p:cNvCxnSpPr>
                <a:cxnSpLocks/>
                <a:stCxn id="14" idx="7"/>
                <a:endCxn id="13" idx="3"/>
              </p:cNvCxnSpPr>
              <p:nvPr/>
            </p:nvCxnSpPr>
            <p:spPr>
              <a:xfrm flipV="1">
                <a:off x="1048513" y="1594580"/>
                <a:ext cx="258297" cy="4262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C25B8A3-5DFC-4AB9-94AC-4A2526265BDB}"/>
                  </a:ext>
                </a:extLst>
              </p:cNvPr>
              <p:cNvCxnSpPr>
                <a:cxnSpLocks/>
                <a:stCxn id="15" idx="0"/>
                <a:endCxn id="13" idx="4"/>
              </p:cNvCxnSpPr>
              <p:nvPr/>
            </p:nvCxnSpPr>
            <p:spPr>
              <a:xfrm flipV="1">
                <a:off x="1571066" y="1722164"/>
                <a:ext cx="2" cy="67126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94A3690-CD80-4ABB-BE70-E0E75AC2DE68}"/>
                  </a:ext>
                </a:extLst>
              </p:cNvPr>
              <p:cNvCxnSpPr>
                <a:cxnSpLocks/>
                <a:stCxn id="20" idx="1"/>
                <a:endCxn id="13" idx="5"/>
              </p:cNvCxnSpPr>
              <p:nvPr/>
            </p:nvCxnSpPr>
            <p:spPr>
              <a:xfrm flipH="1" flipV="1">
                <a:off x="1835327" y="1594580"/>
                <a:ext cx="255957" cy="42628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pic>
        <p:nvPicPr>
          <p:cNvPr id="26" name="Picture 25" descr="A close up of a sign&#10;&#10;Description generated with high confidence">
            <a:extLst>
              <a:ext uri="{FF2B5EF4-FFF2-40B4-BE49-F238E27FC236}">
                <a16:creationId xmlns:a16="http://schemas.microsoft.com/office/drawing/2014/main" id="{D080B717-14F2-40E1-9564-89590C890C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7" name="TextBox 8">
            <a:extLst>
              <a:ext uri="{FF2B5EF4-FFF2-40B4-BE49-F238E27FC236}">
                <a16:creationId xmlns:a16="http://schemas.microsoft.com/office/drawing/2014/main" id="{A9B7E746-8B8D-4E6C-9895-D53CA6BA200D}"/>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spTree>
    <p:extLst>
      <p:ext uri="{BB962C8B-B14F-4D97-AF65-F5344CB8AC3E}">
        <p14:creationId xmlns:p14="http://schemas.microsoft.com/office/powerpoint/2010/main" val="8969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Varied Fluency 1</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Use the cards to complete the part whole model.</a:t>
            </a:r>
            <a:endParaRPr lang="en-GB" sz="2000" b="1" u="sng">
              <a:solidFill>
                <a:schemeClr val="tx1"/>
              </a:solidFill>
              <a:latin typeface="Century Gothic" panose="020B0502020202020204" pitchFamily="34" charset="0"/>
            </a:endParaRPr>
          </a:p>
        </p:txBody>
      </p:sp>
      <p:grpSp>
        <p:nvGrpSpPr>
          <p:cNvPr id="2" name="Group 1">
            <a:extLst>
              <a:ext uri="{FF2B5EF4-FFF2-40B4-BE49-F238E27FC236}">
                <a16:creationId xmlns:a16="http://schemas.microsoft.com/office/drawing/2014/main" id="{5DDD92F2-4853-4449-8395-52302525FA32}"/>
              </a:ext>
            </a:extLst>
          </p:cNvPr>
          <p:cNvGrpSpPr/>
          <p:nvPr/>
        </p:nvGrpSpPr>
        <p:grpSpPr>
          <a:xfrm>
            <a:off x="1031651" y="1884608"/>
            <a:ext cx="7080699" cy="3771438"/>
            <a:chOff x="691583" y="1884608"/>
            <a:chExt cx="7080699" cy="3771438"/>
          </a:xfrm>
        </p:grpSpPr>
        <p:grpSp>
          <p:nvGrpSpPr>
            <p:cNvPr id="7" name="Group 6">
              <a:extLst>
                <a:ext uri="{FF2B5EF4-FFF2-40B4-BE49-F238E27FC236}">
                  <a16:creationId xmlns:a16="http://schemas.microsoft.com/office/drawing/2014/main" id="{01C2B957-9C4A-4B15-92D7-ED8B00F853F5}"/>
                </a:ext>
              </a:extLst>
            </p:cNvPr>
            <p:cNvGrpSpPr/>
            <p:nvPr/>
          </p:nvGrpSpPr>
          <p:grpSpPr>
            <a:xfrm>
              <a:off x="6447199" y="2134888"/>
              <a:ext cx="1325083" cy="3270879"/>
              <a:chOff x="2536998" y="1118970"/>
              <a:chExt cx="700853" cy="1730009"/>
            </a:xfrm>
          </p:grpSpPr>
          <p:sp>
            <p:nvSpPr>
              <p:cNvPr id="9" name="Rectangle: Rounded Corners 8">
                <a:extLst>
                  <a:ext uri="{FF2B5EF4-FFF2-40B4-BE49-F238E27FC236}">
                    <a16:creationId xmlns:a16="http://schemas.microsoft.com/office/drawing/2014/main" id="{A405C595-5CAD-496D-90A4-E3F9D71256B7}"/>
                  </a:ext>
                </a:extLst>
              </p:cNvPr>
              <p:cNvSpPr/>
              <p:nvPr/>
            </p:nvSpPr>
            <p:spPr>
              <a:xfrm>
                <a:off x="2536998" y="1118970"/>
                <a:ext cx="687003" cy="469232"/>
              </a:xfrm>
              <a:prstGeom prst="round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rgbClr val="FF0000"/>
                    </a:solidFill>
                    <a:latin typeface="Century Gothic" panose="020B0502020202020204" pitchFamily="34" charset="0"/>
                  </a:rPr>
                  <a:t>2,356</a:t>
                </a:r>
              </a:p>
            </p:txBody>
          </p:sp>
          <p:sp>
            <p:nvSpPr>
              <p:cNvPr id="10" name="Rectangle: Rounded Corners 9">
                <a:extLst>
                  <a:ext uri="{FF2B5EF4-FFF2-40B4-BE49-F238E27FC236}">
                    <a16:creationId xmlns:a16="http://schemas.microsoft.com/office/drawing/2014/main" id="{DDC5148B-B506-4904-BF30-F9D61C8D9620}"/>
                  </a:ext>
                </a:extLst>
              </p:cNvPr>
              <p:cNvSpPr/>
              <p:nvPr/>
            </p:nvSpPr>
            <p:spPr>
              <a:xfrm>
                <a:off x="2550848" y="1749359"/>
                <a:ext cx="687003" cy="469232"/>
              </a:xfrm>
              <a:prstGeom prst="roundRect">
                <a:avLst/>
              </a:prstGeom>
              <a:solidFill>
                <a:schemeClr val="bg1"/>
              </a:solid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bg1">
                        <a:lumMod val="65000"/>
                      </a:schemeClr>
                    </a:solidFill>
                    <a:latin typeface="Century Gothic" panose="020B0502020202020204" pitchFamily="34" charset="0"/>
                  </a:rPr>
                  <a:t>2,563</a:t>
                </a:r>
              </a:p>
            </p:txBody>
          </p:sp>
          <p:sp>
            <p:nvSpPr>
              <p:cNvPr id="11" name="Rectangle: Rounded Corners 10">
                <a:extLst>
                  <a:ext uri="{FF2B5EF4-FFF2-40B4-BE49-F238E27FC236}">
                    <a16:creationId xmlns:a16="http://schemas.microsoft.com/office/drawing/2014/main" id="{B70ED8B2-74B4-47B4-88A4-3E5DF20FAFD5}"/>
                  </a:ext>
                </a:extLst>
              </p:cNvPr>
              <p:cNvSpPr/>
              <p:nvPr/>
            </p:nvSpPr>
            <p:spPr>
              <a:xfrm>
                <a:off x="2550843" y="2379747"/>
                <a:ext cx="687003" cy="469232"/>
              </a:xfrm>
              <a:prstGeom prst="round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rgbClr val="FF0000"/>
                    </a:solidFill>
                    <a:latin typeface="Century Gothic" panose="020B0502020202020204" pitchFamily="34" charset="0"/>
                  </a:rPr>
                  <a:t>3,172</a:t>
                </a:r>
              </a:p>
            </p:txBody>
          </p:sp>
        </p:grpSp>
        <p:grpSp>
          <p:nvGrpSpPr>
            <p:cNvPr id="12" name="Group 11">
              <a:extLst>
                <a:ext uri="{FF2B5EF4-FFF2-40B4-BE49-F238E27FC236}">
                  <a16:creationId xmlns:a16="http://schemas.microsoft.com/office/drawing/2014/main" id="{100C8F51-C51A-46A4-B32D-0C757F4BD17C}"/>
                </a:ext>
              </a:extLst>
            </p:cNvPr>
            <p:cNvGrpSpPr/>
            <p:nvPr/>
          </p:nvGrpSpPr>
          <p:grpSpPr>
            <a:xfrm>
              <a:off x="691583" y="1884608"/>
              <a:ext cx="4223019" cy="3771438"/>
              <a:chOff x="410535" y="850964"/>
              <a:chExt cx="2318727" cy="2413664"/>
            </a:xfrm>
          </p:grpSpPr>
          <p:sp>
            <p:nvSpPr>
              <p:cNvPr id="13" name="Oval 12">
                <a:extLst>
                  <a:ext uri="{FF2B5EF4-FFF2-40B4-BE49-F238E27FC236}">
                    <a16:creationId xmlns:a16="http://schemas.microsoft.com/office/drawing/2014/main" id="{69A218FA-DD59-4B19-8A19-7CFFB428B1E9}"/>
                  </a:ext>
                </a:extLst>
              </p:cNvPr>
              <p:cNvSpPr/>
              <p:nvPr/>
            </p:nvSpPr>
            <p:spPr>
              <a:xfrm>
                <a:off x="1197349" y="850964"/>
                <a:ext cx="747438" cy="8712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a:solidFill>
                      <a:schemeClr val="tx1"/>
                    </a:solidFill>
                    <a:latin typeface="Century Gothic" panose="020B0502020202020204" pitchFamily="34" charset="0"/>
                  </a:rPr>
                  <a:t>8,631</a:t>
                </a:r>
              </a:p>
            </p:txBody>
          </p:sp>
          <p:sp>
            <p:nvSpPr>
              <p:cNvPr id="14" name="Oval 13">
                <a:extLst>
                  <a:ext uri="{FF2B5EF4-FFF2-40B4-BE49-F238E27FC236}">
                    <a16:creationId xmlns:a16="http://schemas.microsoft.com/office/drawing/2014/main" id="{C3B37FF3-34AD-402E-97DA-902958B26467}"/>
                  </a:ext>
                </a:extLst>
              </p:cNvPr>
              <p:cNvSpPr/>
              <p:nvPr/>
            </p:nvSpPr>
            <p:spPr>
              <a:xfrm>
                <a:off x="410535" y="1893284"/>
                <a:ext cx="747438" cy="8712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800" b="1">
                    <a:solidFill>
                      <a:srgbClr val="FF0000"/>
                    </a:solidFill>
                    <a:latin typeface="Century Gothic" panose="020B0502020202020204" pitchFamily="34" charset="0"/>
                  </a:rPr>
                  <a:t>2,356</a:t>
                </a:r>
              </a:p>
            </p:txBody>
          </p:sp>
          <p:sp>
            <p:nvSpPr>
              <p:cNvPr id="15" name="Oval 14">
                <a:extLst>
                  <a:ext uri="{FF2B5EF4-FFF2-40B4-BE49-F238E27FC236}">
                    <a16:creationId xmlns:a16="http://schemas.microsoft.com/office/drawing/2014/main" id="{1ECA71E9-7EF2-4E69-8A12-4C0C83946246}"/>
                  </a:ext>
                </a:extLst>
              </p:cNvPr>
              <p:cNvSpPr/>
              <p:nvPr/>
            </p:nvSpPr>
            <p:spPr>
              <a:xfrm>
                <a:off x="1197347" y="2393428"/>
                <a:ext cx="747438" cy="8712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800" b="1">
                    <a:solidFill>
                      <a:schemeClr val="tx1"/>
                    </a:solidFill>
                    <a:latin typeface="Century Gothic" panose="020B0502020202020204" pitchFamily="34" charset="0"/>
                  </a:rPr>
                  <a:t>3,103</a:t>
                </a:r>
              </a:p>
            </p:txBody>
          </p:sp>
          <p:sp>
            <p:nvSpPr>
              <p:cNvPr id="20" name="Oval 19">
                <a:extLst>
                  <a:ext uri="{FF2B5EF4-FFF2-40B4-BE49-F238E27FC236}">
                    <a16:creationId xmlns:a16="http://schemas.microsoft.com/office/drawing/2014/main" id="{5D03186B-9660-4992-85D7-8DE5A91D50B4}"/>
                  </a:ext>
                </a:extLst>
              </p:cNvPr>
              <p:cNvSpPr/>
              <p:nvPr/>
            </p:nvSpPr>
            <p:spPr>
              <a:xfrm>
                <a:off x="1981824" y="1893278"/>
                <a:ext cx="747438" cy="8712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800" b="1">
                    <a:solidFill>
                      <a:srgbClr val="FF0000"/>
                    </a:solidFill>
                    <a:latin typeface="Century Gothic" panose="020B0502020202020204" pitchFamily="34" charset="0"/>
                  </a:rPr>
                  <a:t>3,172</a:t>
                </a:r>
              </a:p>
            </p:txBody>
          </p:sp>
          <p:cxnSp>
            <p:nvCxnSpPr>
              <p:cNvPr id="21" name="Straight Connector 20">
                <a:extLst>
                  <a:ext uri="{FF2B5EF4-FFF2-40B4-BE49-F238E27FC236}">
                    <a16:creationId xmlns:a16="http://schemas.microsoft.com/office/drawing/2014/main" id="{224427EC-0747-4D4A-A25E-F5BF66D2216F}"/>
                  </a:ext>
                </a:extLst>
              </p:cNvPr>
              <p:cNvCxnSpPr>
                <a:cxnSpLocks/>
                <a:stCxn id="14" idx="7"/>
                <a:endCxn id="13" idx="3"/>
              </p:cNvCxnSpPr>
              <p:nvPr/>
            </p:nvCxnSpPr>
            <p:spPr>
              <a:xfrm flipV="1">
                <a:off x="1048513" y="1594580"/>
                <a:ext cx="258297" cy="4262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C25B8A3-5DFC-4AB9-94AC-4A2526265BDB}"/>
                  </a:ext>
                </a:extLst>
              </p:cNvPr>
              <p:cNvCxnSpPr>
                <a:cxnSpLocks/>
                <a:stCxn id="15" idx="0"/>
                <a:endCxn id="13" idx="4"/>
              </p:cNvCxnSpPr>
              <p:nvPr/>
            </p:nvCxnSpPr>
            <p:spPr>
              <a:xfrm flipV="1">
                <a:off x="1571066" y="1722164"/>
                <a:ext cx="2" cy="67126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94A3690-CD80-4ABB-BE70-E0E75AC2DE68}"/>
                  </a:ext>
                </a:extLst>
              </p:cNvPr>
              <p:cNvCxnSpPr>
                <a:cxnSpLocks/>
                <a:stCxn id="20" idx="1"/>
                <a:endCxn id="13" idx="5"/>
              </p:cNvCxnSpPr>
              <p:nvPr/>
            </p:nvCxnSpPr>
            <p:spPr>
              <a:xfrm flipH="1" flipV="1">
                <a:off x="1835327" y="1594580"/>
                <a:ext cx="255957" cy="42628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pic>
        <p:nvPicPr>
          <p:cNvPr id="26" name="Picture 25" descr="A close up of a sign&#10;&#10;Description generated with high confidence">
            <a:extLst>
              <a:ext uri="{FF2B5EF4-FFF2-40B4-BE49-F238E27FC236}">
                <a16:creationId xmlns:a16="http://schemas.microsoft.com/office/drawing/2014/main" id="{D080B717-14F2-40E1-9564-89590C890C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7" name="TextBox 8">
            <a:extLst>
              <a:ext uri="{FF2B5EF4-FFF2-40B4-BE49-F238E27FC236}">
                <a16:creationId xmlns:a16="http://schemas.microsoft.com/office/drawing/2014/main" id="{A9B7E746-8B8D-4E6C-9895-D53CA6BA200D}"/>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spTree>
    <p:extLst>
      <p:ext uri="{BB962C8B-B14F-4D97-AF65-F5344CB8AC3E}">
        <p14:creationId xmlns:p14="http://schemas.microsoft.com/office/powerpoint/2010/main" val="2330135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Varied Fluency 2</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Complete the bar model</a:t>
            </a:r>
            <a:r>
              <a:rPr lang="en-GB" b="1">
                <a:solidFill>
                  <a:schemeClr val="tx1"/>
                </a:solidFill>
                <a:latin typeface="Century Gothic" panose="020B0502020202020204" pitchFamily="34" charset="0"/>
              </a:rPr>
              <a:t>.</a:t>
            </a:r>
            <a:endParaRPr lang="en-GB" b="1" u="sng">
              <a:solidFill>
                <a:schemeClr val="tx1"/>
              </a:solidFill>
              <a:latin typeface="Century Gothic" panose="020B0502020202020204" pitchFamily="34" charset="0"/>
            </a:endParaRPr>
          </a:p>
        </p:txBody>
      </p:sp>
      <p:pic>
        <p:nvPicPr>
          <p:cNvPr id="9" name="Picture 8" descr="A close up of a sign&#10;&#10;Description generated with high confidence">
            <a:extLst>
              <a:ext uri="{FF2B5EF4-FFF2-40B4-BE49-F238E27FC236}">
                <a16:creationId xmlns:a16="http://schemas.microsoft.com/office/drawing/2014/main" id="{6BCB62FD-7468-4FA4-8551-A163337DCD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0" name="TextBox 8">
            <a:extLst>
              <a:ext uri="{FF2B5EF4-FFF2-40B4-BE49-F238E27FC236}">
                <a16:creationId xmlns:a16="http://schemas.microsoft.com/office/drawing/2014/main" id="{A0F180C1-C241-4EB9-9601-F75082ED66DC}"/>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graphicFrame>
        <p:nvGraphicFramePr>
          <p:cNvPr id="7" name="Table 6">
            <a:extLst>
              <a:ext uri="{FF2B5EF4-FFF2-40B4-BE49-F238E27FC236}">
                <a16:creationId xmlns:a16="http://schemas.microsoft.com/office/drawing/2014/main" id="{2AB75B08-D5F6-4957-AAD4-A10072B7CBFB}"/>
              </a:ext>
            </a:extLst>
          </p:cNvPr>
          <p:cNvGraphicFramePr>
            <a:graphicFrameLocks noGrp="1"/>
          </p:cNvGraphicFramePr>
          <p:nvPr>
            <p:extLst/>
          </p:nvPr>
        </p:nvGraphicFramePr>
        <p:xfrm>
          <a:off x="1823635" y="2202425"/>
          <a:ext cx="5496730" cy="1333902"/>
        </p:xfrm>
        <a:graphic>
          <a:graphicData uri="http://schemas.openxmlformats.org/drawingml/2006/table">
            <a:tbl>
              <a:tblPr firstRow="1" bandRow="1">
                <a:tableStyleId>{5940675A-B579-460E-94D1-54222C63F5DA}</a:tableStyleId>
              </a:tblPr>
              <a:tblGrid>
                <a:gridCol w="3364315">
                  <a:extLst>
                    <a:ext uri="{9D8B030D-6E8A-4147-A177-3AD203B41FA5}">
                      <a16:colId xmlns:a16="http://schemas.microsoft.com/office/drawing/2014/main" val="1736675862"/>
                    </a:ext>
                  </a:extLst>
                </a:gridCol>
                <a:gridCol w="704850">
                  <a:extLst>
                    <a:ext uri="{9D8B030D-6E8A-4147-A177-3AD203B41FA5}">
                      <a16:colId xmlns:a16="http://schemas.microsoft.com/office/drawing/2014/main" val="1881004053"/>
                    </a:ext>
                  </a:extLst>
                </a:gridCol>
                <a:gridCol w="1427565">
                  <a:extLst>
                    <a:ext uri="{9D8B030D-6E8A-4147-A177-3AD203B41FA5}">
                      <a16:colId xmlns:a16="http://schemas.microsoft.com/office/drawing/2014/main" val="1801369137"/>
                    </a:ext>
                  </a:extLst>
                </a:gridCol>
              </a:tblGrid>
              <a:tr h="666951">
                <a:tc gridSpan="3">
                  <a:txBody>
                    <a:bodyPr/>
                    <a:lstStyle/>
                    <a:p>
                      <a:pPr algn="ctr"/>
                      <a:r>
                        <a:rPr lang="en-GB" sz="2600" b="1">
                          <a:latin typeface="Century Gothic" panose="020B0502020202020204" pitchFamily="34" charset="0"/>
                        </a:rPr>
                        <a:t>7,492</a:t>
                      </a:r>
                    </a:p>
                  </a:txBody>
                  <a:tcPr marL="172291" marR="172291" marT="86145" marB="8614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839553914"/>
                  </a:ext>
                </a:extLst>
              </a:tr>
              <a:tr h="666951">
                <a:tc>
                  <a:txBody>
                    <a:bodyPr/>
                    <a:lstStyle/>
                    <a:p>
                      <a:pPr algn="ctr"/>
                      <a:r>
                        <a:rPr lang="en-GB" sz="2600" b="1">
                          <a:latin typeface="Century Gothic" panose="020B0502020202020204" pitchFamily="34" charset="0"/>
                        </a:rPr>
                        <a:t>5,263</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2600" b="1">
                          <a:solidFill>
                            <a:schemeClr val="tx1"/>
                          </a:solidFill>
                          <a:latin typeface="Century Gothic" panose="020B0502020202020204" pitchFamily="34" charset="0"/>
                        </a:rPr>
                        <a:t>?</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2600" b="1">
                          <a:solidFill>
                            <a:schemeClr val="tx1"/>
                          </a:solidFill>
                          <a:latin typeface="Century Gothic" panose="020B0502020202020204" pitchFamily="34" charset="0"/>
                        </a:rPr>
                        <a:t>1,703</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37737998"/>
                  </a:ext>
                </a:extLst>
              </a:tr>
            </a:tbl>
          </a:graphicData>
        </a:graphic>
      </p:graphicFrame>
    </p:spTree>
    <p:extLst>
      <p:ext uri="{BB962C8B-B14F-4D97-AF65-F5344CB8AC3E}">
        <p14:creationId xmlns:p14="http://schemas.microsoft.com/office/powerpoint/2010/main" val="294480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Varied Fluency 2</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Complete the bar model</a:t>
            </a:r>
            <a:r>
              <a:rPr lang="en-GB" b="1">
                <a:solidFill>
                  <a:schemeClr val="tx1"/>
                </a:solidFill>
                <a:latin typeface="Century Gothic" panose="020B0502020202020204" pitchFamily="34" charset="0"/>
              </a:rPr>
              <a:t>.</a:t>
            </a:r>
          </a:p>
          <a:p>
            <a:pPr algn="ctr"/>
            <a:endParaRPr lang="en-GB" b="1" u="sng">
              <a:solidFill>
                <a:schemeClr val="tx1"/>
              </a:solidFill>
              <a:latin typeface="Century Gothic" panose="020B0502020202020204" pitchFamily="34" charset="0"/>
            </a:endParaRPr>
          </a:p>
          <a:p>
            <a:pPr algn="ctr"/>
            <a:endParaRPr lang="en-GB" b="1" u="sng">
              <a:solidFill>
                <a:schemeClr val="tx1"/>
              </a:solidFill>
              <a:latin typeface="Century Gothic" panose="020B0502020202020204" pitchFamily="34" charset="0"/>
            </a:endParaRPr>
          </a:p>
          <a:p>
            <a:pPr algn="ctr"/>
            <a:endParaRPr lang="en-GB" b="1" u="sng">
              <a:solidFill>
                <a:schemeClr val="tx1"/>
              </a:solidFill>
              <a:latin typeface="Century Gothic" panose="020B0502020202020204" pitchFamily="34" charset="0"/>
            </a:endParaRPr>
          </a:p>
          <a:p>
            <a:pPr algn="ctr"/>
            <a:endParaRPr lang="en-GB" b="1" u="sng">
              <a:solidFill>
                <a:schemeClr val="tx1"/>
              </a:solidFill>
              <a:latin typeface="Century Gothic" panose="020B0502020202020204" pitchFamily="34" charset="0"/>
            </a:endParaRPr>
          </a:p>
          <a:p>
            <a:pPr algn="ctr"/>
            <a:endParaRPr lang="en-GB" b="1" u="sng">
              <a:solidFill>
                <a:schemeClr val="tx1"/>
              </a:solidFill>
              <a:latin typeface="Century Gothic" panose="020B0502020202020204" pitchFamily="34" charset="0"/>
            </a:endParaRPr>
          </a:p>
          <a:p>
            <a:pPr algn="ctr"/>
            <a:endParaRPr lang="en-GB" b="1" u="sng">
              <a:solidFill>
                <a:schemeClr val="tx1"/>
              </a:solidFill>
              <a:latin typeface="Century Gothic" panose="020B0502020202020204" pitchFamily="34" charset="0"/>
            </a:endParaRPr>
          </a:p>
          <a:p>
            <a:pPr algn="ctr"/>
            <a:endParaRPr lang="en-GB" b="1" u="sng">
              <a:solidFill>
                <a:schemeClr val="tx1"/>
              </a:solidFill>
              <a:latin typeface="Century Gothic" panose="020B0502020202020204" pitchFamily="34" charset="0"/>
            </a:endParaRPr>
          </a:p>
          <a:p>
            <a:pPr algn="ctr"/>
            <a:endParaRPr lang="en-GB" b="1" u="sng">
              <a:solidFill>
                <a:schemeClr val="tx1"/>
              </a:solidFill>
              <a:latin typeface="Century Gothic" panose="020B0502020202020204" pitchFamily="34" charset="0"/>
            </a:endParaRPr>
          </a:p>
          <a:p>
            <a:pPr algn="ctr"/>
            <a:endParaRPr lang="en-GB" b="1" u="sng">
              <a:solidFill>
                <a:schemeClr val="tx1"/>
              </a:solidFill>
              <a:latin typeface="Century Gothic" panose="020B0502020202020204" pitchFamily="34" charset="0"/>
            </a:endParaRPr>
          </a:p>
          <a:p>
            <a:pPr algn="ctr"/>
            <a:endParaRPr lang="en-GB" b="1" u="sng">
              <a:solidFill>
                <a:schemeClr val="tx1"/>
              </a:solidFill>
              <a:latin typeface="Century Gothic" panose="020B0502020202020204" pitchFamily="34" charset="0"/>
            </a:endParaRPr>
          </a:p>
          <a:p>
            <a:pPr algn="ctr"/>
            <a:endParaRPr lang="en-GB" b="1" u="sng">
              <a:solidFill>
                <a:schemeClr val="tx1"/>
              </a:solidFill>
              <a:latin typeface="Century Gothic" panose="020B0502020202020204" pitchFamily="34" charset="0"/>
            </a:endParaRPr>
          </a:p>
          <a:p>
            <a:pPr algn="ctr"/>
            <a:r>
              <a:rPr lang="en-GB" sz="2000" b="1">
                <a:solidFill>
                  <a:srgbClr val="FF0000"/>
                </a:solidFill>
                <a:latin typeface="Century Gothic" panose="020B0502020202020204" pitchFamily="34" charset="0"/>
              </a:rPr>
              <a:t>7,492 – 5,263 – 1,703 = 526</a:t>
            </a:r>
          </a:p>
        </p:txBody>
      </p:sp>
      <p:graphicFrame>
        <p:nvGraphicFramePr>
          <p:cNvPr id="24" name="Table 23">
            <a:extLst>
              <a:ext uri="{FF2B5EF4-FFF2-40B4-BE49-F238E27FC236}">
                <a16:creationId xmlns:a16="http://schemas.microsoft.com/office/drawing/2014/main" id="{F5EBD1DF-8113-4724-A672-1F0D834DFEC7}"/>
              </a:ext>
            </a:extLst>
          </p:cNvPr>
          <p:cNvGraphicFramePr>
            <a:graphicFrameLocks noGrp="1"/>
          </p:cNvGraphicFramePr>
          <p:nvPr>
            <p:extLst/>
          </p:nvPr>
        </p:nvGraphicFramePr>
        <p:xfrm>
          <a:off x="1823635" y="2202425"/>
          <a:ext cx="5496730" cy="1333902"/>
        </p:xfrm>
        <a:graphic>
          <a:graphicData uri="http://schemas.openxmlformats.org/drawingml/2006/table">
            <a:tbl>
              <a:tblPr firstRow="1" bandRow="1">
                <a:tableStyleId>{5940675A-B579-460E-94D1-54222C63F5DA}</a:tableStyleId>
              </a:tblPr>
              <a:tblGrid>
                <a:gridCol w="3364315">
                  <a:extLst>
                    <a:ext uri="{9D8B030D-6E8A-4147-A177-3AD203B41FA5}">
                      <a16:colId xmlns:a16="http://schemas.microsoft.com/office/drawing/2014/main" val="1736675862"/>
                    </a:ext>
                  </a:extLst>
                </a:gridCol>
                <a:gridCol w="704850">
                  <a:extLst>
                    <a:ext uri="{9D8B030D-6E8A-4147-A177-3AD203B41FA5}">
                      <a16:colId xmlns:a16="http://schemas.microsoft.com/office/drawing/2014/main" val="1881004053"/>
                    </a:ext>
                  </a:extLst>
                </a:gridCol>
                <a:gridCol w="1427565">
                  <a:extLst>
                    <a:ext uri="{9D8B030D-6E8A-4147-A177-3AD203B41FA5}">
                      <a16:colId xmlns:a16="http://schemas.microsoft.com/office/drawing/2014/main" val="1801369137"/>
                    </a:ext>
                  </a:extLst>
                </a:gridCol>
              </a:tblGrid>
              <a:tr h="666951">
                <a:tc gridSpan="3">
                  <a:txBody>
                    <a:bodyPr/>
                    <a:lstStyle/>
                    <a:p>
                      <a:pPr algn="ctr"/>
                      <a:r>
                        <a:rPr lang="en-GB" sz="2600" b="1">
                          <a:latin typeface="Century Gothic" panose="020B0502020202020204" pitchFamily="34" charset="0"/>
                        </a:rPr>
                        <a:t>7,492</a:t>
                      </a:r>
                    </a:p>
                  </a:txBody>
                  <a:tcPr marL="172291" marR="172291" marT="86145" marB="8614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839553914"/>
                  </a:ext>
                </a:extLst>
              </a:tr>
              <a:tr h="666951">
                <a:tc>
                  <a:txBody>
                    <a:bodyPr/>
                    <a:lstStyle/>
                    <a:p>
                      <a:pPr algn="ctr"/>
                      <a:r>
                        <a:rPr lang="en-GB" sz="2600" b="1">
                          <a:latin typeface="Century Gothic" panose="020B0502020202020204" pitchFamily="34" charset="0"/>
                        </a:rPr>
                        <a:t>5,263</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2600" b="1">
                          <a:solidFill>
                            <a:srgbClr val="FF0000"/>
                          </a:solidFill>
                          <a:latin typeface="Century Gothic" panose="020B0502020202020204" pitchFamily="34" charset="0"/>
                        </a:rPr>
                        <a:t>526</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2600" b="1">
                          <a:solidFill>
                            <a:schemeClr val="tx1"/>
                          </a:solidFill>
                          <a:latin typeface="Century Gothic" panose="020B0502020202020204" pitchFamily="34" charset="0"/>
                        </a:rPr>
                        <a:t>1,703</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37737998"/>
                  </a:ext>
                </a:extLst>
              </a:tr>
            </a:tbl>
          </a:graphicData>
        </a:graphic>
      </p:graphicFrame>
      <p:pic>
        <p:nvPicPr>
          <p:cNvPr id="9" name="Picture 8" descr="A close up of a sign&#10;&#10;Description generated with high confidence">
            <a:extLst>
              <a:ext uri="{FF2B5EF4-FFF2-40B4-BE49-F238E27FC236}">
                <a16:creationId xmlns:a16="http://schemas.microsoft.com/office/drawing/2014/main" id="{6BCB62FD-7468-4FA4-8551-A163337DCD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0" name="TextBox 8">
            <a:extLst>
              <a:ext uri="{FF2B5EF4-FFF2-40B4-BE49-F238E27FC236}">
                <a16:creationId xmlns:a16="http://schemas.microsoft.com/office/drawing/2014/main" id="{A0F180C1-C241-4EB9-9601-F75082ED66DC}"/>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spTree>
    <p:extLst>
      <p:ext uri="{BB962C8B-B14F-4D97-AF65-F5344CB8AC3E}">
        <p14:creationId xmlns:p14="http://schemas.microsoft.com/office/powerpoint/2010/main" val="3452960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Varied Fluency 3</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Lucy thinks of a number.</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After she adds 2,264 and subtracts 1,326, her number is 7,435.</a:t>
            </a: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endParaRPr lang="en-GB" sz="2000" b="1">
              <a:solidFill>
                <a:schemeClr val="tx1"/>
              </a:solidFill>
              <a:latin typeface="Century Gothic" panose="020B0502020202020204" pitchFamily="34" charset="0"/>
            </a:endParaRPr>
          </a:p>
          <a:p>
            <a:pPr algn="ct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What number did she start with?</a:t>
            </a:r>
          </a:p>
        </p:txBody>
      </p:sp>
      <p:pic>
        <p:nvPicPr>
          <p:cNvPr id="7" name="Picture 6" descr="A close up of a sign&#10;&#10;Description generated with high confidence">
            <a:extLst>
              <a:ext uri="{FF2B5EF4-FFF2-40B4-BE49-F238E27FC236}">
                <a16:creationId xmlns:a16="http://schemas.microsoft.com/office/drawing/2014/main" id="{C79AA6CA-868E-4459-AD3F-2D22446239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4549656A-6DA3-469C-B873-69DB18EBE77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grpSp>
        <p:nvGrpSpPr>
          <p:cNvPr id="31" name="Group 30">
            <a:extLst>
              <a:ext uri="{FF2B5EF4-FFF2-40B4-BE49-F238E27FC236}">
                <a16:creationId xmlns:a16="http://schemas.microsoft.com/office/drawing/2014/main" id="{563EE280-633F-41AF-8633-EC031243BADA}"/>
              </a:ext>
            </a:extLst>
          </p:cNvPr>
          <p:cNvGrpSpPr/>
          <p:nvPr/>
        </p:nvGrpSpPr>
        <p:grpSpPr>
          <a:xfrm>
            <a:off x="2550167" y="2161142"/>
            <a:ext cx="4043665" cy="2210260"/>
            <a:chOff x="1760242" y="2598738"/>
            <a:chExt cx="4043665" cy="2210260"/>
          </a:xfrm>
        </p:grpSpPr>
        <p:grpSp>
          <p:nvGrpSpPr>
            <p:cNvPr id="35" name="Group 34">
              <a:extLst>
                <a:ext uri="{FF2B5EF4-FFF2-40B4-BE49-F238E27FC236}">
                  <a16:creationId xmlns:a16="http://schemas.microsoft.com/office/drawing/2014/main" id="{5919DAF1-C7B0-4B6D-9787-2B1D5823460C}"/>
                </a:ext>
              </a:extLst>
            </p:cNvPr>
            <p:cNvGrpSpPr/>
            <p:nvPr/>
          </p:nvGrpSpPr>
          <p:grpSpPr>
            <a:xfrm>
              <a:off x="1760242" y="2598738"/>
              <a:ext cx="500902" cy="2210260"/>
              <a:chOff x="1760242" y="2598739"/>
              <a:chExt cx="500902" cy="2210260"/>
            </a:xfrm>
          </p:grpSpPr>
          <p:sp>
            <p:nvSpPr>
              <p:cNvPr id="58" name="TextBox 57">
                <a:extLst>
                  <a:ext uri="{FF2B5EF4-FFF2-40B4-BE49-F238E27FC236}">
                    <a16:creationId xmlns:a16="http://schemas.microsoft.com/office/drawing/2014/main" id="{67D9EBAE-78FE-442B-B229-3D906067F8FD}"/>
                  </a:ext>
                </a:extLst>
              </p:cNvPr>
              <p:cNvSpPr txBox="1">
                <a:spLocks noChangeAspect="1"/>
              </p:cNvSpPr>
              <p:nvPr/>
            </p:nvSpPr>
            <p:spPr>
              <a:xfrm>
                <a:off x="1793144" y="2598739"/>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a:latin typeface="Century Gothic" panose="020B0502020202020204" pitchFamily="34" charset="0"/>
                  </a:rPr>
                  <a:t>1,000</a:t>
                </a:r>
              </a:p>
            </p:txBody>
          </p:sp>
          <p:sp>
            <p:nvSpPr>
              <p:cNvPr id="59" name="TextBox 58">
                <a:extLst>
                  <a:ext uri="{FF2B5EF4-FFF2-40B4-BE49-F238E27FC236}">
                    <a16:creationId xmlns:a16="http://schemas.microsoft.com/office/drawing/2014/main" id="{72B554BE-04F7-4B8A-A2B1-043982D23B76}"/>
                  </a:ext>
                </a:extLst>
              </p:cNvPr>
              <p:cNvSpPr txBox="1">
                <a:spLocks noChangeAspect="1"/>
              </p:cNvSpPr>
              <p:nvPr/>
            </p:nvSpPr>
            <p:spPr>
              <a:xfrm>
                <a:off x="1760242" y="3179492"/>
                <a:ext cx="468000" cy="468000"/>
              </a:xfrm>
              <a:prstGeom prst="ellipse">
                <a:avLst/>
              </a:prstGeom>
              <a:solidFill>
                <a:schemeClr val="accent6">
                  <a:lumMod val="60000"/>
                  <a:lumOff val="40000"/>
                </a:schemeClr>
              </a:solidFill>
              <a:ln>
                <a:solidFill>
                  <a:schemeClr val="accent6">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100</a:t>
                </a:r>
              </a:p>
            </p:txBody>
          </p:sp>
          <p:sp>
            <p:nvSpPr>
              <p:cNvPr id="60" name="TextBox 59">
                <a:extLst>
                  <a:ext uri="{FF2B5EF4-FFF2-40B4-BE49-F238E27FC236}">
                    <a16:creationId xmlns:a16="http://schemas.microsoft.com/office/drawing/2014/main" id="{80759AC3-A355-4957-8B89-C82F8FB69607}"/>
                  </a:ext>
                </a:extLst>
              </p:cNvPr>
              <p:cNvSpPr txBox="1">
                <a:spLocks noChangeAspect="1"/>
              </p:cNvSpPr>
              <p:nvPr/>
            </p:nvSpPr>
            <p:spPr>
              <a:xfrm>
                <a:off x="1760242" y="3760245"/>
                <a:ext cx="468000" cy="468000"/>
              </a:xfrm>
              <a:prstGeom prst="ellipse">
                <a:avLst/>
              </a:prstGeom>
              <a:solidFill>
                <a:schemeClr val="accent2">
                  <a:lumMod val="60000"/>
                  <a:lumOff val="40000"/>
                </a:schemeClr>
              </a:solidFill>
              <a:ln>
                <a:solidFill>
                  <a:schemeClr val="accent2">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10</a:t>
                </a:r>
              </a:p>
            </p:txBody>
          </p:sp>
          <p:sp>
            <p:nvSpPr>
              <p:cNvPr id="61" name="TextBox 60">
                <a:extLst>
                  <a:ext uri="{FF2B5EF4-FFF2-40B4-BE49-F238E27FC236}">
                    <a16:creationId xmlns:a16="http://schemas.microsoft.com/office/drawing/2014/main" id="{8D0FCA38-145B-4D56-ABB4-45A67215BC76}"/>
                  </a:ext>
                </a:extLst>
              </p:cNvPr>
              <p:cNvSpPr txBox="1">
                <a:spLocks noChangeAspect="1"/>
              </p:cNvSpPr>
              <p:nvPr/>
            </p:nvSpPr>
            <p:spPr>
              <a:xfrm>
                <a:off x="1760242" y="4340999"/>
                <a:ext cx="468000" cy="468000"/>
              </a:xfrm>
              <a:prstGeom prst="ellipse">
                <a:avLst/>
              </a:prstGeom>
              <a:solidFill>
                <a:schemeClr val="accent1">
                  <a:lumMod val="60000"/>
                  <a:lumOff val="40000"/>
                </a:schemeClr>
              </a:solidFill>
              <a:ln>
                <a:solidFill>
                  <a:schemeClr val="accent1">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a:t>
                </a:r>
              </a:p>
            </p:txBody>
          </p:sp>
        </p:grpSp>
        <p:grpSp>
          <p:nvGrpSpPr>
            <p:cNvPr id="36" name="Group 35">
              <a:extLst>
                <a:ext uri="{FF2B5EF4-FFF2-40B4-BE49-F238E27FC236}">
                  <a16:creationId xmlns:a16="http://schemas.microsoft.com/office/drawing/2014/main" id="{7E07D0E2-07D3-4240-9C89-4D0F693A3940}"/>
                </a:ext>
              </a:extLst>
            </p:cNvPr>
            <p:cNvGrpSpPr/>
            <p:nvPr/>
          </p:nvGrpSpPr>
          <p:grpSpPr>
            <a:xfrm>
              <a:off x="2350702" y="2598738"/>
              <a:ext cx="500902" cy="2210260"/>
              <a:chOff x="1760242" y="2598739"/>
              <a:chExt cx="500902" cy="2210260"/>
            </a:xfrm>
          </p:grpSpPr>
          <p:sp>
            <p:nvSpPr>
              <p:cNvPr id="54" name="TextBox 53">
                <a:extLst>
                  <a:ext uri="{FF2B5EF4-FFF2-40B4-BE49-F238E27FC236}">
                    <a16:creationId xmlns:a16="http://schemas.microsoft.com/office/drawing/2014/main" id="{448306D6-CE26-4C66-A4F2-4ECCF37051C4}"/>
                  </a:ext>
                </a:extLst>
              </p:cNvPr>
              <p:cNvSpPr txBox="1">
                <a:spLocks noChangeAspect="1"/>
              </p:cNvSpPr>
              <p:nvPr/>
            </p:nvSpPr>
            <p:spPr>
              <a:xfrm>
                <a:off x="1793144" y="2598739"/>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a:latin typeface="Century Gothic" panose="020B0502020202020204" pitchFamily="34" charset="0"/>
                  </a:rPr>
                  <a:t>1,000</a:t>
                </a:r>
              </a:p>
            </p:txBody>
          </p:sp>
          <p:sp>
            <p:nvSpPr>
              <p:cNvPr id="55" name="TextBox 54">
                <a:extLst>
                  <a:ext uri="{FF2B5EF4-FFF2-40B4-BE49-F238E27FC236}">
                    <a16:creationId xmlns:a16="http://schemas.microsoft.com/office/drawing/2014/main" id="{3F5AE54F-BDBD-4711-8351-7761AB8B64DC}"/>
                  </a:ext>
                </a:extLst>
              </p:cNvPr>
              <p:cNvSpPr txBox="1">
                <a:spLocks noChangeAspect="1"/>
              </p:cNvSpPr>
              <p:nvPr/>
            </p:nvSpPr>
            <p:spPr>
              <a:xfrm>
                <a:off x="1760242" y="3179492"/>
                <a:ext cx="468000" cy="468000"/>
              </a:xfrm>
              <a:prstGeom prst="ellipse">
                <a:avLst/>
              </a:prstGeom>
              <a:solidFill>
                <a:schemeClr val="accent6">
                  <a:lumMod val="60000"/>
                  <a:lumOff val="40000"/>
                </a:schemeClr>
              </a:solidFill>
              <a:ln>
                <a:solidFill>
                  <a:schemeClr val="accent6">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100</a:t>
                </a:r>
              </a:p>
            </p:txBody>
          </p:sp>
          <p:sp>
            <p:nvSpPr>
              <p:cNvPr id="56" name="TextBox 55">
                <a:extLst>
                  <a:ext uri="{FF2B5EF4-FFF2-40B4-BE49-F238E27FC236}">
                    <a16:creationId xmlns:a16="http://schemas.microsoft.com/office/drawing/2014/main" id="{512674D3-59B6-4BAB-9381-7F86D3D293E3}"/>
                  </a:ext>
                </a:extLst>
              </p:cNvPr>
              <p:cNvSpPr txBox="1">
                <a:spLocks noChangeAspect="1"/>
              </p:cNvSpPr>
              <p:nvPr/>
            </p:nvSpPr>
            <p:spPr>
              <a:xfrm>
                <a:off x="1760242" y="3760245"/>
                <a:ext cx="468000" cy="468000"/>
              </a:xfrm>
              <a:prstGeom prst="ellipse">
                <a:avLst/>
              </a:prstGeom>
              <a:solidFill>
                <a:schemeClr val="accent2">
                  <a:lumMod val="60000"/>
                  <a:lumOff val="40000"/>
                </a:schemeClr>
              </a:solidFill>
              <a:ln>
                <a:solidFill>
                  <a:schemeClr val="accent2">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10</a:t>
                </a:r>
              </a:p>
            </p:txBody>
          </p:sp>
          <p:sp>
            <p:nvSpPr>
              <p:cNvPr id="57" name="TextBox 56">
                <a:extLst>
                  <a:ext uri="{FF2B5EF4-FFF2-40B4-BE49-F238E27FC236}">
                    <a16:creationId xmlns:a16="http://schemas.microsoft.com/office/drawing/2014/main" id="{704DAD29-C589-4402-89FB-D4FFD62A7559}"/>
                  </a:ext>
                </a:extLst>
              </p:cNvPr>
              <p:cNvSpPr txBox="1">
                <a:spLocks noChangeAspect="1"/>
              </p:cNvSpPr>
              <p:nvPr/>
            </p:nvSpPr>
            <p:spPr>
              <a:xfrm>
                <a:off x="1760242" y="4340999"/>
                <a:ext cx="468000" cy="468000"/>
              </a:xfrm>
              <a:prstGeom prst="ellipse">
                <a:avLst/>
              </a:prstGeom>
              <a:solidFill>
                <a:schemeClr val="accent1">
                  <a:lumMod val="60000"/>
                  <a:lumOff val="40000"/>
                </a:schemeClr>
              </a:solidFill>
              <a:ln>
                <a:solidFill>
                  <a:schemeClr val="accent1">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a:t>
                </a:r>
              </a:p>
            </p:txBody>
          </p:sp>
        </p:grpSp>
        <p:grpSp>
          <p:nvGrpSpPr>
            <p:cNvPr id="38" name="Group 37">
              <a:extLst>
                <a:ext uri="{FF2B5EF4-FFF2-40B4-BE49-F238E27FC236}">
                  <a16:creationId xmlns:a16="http://schemas.microsoft.com/office/drawing/2014/main" id="{0A9BDCA8-0B9D-4718-B971-CE9CD1B5981A}"/>
                </a:ext>
              </a:extLst>
            </p:cNvPr>
            <p:cNvGrpSpPr/>
            <p:nvPr/>
          </p:nvGrpSpPr>
          <p:grpSpPr>
            <a:xfrm>
              <a:off x="2941162" y="2598738"/>
              <a:ext cx="500902" cy="2210260"/>
              <a:chOff x="1760242" y="2598739"/>
              <a:chExt cx="500902" cy="2210260"/>
            </a:xfrm>
          </p:grpSpPr>
          <p:sp>
            <p:nvSpPr>
              <p:cNvPr id="50" name="TextBox 49">
                <a:extLst>
                  <a:ext uri="{FF2B5EF4-FFF2-40B4-BE49-F238E27FC236}">
                    <a16:creationId xmlns:a16="http://schemas.microsoft.com/office/drawing/2014/main" id="{C0329B8A-0452-4520-9ED3-03F154E0B195}"/>
                  </a:ext>
                </a:extLst>
              </p:cNvPr>
              <p:cNvSpPr txBox="1">
                <a:spLocks noChangeAspect="1"/>
              </p:cNvSpPr>
              <p:nvPr/>
            </p:nvSpPr>
            <p:spPr>
              <a:xfrm>
                <a:off x="1793144" y="2598739"/>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a:latin typeface="Century Gothic" panose="020B0502020202020204" pitchFamily="34" charset="0"/>
                  </a:rPr>
                  <a:t>1,000</a:t>
                </a:r>
              </a:p>
            </p:txBody>
          </p:sp>
          <p:sp>
            <p:nvSpPr>
              <p:cNvPr id="51" name="TextBox 50">
                <a:extLst>
                  <a:ext uri="{FF2B5EF4-FFF2-40B4-BE49-F238E27FC236}">
                    <a16:creationId xmlns:a16="http://schemas.microsoft.com/office/drawing/2014/main" id="{9D42E6FF-F111-41B3-8EE5-CA33864F2120}"/>
                  </a:ext>
                </a:extLst>
              </p:cNvPr>
              <p:cNvSpPr txBox="1">
                <a:spLocks noChangeAspect="1"/>
              </p:cNvSpPr>
              <p:nvPr/>
            </p:nvSpPr>
            <p:spPr>
              <a:xfrm>
                <a:off x="1760242" y="3179492"/>
                <a:ext cx="468000" cy="468000"/>
              </a:xfrm>
              <a:prstGeom prst="ellipse">
                <a:avLst/>
              </a:prstGeom>
              <a:solidFill>
                <a:schemeClr val="accent6">
                  <a:lumMod val="60000"/>
                  <a:lumOff val="40000"/>
                </a:schemeClr>
              </a:solidFill>
              <a:ln>
                <a:solidFill>
                  <a:schemeClr val="accent6">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100</a:t>
                </a:r>
              </a:p>
            </p:txBody>
          </p:sp>
          <p:sp>
            <p:nvSpPr>
              <p:cNvPr id="52" name="TextBox 51">
                <a:extLst>
                  <a:ext uri="{FF2B5EF4-FFF2-40B4-BE49-F238E27FC236}">
                    <a16:creationId xmlns:a16="http://schemas.microsoft.com/office/drawing/2014/main" id="{0E7F7E22-9F05-4912-BD0A-5EBCC0C0491E}"/>
                  </a:ext>
                </a:extLst>
              </p:cNvPr>
              <p:cNvSpPr txBox="1">
                <a:spLocks noChangeAspect="1"/>
              </p:cNvSpPr>
              <p:nvPr/>
            </p:nvSpPr>
            <p:spPr>
              <a:xfrm>
                <a:off x="1760242" y="3760245"/>
                <a:ext cx="468000" cy="468000"/>
              </a:xfrm>
              <a:prstGeom prst="ellipse">
                <a:avLst/>
              </a:prstGeom>
              <a:solidFill>
                <a:schemeClr val="accent2">
                  <a:lumMod val="60000"/>
                  <a:lumOff val="40000"/>
                </a:schemeClr>
              </a:solidFill>
              <a:ln>
                <a:solidFill>
                  <a:schemeClr val="accent2">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10</a:t>
                </a:r>
              </a:p>
            </p:txBody>
          </p:sp>
          <p:sp>
            <p:nvSpPr>
              <p:cNvPr id="53" name="TextBox 52">
                <a:extLst>
                  <a:ext uri="{FF2B5EF4-FFF2-40B4-BE49-F238E27FC236}">
                    <a16:creationId xmlns:a16="http://schemas.microsoft.com/office/drawing/2014/main" id="{27050019-A450-4BA9-A9F7-EA236BE1CB16}"/>
                  </a:ext>
                </a:extLst>
              </p:cNvPr>
              <p:cNvSpPr txBox="1">
                <a:spLocks noChangeAspect="1"/>
              </p:cNvSpPr>
              <p:nvPr/>
            </p:nvSpPr>
            <p:spPr>
              <a:xfrm>
                <a:off x="1760242" y="4340999"/>
                <a:ext cx="468000" cy="468000"/>
              </a:xfrm>
              <a:prstGeom prst="ellipse">
                <a:avLst/>
              </a:prstGeom>
              <a:solidFill>
                <a:schemeClr val="accent1">
                  <a:lumMod val="60000"/>
                  <a:lumOff val="40000"/>
                </a:schemeClr>
              </a:solidFill>
              <a:ln>
                <a:solidFill>
                  <a:schemeClr val="accent1">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a:t>
                </a:r>
              </a:p>
            </p:txBody>
          </p:sp>
        </p:grpSp>
        <p:grpSp>
          <p:nvGrpSpPr>
            <p:cNvPr id="40" name="Group 39">
              <a:extLst>
                <a:ext uri="{FF2B5EF4-FFF2-40B4-BE49-F238E27FC236}">
                  <a16:creationId xmlns:a16="http://schemas.microsoft.com/office/drawing/2014/main" id="{35EE9F1B-ABCD-4F35-9800-AFBA04B4F0B7}"/>
                </a:ext>
              </a:extLst>
            </p:cNvPr>
            <p:cNvGrpSpPr/>
            <p:nvPr/>
          </p:nvGrpSpPr>
          <p:grpSpPr>
            <a:xfrm>
              <a:off x="3531622" y="2598738"/>
              <a:ext cx="500902" cy="2210260"/>
              <a:chOff x="1760242" y="2598739"/>
              <a:chExt cx="500902" cy="2210260"/>
            </a:xfrm>
          </p:grpSpPr>
          <p:sp>
            <p:nvSpPr>
              <p:cNvPr id="47" name="TextBox 46">
                <a:extLst>
                  <a:ext uri="{FF2B5EF4-FFF2-40B4-BE49-F238E27FC236}">
                    <a16:creationId xmlns:a16="http://schemas.microsoft.com/office/drawing/2014/main" id="{0FF65F88-9569-459E-868E-A66CB0DF0D4F}"/>
                  </a:ext>
                </a:extLst>
              </p:cNvPr>
              <p:cNvSpPr txBox="1">
                <a:spLocks noChangeAspect="1"/>
              </p:cNvSpPr>
              <p:nvPr/>
            </p:nvSpPr>
            <p:spPr>
              <a:xfrm>
                <a:off x="1793144" y="2598739"/>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a:latin typeface="Century Gothic" panose="020B0502020202020204" pitchFamily="34" charset="0"/>
                  </a:rPr>
                  <a:t>1,000</a:t>
                </a:r>
              </a:p>
            </p:txBody>
          </p:sp>
          <p:sp>
            <p:nvSpPr>
              <p:cNvPr id="48" name="TextBox 47">
                <a:extLst>
                  <a:ext uri="{FF2B5EF4-FFF2-40B4-BE49-F238E27FC236}">
                    <a16:creationId xmlns:a16="http://schemas.microsoft.com/office/drawing/2014/main" id="{64870187-D5C4-470A-9A70-236B96624EFA}"/>
                  </a:ext>
                </a:extLst>
              </p:cNvPr>
              <p:cNvSpPr txBox="1">
                <a:spLocks noChangeAspect="1"/>
              </p:cNvSpPr>
              <p:nvPr/>
            </p:nvSpPr>
            <p:spPr>
              <a:xfrm>
                <a:off x="1760242" y="3179492"/>
                <a:ext cx="468000" cy="468000"/>
              </a:xfrm>
              <a:prstGeom prst="ellipse">
                <a:avLst/>
              </a:prstGeom>
              <a:solidFill>
                <a:schemeClr val="accent6">
                  <a:lumMod val="60000"/>
                  <a:lumOff val="40000"/>
                </a:schemeClr>
              </a:solidFill>
              <a:ln>
                <a:solidFill>
                  <a:schemeClr val="accent6">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100</a:t>
                </a:r>
              </a:p>
            </p:txBody>
          </p:sp>
          <p:sp>
            <p:nvSpPr>
              <p:cNvPr id="49" name="TextBox 48">
                <a:extLst>
                  <a:ext uri="{FF2B5EF4-FFF2-40B4-BE49-F238E27FC236}">
                    <a16:creationId xmlns:a16="http://schemas.microsoft.com/office/drawing/2014/main" id="{ABBC72C2-33A7-47EA-8BE1-168FEEABFC92}"/>
                  </a:ext>
                </a:extLst>
              </p:cNvPr>
              <p:cNvSpPr txBox="1">
                <a:spLocks noChangeAspect="1"/>
              </p:cNvSpPr>
              <p:nvPr/>
            </p:nvSpPr>
            <p:spPr>
              <a:xfrm>
                <a:off x="1760242" y="4340999"/>
                <a:ext cx="468000" cy="468000"/>
              </a:xfrm>
              <a:prstGeom prst="ellipse">
                <a:avLst/>
              </a:prstGeom>
              <a:solidFill>
                <a:schemeClr val="accent1">
                  <a:lumMod val="60000"/>
                  <a:lumOff val="40000"/>
                </a:schemeClr>
              </a:solidFill>
              <a:ln>
                <a:solidFill>
                  <a:schemeClr val="accent1">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a:t>
                </a:r>
              </a:p>
            </p:txBody>
          </p:sp>
        </p:grpSp>
        <p:grpSp>
          <p:nvGrpSpPr>
            <p:cNvPr id="41" name="Group 40">
              <a:extLst>
                <a:ext uri="{FF2B5EF4-FFF2-40B4-BE49-F238E27FC236}">
                  <a16:creationId xmlns:a16="http://schemas.microsoft.com/office/drawing/2014/main" id="{E2190A58-8975-42C7-AD65-1480D2D30D5D}"/>
                </a:ext>
              </a:extLst>
            </p:cNvPr>
            <p:cNvGrpSpPr/>
            <p:nvPr/>
          </p:nvGrpSpPr>
          <p:grpSpPr>
            <a:xfrm>
              <a:off x="4122082" y="2598738"/>
              <a:ext cx="500902" cy="2210260"/>
              <a:chOff x="1760242" y="2598739"/>
              <a:chExt cx="500902" cy="2210260"/>
            </a:xfrm>
          </p:grpSpPr>
          <p:sp>
            <p:nvSpPr>
              <p:cNvPr id="45" name="TextBox 44">
                <a:extLst>
                  <a:ext uri="{FF2B5EF4-FFF2-40B4-BE49-F238E27FC236}">
                    <a16:creationId xmlns:a16="http://schemas.microsoft.com/office/drawing/2014/main" id="{9B9B2233-1911-4750-B9A2-0F0DF163FEE6}"/>
                  </a:ext>
                </a:extLst>
              </p:cNvPr>
              <p:cNvSpPr txBox="1">
                <a:spLocks noChangeAspect="1"/>
              </p:cNvSpPr>
              <p:nvPr/>
            </p:nvSpPr>
            <p:spPr>
              <a:xfrm>
                <a:off x="1793144" y="2598739"/>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a:latin typeface="Century Gothic" panose="020B0502020202020204" pitchFamily="34" charset="0"/>
                  </a:rPr>
                  <a:t>1,000</a:t>
                </a:r>
              </a:p>
            </p:txBody>
          </p:sp>
          <p:sp>
            <p:nvSpPr>
              <p:cNvPr id="46" name="TextBox 45">
                <a:extLst>
                  <a:ext uri="{FF2B5EF4-FFF2-40B4-BE49-F238E27FC236}">
                    <a16:creationId xmlns:a16="http://schemas.microsoft.com/office/drawing/2014/main" id="{B404BB4B-34FF-4EB8-90A6-CA3E241CE946}"/>
                  </a:ext>
                </a:extLst>
              </p:cNvPr>
              <p:cNvSpPr txBox="1">
                <a:spLocks noChangeAspect="1"/>
              </p:cNvSpPr>
              <p:nvPr/>
            </p:nvSpPr>
            <p:spPr>
              <a:xfrm>
                <a:off x="1760242" y="4340999"/>
                <a:ext cx="468000" cy="468000"/>
              </a:xfrm>
              <a:prstGeom prst="ellipse">
                <a:avLst/>
              </a:prstGeom>
              <a:solidFill>
                <a:schemeClr val="accent1">
                  <a:lumMod val="60000"/>
                  <a:lumOff val="40000"/>
                </a:schemeClr>
              </a:solidFill>
              <a:ln>
                <a:solidFill>
                  <a:schemeClr val="accent1">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a:t>
                </a:r>
              </a:p>
            </p:txBody>
          </p:sp>
        </p:grpSp>
        <p:sp>
          <p:nvSpPr>
            <p:cNvPr id="42" name="TextBox 41">
              <a:extLst>
                <a:ext uri="{FF2B5EF4-FFF2-40B4-BE49-F238E27FC236}">
                  <a16:creationId xmlns:a16="http://schemas.microsoft.com/office/drawing/2014/main" id="{46892F2F-C564-4115-8710-2577552D4D71}"/>
                </a:ext>
              </a:extLst>
            </p:cNvPr>
            <p:cNvSpPr txBox="1">
              <a:spLocks noChangeAspect="1"/>
            </p:cNvSpPr>
            <p:nvPr/>
          </p:nvSpPr>
          <p:spPr>
            <a:xfrm>
              <a:off x="4745444" y="2598738"/>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a:latin typeface="Century Gothic" panose="020B0502020202020204" pitchFamily="34" charset="0"/>
                </a:rPr>
                <a:t>1,000</a:t>
              </a:r>
            </a:p>
          </p:txBody>
        </p:sp>
        <p:sp>
          <p:nvSpPr>
            <p:cNvPr id="43" name="TextBox 42">
              <a:extLst>
                <a:ext uri="{FF2B5EF4-FFF2-40B4-BE49-F238E27FC236}">
                  <a16:creationId xmlns:a16="http://schemas.microsoft.com/office/drawing/2014/main" id="{7BEB6ECF-37C3-4130-8F44-325942247913}"/>
                </a:ext>
              </a:extLst>
            </p:cNvPr>
            <p:cNvSpPr txBox="1">
              <a:spLocks noChangeAspect="1"/>
            </p:cNvSpPr>
            <p:nvPr/>
          </p:nvSpPr>
          <p:spPr>
            <a:xfrm>
              <a:off x="5335907" y="2598738"/>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a:latin typeface="Century Gothic" panose="020B0502020202020204" pitchFamily="34" charset="0"/>
                </a:rPr>
                <a:t>1,000</a:t>
              </a:r>
            </a:p>
          </p:txBody>
        </p:sp>
      </p:grpSp>
    </p:spTree>
    <p:extLst>
      <p:ext uri="{BB962C8B-B14F-4D97-AF65-F5344CB8AC3E}">
        <p14:creationId xmlns:p14="http://schemas.microsoft.com/office/powerpoint/2010/main" val="2513893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Varied Fluency 3</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Lucy thinks of a number.</a:t>
            </a:r>
          </a:p>
          <a:p>
            <a:pPr algn="ct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r>
              <a:rPr lang="en-GB" sz="2000" b="1">
                <a:solidFill>
                  <a:schemeClr val="tx1"/>
                </a:solidFill>
                <a:latin typeface="Century Gothic" panose="020B0502020202020204" pitchFamily="34" charset="0"/>
              </a:rPr>
              <a:t>After she adds 2,264 and subtracts 1,326, her number is 7,435.</a:t>
            </a: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endParaRPr lang="en-GB" sz="2000" b="1">
              <a:solidFill>
                <a:schemeClr val="tx1"/>
              </a:solidFill>
              <a:latin typeface="Century Gothic" panose="020B0502020202020204" pitchFamily="34" charset="0"/>
            </a:endParaRPr>
          </a:p>
          <a:p>
            <a:pPr algn="ctr"/>
            <a:r>
              <a:rPr lang="en-GB" sz="2000" b="1">
                <a:solidFill>
                  <a:schemeClr val="tx1"/>
                </a:solidFill>
                <a:latin typeface="Century Gothic" panose="020B0502020202020204" pitchFamily="34" charset="0"/>
              </a:rPr>
              <a:t/>
            </a:r>
            <a:br>
              <a:rPr lang="en-GB" sz="2000" b="1">
                <a:solidFill>
                  <a:schemeClr val="tx1"/>
                </a:solidFill>
                <a:latin typeface="Century Gothic" panose="020B0502020202020204" pitchFamily="34" charset="0"/>
              </a:rPr>
            </a:br>
            <a:endParaRPr lang="en-GB" sz="2000" b="1">
              <a:solidFill>
                <a:schemeClr val="tx1"/>
              </a:solidFill>
              <a:latin typeface="Century Gothic" panose="020B0502020202020204" pitchFamily="34" charset="0"/>
            </a:endParaRPr>
          </a:p>
          <a:p>
            <a:pPr algn="ctr"/>
            <a:r>
              <a:rPr lang="en-GB" sz="2000" b="1">
                <a:solidFill>
                  <a:schemeClr val="tx1"/>
                </a:solidFill>
                <a:latin typeface="Century Gothic" panose="020B0502020202020204" pitchFamily="34" charset="0"/>
              </a:rPr>
              <a:t>What number did she start with?</a:t>
            </a:r>
          </a:p>
          <a:p>
            <a:pPr algn="ctr"/>
            <a:endParaRPr lang="en-GB" sz="2000" b="1">
              <a:solidFill>
                <a:srgbClr val="FF0000"/>
              </a:solidFill>
              <a:latin typeface="Century Gothic" panose="020B0502020202020204" pitchFamily="34" charset="0"/>
            </a:endParaRPr>
          </a:p>
          <a:p>
            <a:pPr algn="ctr"/>
            <a:r>
              <a:rPr lang="en-GB" sz="2000" b="1">
                <a:solidFill>
                  <a:srgbClr val="FF0000"/>
                </a:solidFill>
                <a:latin typeface="Century Gothic" panose="020B0502020202020204" pitchFamily="34" charset="0"/>
              </a:rPr>
              <a:t>7,435 + 1,326 – 2,264 = </a:t>
            </a:r>
            <a:r>
              <a:rPr lang="en-GB" sz="2000" b="1" u="sng">
                <a:solidFill>
                  <a:srgbClr val="FF0000"/>
                </a:solidFill>
                <a:latin typeface="Century Gothic" panose="020B0502020202020204" pitchFamily="34" charset="0"/>
              </a:rPr>
              <a:t>6,497</a:t>
            </a:r>
          </a:p>
        </p:txBody>
      </p:sp>
      <p:pic>
        <p:nvPicPr>
          <p:cNvPr id="7" name="Picture 6" descr="A close up of a sign&#10;&#10;Description generated with high confidence">
            <a:extLst>
              <a:ext uri="{FF2B5EF4-FFF2-40B4-BE49-F238E27FC236}">
                <a16:creationId xmlns:a16="http://schemas.microsoft.com/office/drawing/2014/main" id="{C79AA6CA-868E-4459-AD3F-2D22446239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4549656A-6DA3-469C-B873-69DB18EBE77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2018</a:t>
            </a:r>
          </a:p>
        </p:txBody>
      </p:sp>
      <p:grpSp>
        <p:nvGrpSpPr>
          <p:cNvPr id="3" name="Group 2">
            <a:extLst>
              <a:ext uri="{FF2B5EF4-FFF2-40B4-BE49-F238E27FC236}">
                <a16:creationId xmlns:a16="http://schemas.microsoft.com/office/drawing/2014/main" id="{1B8CC6BF-EA64-41BC-94AD-E156046D079E}"/>
              </a:ext>
            </a:extLst>
          </p:cNvPr>
          <p:cNvGrpSpPr/>
          <p:nvPr/>
        </p:nvGrpSpPr>
        <p:grpSpPr>
          <a:xfrm>
            <a:off x="2550167" y="2161142"/>
            <a:ext cx="4043665" cy="2210260"/>
            <a:chOff x="1760242" y="2598738"/>
            <a:chExt cx="4043665" cy="2210260"/>
          </a:xfrm>
        </p:grpSpPr>
        <p:grpSp>
          <p:nvGrpSpPr>
            <p:cNvPr id="2" name="Group 1">
              <a:extLst>
                <a:ext uri="{FF2B5EF4-FFF2-40B4-BE49-F238E27FC236}">
                  <a16:creationId xmlns:a16="http://schemas.microsoft.com/office/drawing/2014/main" id="{B68BB440-DBCC-4714-8307-DE1D3384FB61}"/>
                </a:ext>
              </a:extLst>
            </p:cNvPr>
            <p:cNvGrpSpPr/>
            <p:nvPr/>
          </p:nvGrpSpPr>
          <p:grpSpPr>
            <a:xfrm>
              <a:off x="1760242" y="2598738"/>
              <a:ext cx="500902" cy="2210260"/>
              <a:chOff x="1760242" y="2598739"/>
              <a:chExt cx="500902" cy="2210260"/>
            </a:xfrm>
          </p:grpSpPr>
          <p:sp>
            <p:nvSpPr>
              <p:cNvPr id="10" name="TextBox 9">
                <a:extLst>
                  <a:ext uri="{FF2B5EF4-FFF2-40B4-BE49-F238E27FC236}">
                    <a16:creationId xmlns:a16="http://schemas.microsoft.com/office/drawing/2014/main" id="{7A734075-2C52-438C-9CF8-5FCF459A869A}"/>
                  </a:ext>
                </a:extLst>
              </p:cNvPr>
              <p:cNvSpPr txBox="1">
                <a:spLocks noChangeAspect="1"/>
              </p:cNvSpPr>
              <p:nvPr/>
            </p:nvSpPr>
            <p:spPr>
              <a:xfrm>
                <a:off x="1793144" y="2598739"/>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a:latin typeface="Century Gothic" panose="020B0502020202020204" pitchFamily="34" charset="0"/>
                  </a:rPr>
                  <a:t>1,000</a:t>
                </a:r>
              </a:p>
            </p:txBody>
          </p:sp>
          <p:sp>
            <p:nvSpPr>
              <p:cNvPr id="11" name="TextBox 10">
                <a:extLst>
                  <a:ext uri="{FF2B5EF4-FFF2-40B4-BE49-F238E27FC236}">
                    <a16:creationId xmlns:a16="http://schemas.microsoft.com/office/drawing/2014/main" id="{8D15BD1E-2DC2-427B-8941-565BE6782711}"/>
                  </a:ext>
                </a:extLst>
              </p:cNvPr>
              <p:cNvSpPr txBox="1">
                <a:spLocks noChangeAspect="1"/>
              </p:cNvSpPr>
              <p:nvPr/>
            </p:nvSpPr>
            <p:spPr>
              <a:xfrm>
                <a:off x="1760242" y="3179492"/>
                <a:ext cx="468000" cy="468000"/>
              </a:xfrm>
              <a:prstGeom prst="ellipse">
                <a:avLst/>
              </a:prstGeom>
              <a:solidFill>
                <a:schemeClr val="accent6">
                  <a:lumMod val="60000"/>
                  <a:lumOff val="40000"/>
                </a:schemeClr>
              </a:solidFill>
              <a:ln>
                <a:solidFill>
                  <a:schemeClr val="accent6">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100</a:t>
                </a:r>
              </a:p>
            </p:txBody>
          </p:sp>
          <p:sp>
            <p:nvSpPr>
              <p:cNvPr id="12" name="TextBox 11">
                <a:extLst>
                  <a:ext uri="{FF2B5EF4-FFF2-40B4-BE49-F238E27FC236}">
                    <a16:creationId xmlns:a16="http://schemas.microsoft.com/office/drawing/2014/main" id="{3B45C273-D8F8-4D7E-8B48-E115ACF8AE12}"/>
                  </a:ext>
                </a:extLst>
              </p:cNvPr>
              <p:cNvSpPr txBox="1">
                <a:spLocks noChangeAspect="1"/>
              </p:cNvSpPr>
              <p:nvPr/>
            </p:nvSpPr>
            <p:spPr>
              <a:xfrm>
                <a:off x="1760242" y="3760245"/>
                <a:ext cx="468000" cy="468000"/>
              </a:xfrm>
              <a:prstGeom prst="ellipse">
                <a:avLst/>
              </a:prstGeom>
              <a:solidFill>
                <a:schemeClr val="accent2">
                  <a:lumMod val="60000"/>
                  <a:lumOff val="40000"/>
                </a:schemeClr>
              </a:solidFill>
              <a:ln>
                <a:solidFill>
                  <a:schemeClr val="accent2">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10</a:t>
                </a:r>
              </a:p>
            </p:txBody>
          </p:sp>
          <p:sp>
            <p:nvSpPr>
              <p:cNvPr id="13" name="TextBox 12">
                <a:extLst>
                  <a:ext uri="{FF2B5EF4-FFF2-40B4-BE49-F238E27FC236}">
                    <a16:creationId xmlns:a16="http://schemas.microsoft.com/office/drawing/2014/main" id="{0C6C5D51-D32F-405E-ABAB-7C4B019F7592}"/>
                  </a:ext>
                </a:extLst>
              </p:cNvPr>
              <p:cNvSpPr txBox="1">
                <a:spLocks noChangeAspect="1"/>
              </p:cNvSpPr>
              <p:nvPr/>
            </p:nvSpPr>
            <p:spPr>
              <a:xfrm>
                <a:off x="1760242" y="4340999"/>
                <a:ext cx="468000" cy="468000"/>
              </a:xfrm>
              <a:prstGeom prst="ellipse">
                <a:avLst/>
              </a:prstGeom>
              <a:solidFill>
                <a:schemeClr val="accent1">
                  <a:lumMod val="60000"/>
                  <a:lumOff val="40000"/>
                </a:schemeClr>
              </a:solidFill>
              <a:ln>
                <a:solidFill>
                  <a:schemeClr val="accent1">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a:t>
                </a:r>
              </a:p>
            </p:txBody>
          </p:sp>
        </p:grpSp>
        <p:grpSp>
          <p:nvGrpSpPr>
            <p:cNvPr id="14" name="Group 13">
              <a:extLst>
                <a:ext uri="{FF2B5EF4-FFF2-40B4-BE49-F238E27FC236}">
                  <a16:creationId xmlns:a16="http://schemas.microsoft.com/office/drawing/2014/main" id="{0F6E49F6-1339-4B7F-92F0-2A6FBFA0741D}"/>
                </a:ext>
              </a:extLst>
            </p:cNvPr>
            <p:cNvGrpSpPr/>
            <p:nvPr/>
          </p:nvGrpSpPr>
          <p:grpSpPr>
            <a:xfrm>
              <a:off x="2350702" y="2598738"/>
              <a:ext cx="500902" cy="2210260"/>
              <a:chOff x="1760242" y="2598739"/>
              <a:chExt cx="500902" cy="2210260"/>
            </a:xfrm>
          </p:grpSpPr>
          <p:sp>
            <p:nvSpPr>
              <p:cNvPr id="15" name="TextBox 14">
                <a:extLst>
                  <a:ext uri="{FF2B5EF4-FFF2-40B4-BE49-F238E27FC236}">
                    <a16:creationId xmlns:a16="http://schemas.microsoft.com/office/drawing/2014/main" id="{99D98F0B-E2C6-47EF-8CC6-3FF7FADEBFBA}"/>
                  </a:ext>
                </a:extLst>
              </p:cNvPr>
              <p:cNvSpPr txBox="1">
                <a:spLocks noChangeAspect="1"/>
              </p:cNvSpPr>
              <p:nvPr/>
            </p:nvSpPr>
            <p:spPr>
              <a:xfrm>
                <a:off x="1793144" y="2598739"/>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a:latin typeface="Century Gothic" panose="020B0502020202020204" pitchFamily="34" charset="0"/>
                  </a:rPr>
                  <a:t>1,000</a:t>
                </a:r>
              </a:p>
            </p:txBody>
          </p:sp>
          <p:sp>
            <p:nvSpPr>
              <p:cNvPr id="20" name="TextBox 19">
                <a:extLst>
                  <a:ext uri="{FF2B5EF4-FFF2-40B4-BE49-F238E27FC236}">
                    <a16:creationId xmlns:a16="http://schemas.microsoft.com/office/drawing/2014/main" id="{D1B97FA9-878D-448D-87D2-0D35CC38B520}"/>
                  </a:ext>
                </a:extLst>
              </p:cNvPr>
              <p:cNvSpPr txBox="1">
                <a:spLocks noChangeAspect="1"/>
              </p:cNvSpPr>
              <p:nvPr/>
            </p:nvSpPr>
            <p:spPr>
              <a:xfrm>
                <a:off x="1760242" y="3179492"/>
                <a:ext cx="468000" cy="468000"/>
              </a:xfrm>
              <a:prstGeom prst="ellipse">
                <a:avLst/>
              </a:prstGeom>
              <a:solidFill>
                <a:schemeClr val="accent6">
                  <a:lumMod val="60000"/>
                  <a:lumOff val="40000"/>
                </a:schemeClr>
              </a:solidFill>
              <a:ln>
                <a:solidFill>
                  <a:schemeClr val="accent6">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100</a:t>
                </a:r>
              </a:p>
            </p:txBody>
          </p:sp>
          <p:sp>
            <p:nvSpPr>
              <p:cNvPr id="21" name="TextBox 20">
                <a:extLst>
                  <a:ext uri="{FF2B5EF4-FFF2-40B4-BE49-F238E27FC236}">
                    <a16:creationId xmlns:a16="http://schemas.microsoft.com/office/drawing/2014/main" id="{91EC25AF-4696-4478-8067-A83AE7C5C11C}"/>
                  </a:ext>
                </a:extLst>
              </p:cNvPr>
              <p:cNvSpPr txBox="1">
                <a:spLocks noChangeAspect="1"/>
              </p:cNvSpPr>
              <p:nvPr/>
            </p:nvSpPr>
            <p:spPr>
              <a:xfrm>
                <a:off x="1760242" y="3760245"/>
                <a:ext cx="468000" cy="468000"/>
              </a:xfrm>
              <a:prstGeom prst="ellipse">
                <a:avLst/>
              </a:prstGeom>
              <a:solidFill>
                <a:schemeClr val="accent2">
                  <a:lumMod val="60000"/>
                  <a:lumOff val="40000"/>
                </a:schemeClr>
              </a:solidFill>
              <a:ln>
                <a:solidFill>
                  <a:schemeClr val="accent2">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10</a:t>
                </a:r>
              </a:p>
            </p:txBody>
          </p:sp>
          <p:sp>
            <p:nvSpPr>
              <p:cNvPr id="22" name="TextBox 21">
                <a:extLst>
                  <a:ext uri="{FF2B5EF4-FFF2-40B4-BE49-F238E27FC236}">
                    <a16:creationId xmlns:a16="http://schemas.microsoft.com/office/drawing/2014/main" id="{60018835-A171-404E-9070-8E851569153F}"/>
                  </a:ext>
                </a:extLst>
              </p:cNvPr>
              <p:cNvSpPr txBox="1">
                <a:spLocks noChangeAspect="1"/>
              </p:cNvSpPr>
              <p:nvPr/>
            </p:nvSpPr>
            <p:spPr>
              <a:xfrm>
                <a:off x="1760242" y="4340999"/>
                <a:ext cx="468000" cy="468000"/>
              </a:xfrm>
              <a:prstGeom prst="ellipse">
                <a:avLst/>
              </a:prstGeom>
              <a:solidFill>
                <a:schemeClr val="accent1">
                  <a:lumMod val="60000"/>
                  <a:lumOff val="40000"/>
                </a:schemeClr>
              </a:solidFill>
              <a:ln>
                <a:solidFill>
                  <a:schemeClr val="accent1">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a:t>
                </a:r>
              </a:p>
            </p:txBody>
          </p:sp>
        </p:grpSp>
        <p:grpSp>
          <p:nvGrpSpPr>
            <p:cNvPr id="23" name="Group 22">
              <a:extLst>
                <a:ext uri="{FF2B5EF4-FFF2-40B4-BE49-F238E27FC236}">
                  <a16:creationId xmlns:a16="http://schemas.microsoft.com/office/drawing/2014/main" id="{A0DE99B4-81F0-4712-9C6A-04371F8C6813}"/>
                </a:ext>
              </a:extLst>
            </p:cNvPr>
            <p:cNvGrpSpPr/>
            <p:nvPr/>
          </p:nvGrpSpPr>
          <p:grpSpPr>
            <a:xfrm>
              <a:off x="2941162" y="2598738"/>
              <a:ext cx="500902" cy="2210260"/>
              <a:chOff x="1760242" y="2598739"/>
              <a:chExt cx="500902" cy="2210260"/>
            </a:xfrm>
          </p:grpSpPr>
          <p:sp>
            <p:nvSpPr>
              <p:cNvPr id="24" name="TextBox 23">
                <a:extLst>
                  <a:ext uri="{FF2B5EF4-FFF2-40B4-BE49-F238E27FC236}">
                    <a16:creationId xmlns:a16="http://schemas.microsoft.com/office/drawing/2014/main" id="{33C4BBA6-122D-4040-A0F4-DEB096527AC2}"/>
                  </a:ext>
                </a:extLst>
              </p:cNvPr>
              <p:cNvSpPr txBox="1">
                <a:spLocks noChangeAspect="1"/>
              </p:cNvSpPr>
              <p:nvPr/>
            </p:nvSpPr>
            <p:spPr>
              <a:xfrm>
                <a:off x="1793144" y="2598739"/>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a:latin typeface="Century Gothic" panose="020B0502020202020204" pitchFamily="34" charset="0"/>
                  </a:rPr>
                  <a:t>1,000</a:t>
                </a:r>
              </a:p>
            </p:txBody>
          </p:sp>
          <p:sp>
            <p:nvSpPr>
              <p:cNvPr id="25" name="TextBox 24">
                <a:extLst>
                  <a:ext uri="{FF2B5EF4-FFF2-40B4-BE49-F238E27FC236}">
                    <a16:creationId xmlns:a16="http://schemas.microsoft.com/office/drawing/2014/main" id="{9526054C-538B-4F6A-8352-5043ABC99B47}"/>
                  </a:ext>
                </a:extLst>
              </p:cNvPr>
              <p:cNvSpPr txBox="1">
                <a:spLocks noChangeAspect="1"/>
              </p:cNvSpPr>
              <p:nvPr/>
            </p:nvSpPr>
            <p:spPr>
              <a:xfrm>
                <a:off x="1760242" y="3179492"/>
                <a:ext cx="468000" cy="468000"/>
              </a:xfrm>
              <a:prstGeom prst="ellipse">
                <a:avLst/>
              </a:prstGeom>
              <a:solidFill>
                <a:schemeClr val="accent6">
                  <a:lumMod val="60000"/>
                  <a:lumOff val="40000"/>
                </a:schemeClr>
              </a:solidFill>
              <a:ln>
                <a:solidFill>
                  <a:schemeClr val="accent6">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100</a:t>
                </a:r>
              </a:p>
            </p:txBody>
          </p:sp>
          <p:sp>
            <p:nvSpPr>
              <p:cNvPr id="26" name="TextBox 25">
                <a:extLst>
                  <a:ext uri="{FF2B5EF4-FFF2-40B4-BE49-F238E27FC236}">
                    <a16:creationId xmlns:a16="http://schemas.microsoft.com/office/drawing/2014/main" id="{43150DF5-3C01-49B0-8E81-08A8B9D4DEF4}"/>
                  </a:ext>
                </a:extLst>
              </p:cNvPr>
              <p:cNvSpPr txBox="1">
                <a:spLocks noChangeAspect="1"/>
              </p:cNvSpPr>
              <p:nvPr/>
            </p:nvSpPr>
            <p:spPr>
              <a:xfrm>
                <a:off x="1760242" y="3760245"/>
                <a:ext cx="468000" cy="468000"/>
              </a:xfrm>
              <a:prstGeom prst="ellipse">
                <a:avLst/>
              </a:prstGeom>
              <a:solidFill>
                <a:schemeClr val="accent2">
                  <a:lumMod val="60000"/>
                  <a:lumOff val="40000"/>
                </a:schemeClr>
              </a:solidFill>
              <a:ln>
                <a:solidFill>
                  <a:schemeClr val="accent2">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10</a:t>
                </a:r>
              </a:p>
            </p:txBody>
          </p:sp>
          <p:sp>
            <p:nvSpPr>
              <p:cNvPr id="27" name="TextBox 26">
                <a:extLst>
                  <a:ext uri="{FF2B5EF4-FFF2-40B4-BE49-F238E27FC236}">
                    <a16:creationId xmlns:a16="http://schemas.microsoft.com/office/drawing/2014/main" id="{9D6BBC24-E8DB-43D5-95D0-8AC91DF781FA}"/>
                  </a:ext>
                </a:extLst>
              </p:cNvPr>
              <p:cNvSpPr txBox="1">
                <a:spLocks noChangeAspect="1"/>
              </p:cNvSpPr>
              <p:nvPr/>
            </p:nvSpPr>
            <p:spPr>
              <a:xfrm>
                <a:off x="1760242" y="4340999"/>
                <a:ext cx="468000" cy="468000"/>
              </a:xfrm>
              <a:prstGeom prst="ellipse">
                <a:avLst/>
              </a:prstGeom>
              <a:solidFill>
                <a:schemeClr val="accent1">
                  <a:lumMod val="60000"/>
                  <a:lumOff val="40000"/>
                </a:schemeClr>
              </a:solidFill>
              <a:ln>
                <a:solidFill>
                  <a:schemeClr val="accent1">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a:t>
                </a:r>
              </a:p>
            </p:txBody>
          </p:sp>
        </p:grpSp>
        <p:grpSp>
          <p:nvGrpSpPr>
            <p:cNvPr id="28" name="Group 27">
              <a:extLst>
                <a:ext uri="{FF2B5EF4-FFF2-40B4-BE49-F238E27FC236}">
                  <a16:creationId xmlns:a16="http://schemas.microsoft.com/office/drawing/2014/main" id="{547E5A06-3918-4397-AAAB-F75A59F4B86E}"/>
                </a:ext>
              </a:extLst>
            </p:cNvPr>
            <p:cNvGrpSpPr/>
            <p:nvPr/>
          </p:nvGrpSpPr>
          <p:grpSpPr>
            <a:xfrm>
              <a:off x="3531622" y="2598738"/>
              <a:ext cx="500902" cy="2210260"/>
              <a:chOff x="1760242" y="2598739"/>
              <a:chExt cx="500902" cy="2210260"/>
            </a:xfrm>
          </p:grpSpPr>
          <p:sp>
            <p:nvSpPr>
              <p:cNvPr id="29" name="TextBox 28">
                <a:extLst>
                  <a:ext uri="{FF2B5EF4-FFF2-40B4-BE49-F238E27FC236}">
                    <a16:creationId xmlns:a16="http://schemas.microsoft.com/office/drawing/2014/main" id="{8C909B09-85CB-40BE-834C-BD84A9484163}"/>
                  </a:ext>
                </a:extLst>
              </p:cNvPr>
              <p:cNvSpPr txBox="1">
                <a:spLocks noChangeAspect="1"/>
              </p:cNvSpPr>
              <p:nvPr/>
            </p:nvSpPr>
            <p:spPr>
              <a:xfrm>
                <a:off x="1793144" y="2598739"/>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a:latin typeface="Century Gothic" panose="020B0502020202020204" pitchFamily="34" charset="0"/>
                  </a:rPr>
                  <a:t>1,000</a:t>
                </a:r>
              </a:p>
            </p:txBody>
          </p:sp>
          <p:sp>
            <p:nvSpPr>
              <p:cNvPr id="30" name="TextBox 29">
                <a:extLst>
                  <a:ext uri="{FF2B5EF4-FFF2-40B4-BE49-F238E27FC236}">
                    <a16:creationId xmlns:a16="http://schemas.microsoft.com/office/drawing/2014/main" id="{07C67EC4-4A11-493A-8C72-8EBB57EAC690}"/>
                  </a:ext>
                </a:extLst>
              </p:cNvPr>
              <p:cNvSpPr txBox="1">
                <a:spLocks noChangeAspect="1"/>
              </p:cNvSpPr>
              <p:nvPr/>
            </p:nvSpPr>
            <p:spPr>
              <a:xfrm>
                <a:off x="1760242" y="3179492"/>
                <a:ext cx="468000" cy="468000"/>
              </a:xfrm>
              <a:prstGeom prst="ellipse">
                <a:avLst/>
              </a:prstGeom>
              <a:solidFill>
                <a:schemeClr val="accent6">
                  <a:lumMod val="60000"/>
                  <a:lumOff val="40000"/>
                </a:schemeClr>
              </a:solidFill>
              <a:ln>
                <a:solidFill>
                  <a:schemeClr val="accent6">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100</a:t>
                </a:r>
              </a:p>
            </p:txBody>
          </p:sp>
          <p:sp>
            <p:nvSpPr>
              <p:cNvPr id="32" name="TextBox 31">
                <a:extLst>
                  <a:ext uri="{FF2B5EF4-FFF2-40B4-BE49-F238E27FC236}">
                    <a16:creationId xmlns:a16="http://schemas.microsoft.com/office/drawing/2014/main" id="{9C321600-97AF-431E-8239-9B099D9B3974}"/>
                  </a:ext>
                </a:extLst>
              </p:cNvPr>
              <p:cNvSpPr txBox="1">
                <a:spLocks noChangeAspect="1"/>
              </p:cNvSpPr>
              <p:nvPr/>
            </p:nvSpPr>
            <p:spPr>
              <a:xfrm>
                <a:off x="1760242" y="4340999"/>
                <a:ext cx="468000" cy="468000"/>
              </a:xfrm>
              <a:prstGeom prst="ellipse">
                <a:avLst/>
              </a:prstGeom>
              <a:solidFill>
                <a:schemeClr val="accent1">
                  <a:lumMod val="60000"/>
                  <a:lumOff val="40000"/>
                </a:schemeClr>
              </a:solidFill>
              <a:ln>
                <a:solidFill>
                  <a:schemeClr val="accent1">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a:t>
                </a:r>
              </a:p>
            </p:txBody>
          </p:sp>
        </p:grpSp>
        <p:grpSp>
          <p:nvGrpSpPr>
            <p:cNvPr id="33" name="Group 32">
              <a:extLst>
                <a:ext uri="{FF2B5EF4-FFF2-40B4-BE49-F238E27FC236}">
                  <a16:creationId xmlns:a16="http://schemas.microsoft.com/office/drawing/2014/main" id="{2AD57CEB-1DA8-41BC-8A90-3EEB89789432}"/>
                </a:ext>
              </a:extLst>
            </p:cNvPr>
            <p:cNvGrpSpPr/>
            <p:nvPr/>
          </p:nvGrpSpPr>
          <p:grpSpPr>
            <a:xfrm>
              <a:off x="4122082" y="2598738"/>
              <a:ext cx="500902" cy="2210260"/>
              <a:chOff x="1760242" y="2598739"/>
              <a:chExt cx="500902" cy="2210260"/>
            </a:xfrm>
          </p:grpSpPr>
          <p:sp>
            <p:nvSpPr>
              <p:cNvPr id="34" name="TextBox 33">
                <a:extLst>
                  <a:ext uri="{FF2B5EF4-FFF2-40B4-BE49-F238E27FC236}">
                    <a16:creationId xmlns:a16="http://schemas.microsoft.com/office/drawing/2014/main" id="{1436BD03-58A3-4B14-8B73-2830AB20A82F}"/>
                  </a:ext>
                </a:extLst>
              </p:cNvPr>
              <p:cNvSpPr txBox="1">
                <a:spLocks noChangeAspect="1"/>
              </p:cNvSpPr>
              <p:nvPr/>
            </p:nvSpPr>
            <p:spPr>
              <a:xfrm>
                <a:off x="1793144" y="2598739"/>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a:latin typeface="Century Gothic" panose="020B0502020202020204" pitchFamily="34" charset="0"/>
                  </a:rPr>
                  <a:t>1,000</a:t>
                </a:r>
              </a:p>
            </p:txBody>
          </p:sp>
          <p:sp>
            <p:nvSpPr>
              <p:cNvPr id="37" name="TextBox 36">
                <a:extLst>
                  <a:ext uri="{FF2B5EF4-FFF2-40B4-BE49-F238E27FC236}">
                    <a16:creationId xmlns:a16="http://schemas.microsoft.com/office/drawing/2014/main" id="{030652BE-2512-4017-A343-A2F481A9BFFC}"/>
                  </a:ext>
                </a:extLst>
              </p:cNvPr>
              <p:cNvSpPr txBox="1">
                <a:spLocks noChangeAspect="1"/>
              </p:cNvSpPr>
              <p:nvPr/>
            </p:nvSpPr>
            <p:spPr>
              <a:xfrm>
                <a:off x="1760242" y="4340999"/>
                <a:ext cx="468000" cy="468000"/>
              </a:xfrm>
              <a:prstGeom prst="ellipse">
                <a:avLst/>
              </a:prstGeom>
              <a:solidFill>
                <a:schemeClr val="accent1">
                  <a:lumMod val="60000"/>
                  <a:lumOff val="40000"/>
                </a:schemeClr>
              </a:solidFill>
              <a:ln>
                <a:solidFill>
                  <a:schemeClr val="accent1">
                    <a:lumMod val="60000"/>
                    <a:lumOff val="40000"/>
                  </a:schemeClr>
                </a:solidFill>
              </a:ln>
            </p:spPr>
            <p:txBody>
              <a:bodyPr wrap="square" lIns="0" tIns="0" rIns="0" bIns="0" rtlCol="0" anchor="ctr" anchorCtr="0">
                <a:noAutofit/>
              </a:bodyPr>
              <a:lstStyle/>
              <a:p>
                <a:pPr algn="ctr"/>
                <a:r>
                  <a:rPr lang="en-GB" sz="1400" b="1">
                    <a:latin typeface="Century Gothic" panose="020B0502020202020204" pitchFamily="34" charset="0"/>
                  </a:rPr>
                  <a:t>1</a:t>
                </a:r>
              </a:p>
            </p:txBody>
          </p:sp>
        </p:grpSp>
        <p:sp>
          <p:nvSpPr>
            <p:cNvPr id="39" name="TextBox 38">
              <a:extLst>
                <a:ext uri="{FF2B5EF4-FFF2-40B4-BE49-F238E27FC236}">
                  <a16:creationId xmlns:a16="http://schemas.microsoft.com/office/drawing/2014/main" id="{C3420C4B-D3DE-445D-BE01-93095193D122}"/>
                </a:ext>
              </a:extLst>
            </p:cNvPr>
            <p:cNvSpPr txBox="1">
              <a:spLocks noChangeAspect="1"/>
            </p:cNvSpPr>
            <p:nvPr/>
          </p:nvSpPr>
          <p:spPr>
            <a:xfrm>
              <a:off x="4745444" y="2598738"/>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a:latin typeface="Century Gothic" panose="020B0502020202020204" pitchFamily="34" charset="0"/>
                </a:rPr>
                <a:t>1,000</a:t>
              </a:r>
            </a:p>
          </p:txBody>
        </p:sp>
        <p:sp>
          <p:nvSpPr>
            <p:cNvPr id="44" name="TextBox 43">
              <a:extLst>
                <a:ext uri="{FF2B5EF4-FFF2-40B4-BE49-F238E27FC236}">
                  <a16:creationId xmlns:a16="http://schemas.microsoft.com/office/drawing/2014/main" id="{48D7D2C7-FDD1-4414-94C3-86365A2511E2}"/>
                </a:ext>
              </a:extLst>
            </p:cNvPr>
            <p:cNvSpPr txBox="1">
              <a:spLocks noChangeAspect="1"/>
            </p:cNvSpPr>
            <p:nvPr/>
          </p:nvSpPr>
          <p:spPr>
            <a:xfrm>
              <a:off x="5335907" y="2598738"/>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a:latin typeface="Century Gothic" panose="020B0502020202020204" pitchFamily="34" charset="0"/>
                </a:rPr>
                <a:t>1,000</a:t>
              </a:r>
            </a:p>
          </p:txBody>
        </p:sp>
      </p:grpSp>
    </p:spTree>
    <p:extLst>
      <p:ext uri="{BB962C8B-B14F-4D97-AF65-F5344CB8AC3E}">
        <p14:creationId xmlns:p14="http://schemas.microsoft.com/office/powerpoint/2010/main" val="2387716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2CC0C36368B3E43AA8704CB173414C6" ma:contentTypeVersion="10" ma:contentTypeDescription="Create a new document." ma:contentTypeScope="" ma:versionID="b6ec2e0150afea7d5776644d08e447da">
  <xsd:schema xmlns:xsd="http://www.w3.org/2001/XMLSchema" xmlns:xs="http://www.w3.org/2001/XMLSchema" xmlns:p="http://schemas.microsoft.com/office/2006/metadata/properties" xmlns:ns2="810dadb4-62c1-4fd3-aef3-0db6a8571ffe" targetNamespace="http://schemas.microsoft.com/office/2006/metadata/properties" ma:root="true" ma:fieldsID="98d808a8b07e59fd4b86833a1874b376" ns2:_="">
    <xsd:import namespace="810dadb4-62c1-4fd3-aef3-0db6a8571ff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0dadb4-62c1-4fd3-aef3-0db6a8571f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E1C5636-CB59-4770-8594-D03B581A2B50}"/>
</file>

<file path=customXml/itemProps2.xml><?xml version="1.0" encoding="utf-8"?>
<ds:datastoreItem xmlns:ds="http://schemas.openxmlformats.org/officeDocument/2006/customXml" ds:itemID="{A2351B5C-B489-4A40-B098-6B6B590004C9}"/>
</file>

<file path=customXml/itemProps3.xml><?xml version="1.0" encoding="utf-8"?>
<ds:datastoreItem xmlns:ds="http://schemas.openxmlformats.org/officeDocument/2006/customXml" ds:itemID="{85268FA8-FBBF-4DC1-B2FA-0B55CC282113}"/>
</file>

<file path=docProps/app.xml><?xml version="1.0" encoding="utf-8"?>
<Properties xmlns="http://schemas.openxmlformats.org/officeDocument/2006/extended-properties" xmlns:vt="http://schemas.openxmlformats.org/officeDocument/2006/docPropsVTypes">
  <TotalTime>94</TotalTime>
  <Words>745</Words>
  <Application>Microsoft Office PowerPoint</Application>
  <PresentationFormat>On-screen Show (4:3)</PresentationFormat>
  <Paragraphs>309</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Century Gothic</vt:lpstr>
      <vt:lpstr>Wingdings</vt:lpstr>
      <vt:lpstr>Office Theme</vt:lpstr>
      <vt:lpstr>Year 5 Maths   04.03.2021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Clarke</dc:creator>
  <cp:lastModifiedBy>Duncan Nelson</cp:lastModifiedBy>
  <cp:revision>49</cp:revision>
  <dcterms:created xsi:type="dcterms:W3CDTF">2019-07-05T11:02:13Z</dcterms:created>
  <dcterms:modified xsi:type="dcterms:W3CDTF">2021-02-21T13:00:05Z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0x010100A2CC0C36368B3E43AA8704CB173414C6</vt:lpwstr>
  </property>
</Properties>
</file>