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7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5 Maths		</a:t>
            </a:r>
            <a:r>
              <a:rPr lang="en-GB" smtClean="0"/>
              <a:t>	</a:t>
            </a:r>
            <a:r>
              <a:rPr lang="en-GB" smtClean="0"/>
              <a:t>03.03.2021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complete calculations using inverse operations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calculations that are correct and the inverse of each other.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C4E8AD6-A1CB-45EE-93BC-2631DA3C33C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4000" y="1626649"/>
          <a:ext cx="5076000" cy="334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1070571336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313782393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454126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23,427 + 22,495 = 45,967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35872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45348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22,495 + 23,472 = 45,967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42618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344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23,472 – 45,967 = 22,495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35089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8986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45,967 – 23,472 = 22,495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006604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3DF7CF68-E677-4811-9069-AF989B42BEF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2E073388-5EB9-440F-931B-1F05DA53E8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3579EC0-BF87-4DE0-A9C1-B5379A572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1659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calculations that are correct and the inverse of each other.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C4E8AD6-A1CB-45EE-93BC-2631DA3C33C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4000" y="1626649"/>
          <a:ext cx="5076000" cy="334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1070571336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313782393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454126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23,427 + 22,495 = 45,967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35872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45348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22,495 + 23,472 = 45,967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42618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344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23,472 – 45,967 = 22,495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35089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8986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45,967 – 23,472 = 22,495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006604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0FE9E5AC-6325-4D10-9C27-276C9FCAE99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BCE680C2-C198-4769-AAA7-CEFF4B2E86D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1C68B41-49A9-40ED-BD08-9283A21EE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6813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the types of tickets sold at a theme park over a weekend.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addition and subtraction to complete the table. 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FA6A65-CA0B-4A16-98C1-3F15A4BA15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39891" y="2438506"/>
          <a:ext cx="6464218" cy="24430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7401">
                  <a:extLst>
                    <a:ext uri="{9D8B030D-6E8A-4147-A177-3AD203B41FA5}">
                      <a16:colId xmlns:a16="http://schemas.microsoft.com/office/drawing/2014/main" val="1721614041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966781644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240648594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3078663265"/>
                    </a:ext>
                  </a:extLst>
                </a:gridCol>
              </a:tblGrid>
              <a:tr h="610759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Adult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12570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Saturday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26,734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871362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Sunday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11,646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27,624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39,270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95259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27,269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81,627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3233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AF3BE900-132B-4CA6-96B1-F3AD1FFA523D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5F12B0E9-B6CF-4500-8D56-EE4E63FE43D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68F0689-5DFB-4DEE-B94F-A0E66470D2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166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the types of tickets sold at a theme park over a weekend.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addition and subtraction to complete the table. 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FA6A65-CA0B-4A16-98C1-3F15A4BA15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39891" y="2438506"/>
          <a:ext cx="6464218" cy="24430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7401">
                  <a:extLst>
                    <a:ext uri="{9D8B030D-6E8A-4147-A177-3AD203B41FA5}">
                      <a16:colId xmlns:a16="http://schemas.microsoft.com/office/drawing/2014/main" val="1721614041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966781644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240648594"/>
                    </a:ext>
                  </a:extLst>
                </a:gridCol>
                <a:gridCol w="1538939">
                  <a:extLst>
                    <a:ext uri="{9D8B030D-6E8A-4147-A177-3AD203B41FA5}">
                      <a16:colId xmlns:a16="http://schemas.microsoft.com/office/drawing/2014/main" val="3078663265"/>
                    </a:ext>
                  </a:extLst>
                </a:gridCol>
              </a:tblGrid>
              <a:tr h="610759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Adult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12570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Saturday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15,623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26,734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42,357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871362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Sunday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11,646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27,624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39,270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95259"/>
                  </a:ext>
                </a:extLst>
              </a:tr>
              <a:tr h="61075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27,269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54,358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81,627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3233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F0753AA4-47A6-4B32-968E-EF24F327590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441D1DD-2832-44D2-81BE-A23FF1BF87A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7E67B60-CAE2-4A9D-8DE3-A11A671C4A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25901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inverse calculations to find A, B and C.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 + 57,624 = B</a:t>
            </a: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69,623 – B = 11,746</a:t>
            </a: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 + 33,735 = C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4F5820F-4E96-461A-B8ED-61F057D3EAD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FE159D1-3B4C-47D0-9B0A-D220DD8BE5DF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E3AB3D9-373D-43CE-8031-DBFD49DFC1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6662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inverse calculations to find A, B and C.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 + 57,624 = B</a:t>
            </a: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69,623 – B = 11,746</a:t>
            </a:r>
          </a:p>
          <a:p>
            <a:pPr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 + 33,735 = C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253;  B = 57,877;  C = 33,988 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572BD0-98F6-4774-85AA-6C0DCC6EE0E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04F1E90-93A5-4184-8D0C-1156E1244C4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537A907-7ABE-4D82-88EA-6864060164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6404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79B8298-81F5-4C5D-80A5-E5EF8F90F10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71434" y="1353465"/>
          <a:ext cx="4676216" cy="801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3581">
                  <a:extLst>
                    <a:ext uri="{9D8B030D-6E8A-4147-A177-3AD203B41FA5}">
                      <a16:colId xmlns:a16="http://schemas.microsoft.com/office/drawing/2014/main" val="228014454"/>
                    </a:ext>
                  </a:extLst>
                </a:gridCol>
                <a:gridCol w="1042635">
                  <a:extLst>
                    <a:ext uri="{9D8B030D-6E8A-4147-A177-3AD203B41FA5}">
                      <a16:colId xmlns:a16="http://schemas.microsoft.com/office/drawing/2014/main" val="391214045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68,482</a:t>
                      </a:r>
                    </a:p>
                  </a:txBody>
                  <a:tcPr marL="100584" marR="100584" marT="50292" marB="502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3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7,974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568224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44BEAFF2-4DCC-474C-8599-26270710FDBD}"/>
              </a:ext>
            </a:extLst>
          </p:cNvPr>
          <p:cNvGrpSpPr/>
          <p:nvPr/>
        </p:nvGrpSpPr>
        <p:grpSpPr>
          <a:xfrm>
            <a:off x="5108836" y="1978510"/>
            <a:ext cx="3276345" cy="2895036"/>
            <a:chOff x="2326555" y="3910464"/>
            <a:chExt cx="948070" cy="846752"/>
          </a:xfrm>
          <a:solidFill>
            <a:schemeClr val="bg1"/>
          </a:solidFill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C84D8C3-6AF9-4B8C-BF61-99EC351A383C}"/>
                </a:ext>
              </a:extLst>
            </p:cNvPr>
            <p:cNvSpPr/>
            <p:nvPr/>
          </p:nvSpPr>
          <p:spPr>
            <a:xfrm>
              <a:off x="2326555" y="4140917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68,482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75A92A9-AC20-4A53-9AAB-37DDA7FE2112}"/>
                </a:ext>
              </a:extLst>
            </p:cNvPr>
            <p:cNvSpPr/>
            <p:nvPr/>
          </p:nvSpPr>
          <p:spPr>
            <a:xfrm>
              <a:off x="2888779" y="4371370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60,508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4E7EA6-65CC-4E05-AB14-702E35C4C559}"/>
                </a:ext>
              </a:extLst>
            </p:cNvPr>
            <p:cNvSpPr/>
            <p:nvPr/>
          </p:nvSpPr>
          <p:spPr>
            <a:xfrm>
              <a:off x="2888779" y="3910464"/>
              <a:ext cx="385846" cy="38584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D0FF35E-D0D8-4075-B8D6-B991BC68DEE8}"/>
                </a:ext>
              </a:extLst>
            </p:cNvPr>
            <p:cNvCxnSpPr>
              <a:cxnSpLocks/>
              <a:stCxn id="25" idx="5"/>
            </p:cNvCxnSpPr>
            <p:nvPr/>
          </p:nvCxnSpPr>
          <p:spPr>
            <a:xfrm>
              <a:off x="2655895" y="4470257"/>
              <a:ext cx="232884" cy="12528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0CF44C1-5C9B-4A4F-81BC-4ABA9D8DB0C0}"/>
                </a:ext>
              </a:extLst>
            </p:cNvPr>
            <p:cNvCxnSpPr>
              <a:cxnSpLocks/>
              <a:stCxn id="25" idx="7"/>
              <a:endCxn id="27" idx="2"/>
            </p:cNvCxnSpPr>
            <p:nvPr/>
          </p:nvCxnSpPr>
          <p:spPr>
            <a:xfrm flipV="1">
              <a:off x="2655895" y="4103387"/>
              <a:ext cx="232884" cy="9403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2049C9B-2B7A-4756-A534-C50428DBE50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82741" y="2458184"/>
          <a:ext cx="324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FDA5D7E2-E9AD-4D03-A6C2-5BFBCB8410D4}"/>
              </a:ext>
            </a:extLst>
          </p:cNvPr>
          <p:cNvSpPr/>
          <p:nvPr/>
        </p:nvSpPr>
        <p:spPr>
          <a:xfrm>
            <a:off x="128375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FA24EC-B0C2-42A1-9462-9A9519DD77F6}"/>
              </a:ext>
            </a:extLst>
          </p:cNvPr>
          <p:cNvSpPr/>
          <p:nvPr/>
        </p:nvSpPr>
        <p:spPr>
          <a:xfrm>
            <a:off x="1831612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2FC6CE-996E-4F28-8A0F-3BE7406DA550}"/>
              </a:ext>
            </a:extLst>
          </p:cNvPr>
          <p:cNvSpPr/>
          <p:nvPr/>
        </p:nvSpPr>
        <p:spPr>
          <a:xfrm>
            <a:off x="2369383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DBEBF20-2CB9-4A9A-AB57-09312FD4488C}"/>
              </a:ext>
            </a:extLst>
          </p:cNvPr>
          <p:cNvSpPr/>
          <p:nvPr/>
        </p:nvSpPr>
        <p:spPr>
          <a:xfrm>
            <a:off x="291443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ED04AA5-DC02-42E4-AFCA-BBDEAA0165AF}"/>
              </a:ext>
            </a:extLst>
          </p:cNvPr>
          <p:cNvSpPr/>
          <p:nvPr/>
        </p:nvSpPr>
        <p:spPr>
          <a:xfrm>
            <a:off x="344162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65B547E-21F2-4B06-B215-9C1034349DD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36" name="TextBox 8">
              <a:extLst>
                <a:ext uri="{FF2B5EF4-FFF2-40B4-BE49-F238E27FC236}">
                  <a16:creationId xmlns:a16="http://schemas.microsoft.com/office/drawing/2014/main" id="{2C53E3D5-3E1A-47FA-96E9-C3C3B5DE0C2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37" name="Picture 36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2E73996-2D40-44B0-BAFC-58D79D85D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5073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why.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 is the odd one out because...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79B8298-81F5-4C5D-80A5-E5EF8F90F10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71434" y="1353465"/>
          <a:ext cx="4676216" cy="801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3581">
                  <a:extLst>
                    <a:ext uri="{9D8B030D-6E8A-4147-A177-3AD203B41FA5}">
                      <a16:colId xmlns:a16="http://schemas.microsoft.com/office/drawing/2014/main" val="228014454"/>
                    </a:ext>
                  </a:extLst>
                </a:gridCol>
                <a:gridCol w="1042635">
                  <a:extLst>
                    <a:ext uri="{9D8B030D-6E8A-4147-A177-3AD203B41FA5}">
                      <a16:colId xmlns:a16="http://schemas.microsoft.com/office/drawing/2014/main" val="391214045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68,482</a:t>
                      </a:r>
                    </a:p>
                  </a:txBody>
                  <a:tcPr marL="100584" marR="100584" marT="50292" marB="502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3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7,974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568224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44BEAFF2-4DCC-474C-8599-26270710FDBD}"/>
              </a:ext>
            </a:extLst>
          </p:cNvPr>
          <p:cNvGrpSpPr/>
          <p:nvPr/>
        </p:nvGrpSpPr>
        <p:grpSpPr>
          <a:xfrm>
            <a:off x="5108836" y="1978510"/>
            <a:ext cx="3276345" cy="2895036"/>
            <a:chOff x="2326555" y="3910464"/>
            <a:chExt cx="948070" cy="846752"/>
          </a:xfrm>
          <a:solidFill>
            <a:schemeClr val="bg1"/>
          </a:solidFill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C84D8C3-6AF9-4B8C-BF61-99EC351A383C}"/>
                </a:ext>
              </a:extLst>
            </p:cNvPr>
            <p:cNvSpPr/>
            <p:nvPr/>
          </p:nvSpPr>
          <p:spPr>
            <a:xfrm>
              <a:off x="2326555" y="4140917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68,482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75A92A9-AC20-4A53-9AAB-37DDA7FE2112}"/>
                </a:ext>
              </a:extLst>
            </p:cNvPr>
            <p:cNvSpPr/>
            <p:nvPr/>
          </p:nvSpPr>
          <p:spPr>
            <a:xfrm>
              <a:off x="2888779" y="4371370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60,508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4E7EA6-65CC-4E05-AB14-702E35C4C559}"/>
                </a:ext>
              </a:extLst>
            </p:cNvPr>
            <p:cNvSpPr/>
            <p:nvPr/>
          </p:nvSpPr>
          <p:spPr>
            <a:xfrm>
              <a:off x="2888779" y="3910464"/>
              <a:ext cx="385846" cy="38584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D0FF35E-D0D8-4075-B8D6-B991BC68DEE8}"/>
                </a:ext>
              </a:extLst>
            </p:cNvPr>
            <p:cNvCxnSpPr>
              <a:cxnSpLocks/>
              <a:stCxn id="25" idx="5"/>
            </p:cNvCxnSpPr>
            <p:nvPr/>
          </p:nvCxnSpPr>
          <p:spPr>
            <a:xfrm>
              <a:off x="2655895" y="4470257"/>
              <a:ext cx="232884" cy="12528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0CF44C1-5C9B-4A4F-81BC-4ABA9D8DB0C0}"/>
                </a:ext>
              </a:extLst>
            </p:cNvPr>
            <p:cNvCxnSpPr>
              <a:cxnSpLocks/>
              <a:stCxn id="25" idx="7"/>
              <a:endCxn id="27" idx="2"/>
            </p:cNvCxnSpPr>
            <p:nvPr/>
          </p:nvCxnSpPr>
          <p:spPr>
            <a:xfrm flipV="1">
              <a:off x="2655895" y="4103387"/>
              <a:ext cx="232884" cy="94036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2049C9B-2B7A-4756-A534-C50428DBE506}"/>
              </a:ext>
            </a:extLst>
          </p:cNvPr>
          <p:cNvGraphicFramePr>
            <a:graphicFrameLocks noGrp="1"/>
          </p:cNvGraphicFramePr>
          <p:nvPr/>
        </p:nvGraphicFramePr>
        <p:xfrm>
          <a:off x="682741" y="2458184"/>
          <a:ext cx="324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FDA5D7E2-E9AD-4D03-A6C2-5BFBCB8410D4}"/>
              </a:ext>
            </a:extLst>
          </p:cNvPr>
          <p:cNvSpPr/>
          <p:nvPr/>
        </p:nvSpPr>
        <p:spPr>
          <a:xfrm>
            <a:off x="128375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FA24EC-B0C2-42A1-9462-9A9519DD77F6}"/>
              </a:ext>
            </a:extLst>
          </p:cNvPr>
          <p:cNvSpPr/>
          <p:nvPr/>
        </p:nvSpPr>
        <p:spPr>
          <a:xfrm>
            <a:off x="1831612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2FC6CE-996E-4F28-8A0F-3BE7406DA550}"/>
              </a:ext>
            </a:extLst>
          </p:cNvPr>
          <p:cNvSpPr/>
          <p:nvPr/>
        </p:nvSpPr>
        <p:spPr>
          <a:xfrm>
            <a:off x="2369383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DBEBF20-2CB9-4A9A-AB57-09312FD4488C}"/>
              </a:ext>
            </a:extLst>
          </p:cNvPr>
          <p:cNvSpPr/>
          <p:nvPr/>
        </p:nvSpPr>
        <p:spPr>
          <a:xfrm>
            <a:off x="291443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ED04AA5-DC02-42E4-AFCA-BBDEAA0165AF}"/>
              </a:ext>
            </a:extLst>
          </p:cNvPr>
          <p:cNvSpPr/>
          <p:nvPr/>
        </p:nvSpPr>
        <p:spPr>
          <a:xfrm>
            <a:off x="344162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91266BF-B1EE-4A27-B2D6-24B1D0305EE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3" name="TextBox 8">
              <a:extLst>
                <a:ext uri="{FF2B5EF4-FFF2-40B4-BE49-F238E27FC236}">
                  <a16:creationId xmlns:a16="http://schemas.microsoft.com/office/drawing/2014/main" id="{5BB724E0-48A7-4C5A-8DA5-2834B8E4F1C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35" name="Picture 3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4FAEF85-F1E7-4E6F-A51C-97D948104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9582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Spot the odd one out.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why.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 is the odd one out because A and C both include the numbers 7,974 and 60,508 to total 68,482, and the inverse of this.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79B8298-81F5-4C5D-80A5-E5EF8F90F10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71434" y="1353465"/>
          <a:ext cx="4676216" cy="801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3581">
                  <a:extLst>
                    <a:ext uri="{9D8B030D-6E8A-4147-A177-3AD203B41FA5}">
                      <a16:colId xmlns:a16="http://schemas.microsoft.com/office/drawing/2014/main" val="228014454"/>
                    </a:ext>
                  </a:extLst>
                </a:gridCol>
                <a:gridCol w="1042635">
                  <a:extLst>
                    <a:ext uri="{9D8B030D-6E8A-4147-A177-3AD203B41FA5}">
                      <a16:colId xmlns:a16="http://schemas.microsoft.com/office/drawing/2014/main" val="391214045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68,482</a:t>
                      </a:r>
                    </a:p>
                  </a:txBody>
                  <a:tcPr marL="100584" marR="100584" marT="50292" marB="50292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3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7,974</a:t>
                      </a:r>
                    </a:p>
                  </a:txBody>
                  <a:tcPr marL="75571" marR="75571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568224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44BEAFF2-4DCC-474C-8599-26270710FDBD}"/>
              </a:ext>
            </a:extLst>
          </p:cNvPr>
          <p:cNvGrpSpPr/>
          <p:nvPr/>
        </p:nvGrpSpPr>
        <p:grpSpPr>
          <a:xfrm>
            <a:off x="5108836" y="1978510"/>
            <a:ext cx="3276345" cy="2895036"/>
            <a:chOff x="2326555" y="3910464"/>
            <a:chExt cx="948070" cy="846752"/>
          </a:xfrm>
          <a:solidFill>
            <a:schemeClr val="bg1"/>
          </a:solidFill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C84D8C3-6AF9-4B8C-BF61-99EC351A383C}"/>
                </a:ext>
              </a:extLst>
            </p:cNvPr>
            <p:cNvSpPr/>
            <p:nvPr/>
          </p:nvSpPr>
          <p:spPr>
            <a:xfrm>
              <a:off x="2326555" y="4140917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68,482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75A92A9-AC20-4A53-9AAB-37DDA7FE2112}"/>
                </a:ext>
              </a:extLst>
            </p:cNvPr>
            <p:cNvSpPr/>
            <p:nvPr/>
          </p:nvSpPr>
          <p:spPr>
            <a:xfrm>
              <a:off x="2888779" y="4371370"/>
              <a:ext cx="385846" cy="385846"/>
            </a:xfrm>
            <a:prstGeom prst="ellips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60,508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4E7EA6-65CC-4E05-AB14-702E35C4C559}"/>
                </a:ext>
              </a:extLst>
            </p:cNvPr>
            <p:cNvSpPr/>
            <p:nvPr/>
          </p:nvSpPr>
          <p:spPr>
            <a:xfrm>
              <a:off x="2888779" y="3910464"/>
              <a:ext cx="385846" cy="38584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C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D0FF35E-D0D8-4075-B8D6-B991BC68DEE8}"/>
                </a:ext>
              </a:extLst>
            </p:cNvPr>
            <p:cNvCxnSpPr>
              <a:cxnSpLocks/>
              <a:stCxn id="25" idx="5"/>
            </p:cNvCxnSpPr>
            <p:nvPr/>
          </p:nvCxnSpPr>
          <p:spPr>
            <a:xfrm>
              <a:off x="2655895" y="4470257"/>
              <a:ext cx="232884" cy="125286"/>
            </a:xfrm>
            <a:prstGeom prst="lin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0CF44C1-5C9B-4A4F-81BC-4ABA9D8DB0C0}"/>
                </a:ext>
              </a:extLst>
            </p:cNvPr>
            <p:cNvCxnSpPr>
              <a:cxnSpLocks/>
              <a:stCxn id="25" idx="7"/>
              <a:endCxn id="27" idx="2"/>
            </p:cNvCxnSpPr>
            <p:nvPr/>
          </p:nvCxnSpPr>
          <p:spPr>
            <a:xfrm flipV="1">
              <a:off x="2655895" y="4103387"/>
              <a:ext cx="232884" cy="94036"/>
            </a:xfrm>
            <a:prstGeom prst="lin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2049C9B-2B7A-4756-A534-C50428DBE506}"/>
              </a:ext>
            </a:extLst>
          </p:cNvPr>
          <p:cNvGraphicFramePr>
            <a:graphicFrameLocks noGrp="1"/>
          </p:cNvGraphicFramePr>
          <p:nvPr/>
        </p:nvGraphicFramePr>
        <p:xfrm>
          <a:off x="682741" y="2458184"/>
          <a:ext cx="3240000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FDA5D7E2-E9AD-4D03-A6C2-5BFBCB8410D4}"/>
              </a:ext>
            </a:extLst>
          </p:cNvPr>
          <p:cNvSpPr/>
          <p:nvPr/>
        </p:nvSpPr>
        <p:spPr>
          <a:xfrm>
            <a:off x="128375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FA24EC-B0C2-42A1-9462-9A9519DD77F6}"/>
              </a:ext>
            </a:extLst>
          </p:cNvPr>
          <p:cNvSpPr/>
          <p:nvPr/>
        </p:nvSpPr>
        <p:spPr>
          <a:xfrm>
            <a:off x="1831612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2FC6CE-996E-4F28-8A0F-3BE7406DA550}"/>
              </a:ext>
            </a:extLst>
          </p:cNvPr>
          <p:cNvSpPr/>
          <p:nvPr/>
        </p:nvSpPr>
        <p:spPr>
          <a:xfrm>
            <a:off x="2369383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DBEBF20-2CB9-4A9A-AB57-09312FD4488C}"/>
              </a:ext>
            </a:extLst>
          </p:cNvPr>
          <p:cNvSpPr/>
          <p:nvPr/>
        </p:nvSpPr>
        <p:spPr>
          <a:xfrm>
            <a:off x="291443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ED04AA5-DC02-42E4-AFCA-BBDEAA0165AF}"/>
              </a:ext>
            </a:extLst>
          </p:cNvPr>
          <p:cNvSpPr/>
          <p:nvPr/>
        </p:nvSpPr>
        <p:spPr>
          <a:xfrm>
            <a:off x="3441629" y="3059237"/>
            <a:ext cx="407286" cy="4072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18CC8CF-F215-4A30-A0F6-FD464247663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8" name="TextBox 8">
              <a:extLst>
                <a:ext uri="{FF2B5EF4-FFF2-40B4-BE49-F238E27FC236}">
                  <a16:creationId xmlns:a16="http://schemas.microsoft.com/office/drawing/2014/main" id="{4D0D2465-FFB1-4EE1-B16A-97666D2A4C18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2" name="Picture 2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A22708E-9F14-4AA5-A122-2E50C6D3C0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4393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calculations can you create from the following numbers?</a:t>
            </a: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76738D3-5E01-431B-B127-3C7F568B2739}"/>
              </a:ext>
            </a:extLst>
          </p:cNvPr>
          <p:cNvSpPr/>
          <p:nvPr/>
        </p:nvSpPr>
        <p:spPr>
          <a:xfrm>
            <a:off x="2286000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1,425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278F5E7D-08D7-41CE-AF24-7ED9207A47FE}"/>
              </a:ext>
            </a:extLst>
          </p:cNvPr>
          <p:cNvSpPr/>
          <p:nvPr/>
        </p:nvSpPr>
        <p:spPr>
          <a:xfrm>
            <a:off x="4026924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3,630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ABAA0B45-A204-4147-9601-0CF241175F97}"/>
              </a:ext>
            </a:extLst>
          </p:cNvPr>
          <p:cNvSpPr/>
          <p:nvPr/>
        </p:nvSpPr>
        <p:spPr>
          <a:xfrm>
            <a:off x="5767848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2,205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6C8F4E-2355-44BB-AD50-6394F6818BB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2D5E5CD3-B16B-4269-BC3D-F21CACF4F1E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1CF7271-BA95-435C-86C6-634EFBA402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6633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calculations can you create from the following numbers?</a:t>
            </a:r>
          </a:p>
          <a:p>
            <a:pPr marL="8890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3,630 – 2,205 = 1,425</a:t>
            </a:r>
          </a:p>
          <a:p>
            <a:pPr marL="8890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3,630 – 1,425 = 2,205</a:t>
            </a:r>
          </a:p>
          <a:p>
            <a:pPr marL="8890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1,425 + 2,205 = 3,630</a:t>
            </a:r>
            <a:b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2,205 + 1,425 = 3,630</a:t>
            </a:r>
          </a:p>
          <a:p>
            <a:pPr marL="8890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76738D3-5E01-431B-B127-3C7F568B2739}"/>
              </a:ext>
            </a:extLst>
          </p:cNvPr>
          <p:cNvSpPr/>
          <p:nvPr/>
        </p:nvSpPr>
        <p:spPr>
          <a:xfrm>
            <a:off x="2286000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1,425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278F5E7D-08D7-41CE-AF24-7ED9207A47FE}"/>
              </a:ext>
            </a:extLst>
          </p:cNvPr>
          <p:cNvSpPr/>
          <p:nvPr/>
        </p:nvSpPr>
        <p:spPr>
          <a:xfrm>
            <a:off x="4026924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3,630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ABAA0B45-A204-4147-9601-0CF241175F97}"/>
              </a:ext>
            </a:extLst>
          </p:cNvPr>
          <p:cNvSpPr/>
          <p:nvPr/>
        </p:nvSpPr>
        <p:spPr>
          <a:xfrm>
            <a:off x="5767848" y="1854200"/>
            <a:ext cx="1270000" cy="6858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2,205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1CFC0-CD87-40F3-837E-93C1268DFBC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730BF4A9-5955-4E01-8742-E5CA546D7AC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B45191A-2043-4213-8321-6E9E3C0720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954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23,719 + 19,112 = 42,831. True or false? Complete the inverse operation below to check.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E9C37D0-0C49-4AB4-B42A-2B93A1B00C1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DFFB4B57-B71F-4D57-9428-F1749C2A0F0F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F995CA2-6702-487C-81FE-B2F323A09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A168D78-EEB3-4C33-9888-4C3346796E1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62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23,719 + 19,112 = 42,831. True or false? Complete the inverse operation below to check.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2503C35-768F-4CC9-85A3-A0E583EE980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CE5909F-0DEA-4F1D-B1C8-35A743B7134B}"/>
              </a:ext>
            </a:extLst>
          </p:cNvPr>
          <p:cNvSpPr txBox="1"/>
          <p:nvPr/>
        </p:nvSpPr>
        <p:spPr>
          <a:xfrm>
            <a:off x="5309043" y="1770334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FF0757-8C9C-4789-BFD0-F0F6782C653F}"/>
              </a:ext>
            </a:extLst>
          </p:cNvPr>
          <p:cNvSpPr txBox="1"/>
          <p:nvPr/>
        </p:nvSpPr>
        <p:spPr>
          <a:xfrm>
            <a:off x="5968241" y="1770334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443DA6-FC20-4A15-B266-D3B84F53D107}"/>
              </a:ext>
            </a:extLst>
          </p:cNvPr>
          <p:cNvSpPr txBox="1"/>
          <p:nvPr/>
        </p:nvSpPr>
        <p:spPr>
          <a:xfrm>
            <a:off x="3405242" y="1770334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6FCC34-CCB0-4CF4-8FCF-C540037E63C1}"/>
              </a:ext>
            </a:extLst>
          </p:cNvPr>
          <p:cNvSpPr txBox="1"/>
          <p:nvPr/>
        </p:nvSpPr>
        <p:spPr>
          <a:xfrm>
            <a:off x="4024877" y="1770334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BA076B-ED86-4401-9F5D-848BFBB9F2AD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54283832-4EA6-493C-AC12-56AA2201546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56EC059-5222-476E-82A1-71694697A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235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an inverse operation to calculate the missing numbers.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610C85F-417E-43F9-8660-58544F27AB3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72402740-7F45-4103-A401-5BA1C02F5A0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D11BB85-11E1-4FC1-9A27-DF04472A0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398A623-966B-4D42-A734-9C7A0C8310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A094379C-58DC-4D5E-BB96-EF72B93B31CB}"/>
              </a:ext>
            </a:extLst>
          </p:cNvPr>
          <p:cNvGrpSpPr/>
          <p:nvPr/>
        </p:nvGrpSpPr>
        <p:grpSpPr>
          <a:xfrm>
            <a:off x="3343309" y="2481812"/>
            <a:ext cx="3092470" cy="504000"/>
            <a:chOff x="3411045" y="2439477"/>
            <a:chExt cx="3092470" cy="504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4A34DC7-9B0B-41AC-93BE-2EB76C0AA708}"/>
                </a:ext>
              </a:extLst>
            </p:cNvPr>
            <p:cNvSpPr/>
            <p:nvPr/>
          </p:nvSpPr>
          <p:spPr>
            <a:xfrm>
              <a:off x="3411045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B62AFFF-609D-461B-99FD-356E76D9D91B}"/>
                </a:ext>
              </a:extLst>
            </p:cNvPr>
            <p:cNvSpPr/>
            <p:nvPr/>
          </p:nvSpPr>
          <p:spPr>
            <a:xfrm>
              <a:off x="4058163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777CE01-7E4D-42A2-8AD5-2A3E5CAFAA1B}"/>
                </a:ext>
              </a:extLst>
            </p:cNvPr>
            <p:cNvSpPr/>
            <p:nvPr/>
          </p:nvSpPr>
          <p:spPr>
            <a:xfrm>
              <a:off x="4705281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2737C8-43E3-4384-A048-9D083A273558}"/>
                </a:ext>
              </a:extLst>
            </p:cNvPr>
            <p:cNvSpPr/>
            <p:nvPr/>
          </p:nvSpPr>
          <p:spPr>
            <a:xfrm>
              <a:off x="5352398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59E2AC5-FC23-4219-8593-CA72A18DCDFC}"/>
                </a:ext>
              </a:extLst>
            </p:cNvPr>
            <p:cNvSpPr/>
            <p:nvPr/>
          </p:nvSpPr>
          <p:spPr>
            <a:xfrm>
              <a:off x="5999515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233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an inverse operation to calculate the missing numbers.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610C85F-417E-43F9-8660-58544F27AB3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72402740-7F45-4103-A401-5BA1C02F5A0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D11BB85-11E1-4FC1-9A27-DF04472A0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398A623-966B-4D42-A734-9C7A0C8310F0}"/>
              </a:ext>
            </a:extLst>
          </p:cNvPr>
          <p:cNvGraphicFramePr>
            <a:graphicFrameLocks noGrp="1"/>
          </p:cNvGraphicFramePr>
          <p:nvPr/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A094379C-58DC-4D5E-BB96-EF72B93B31CB}"/>
              </a:ext>
            </a:extLst>
          </p:cNvPr>
          <p:cNvGrpSpPr/>
          <p:nvPr/>
        </p:nvGrpSpPr>
        <p:grpSpPr>
          <a:xfrm>
            <a:off x="3343309" y="2481812"/>
            <a:ext cx="3092470" cy="504000"/>
            <a:chOff x="3411045" y="2439477"/>
            <a:chExt cx="3092470" cy="504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4A34DC7-9B0B-41AC-93BE-2EB76C0AA708}"/>
                </a:ext>
              </a:extLst>
            </p:cNvPr>
            <p:cNvSpPr/>
            <p:nvPr/>
          </p:nvSpPr>
          <p:spPr>
            <a:xfrm>
              <a:off x="3411045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B62AFFF-609D-461B-99FD-356E76D9D91B}"/>
                </a:ext>
              </a:extLst>
            </p:cNvPr>
            <p:cNvSpPr/>
            <p:nvPr/>
          </p:nvSpPr>
          <p:spPr>
            <a:xfrm>
              <a:off x="4058163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777CE01-7E4D-42A2-8AD5-2A3E5CAFAA1B}"/>
                </a:ext>
              </a:extLst>
            </p:cNvPr>
            <p:cNvSpPr/>
            <p:nvPr/>
          </p:nvSpPr>
          <p:spPr>
            <a:xfrm>
              <a:off x="4705281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2737C8-43E3-4384-A048-9D083A273558}"/>
                </a:ext>
              </a:extLst>
            </p:cNvPr>
            <p:cNvSpPr/>
            <p:nvPr/>
          </p:nvSpPr>
          <p:spPr>
            <a:xfrm>
              <a:off x="5352398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59E2AC5-FC23-4219-8593-CA72A18DCDFC}"/>
                </a:ext>
              </a:extLst>
            </p:cNvPr>
            <p:cNvSpPr/>
            <p:nvPr/>
          </p:nvSpPr>
          <p:spPr>
            <a:xfrm>
              <a:off x="5999515" y="2439477"/>
              <a:ext cx="504000" cy="50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685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Carl and Cari have a combined score of 42,485 points. Carl scored 23,267 points. Use an inverse operation to calculate Cari’s score.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133F8E-11D3-4D15-B2A9-C9B95264FA1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6788592C-6FA6-41CC-904E-EACDB98D485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C37B50B-D235-4B89-B171-65048DD60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0C2C9DC-9653-467F-9934-8C057E2988C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34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Carl and Cari have a combined score of 42,485 points. Carl scored 23,267 points. Use an inverse operation to calculate Cari’s score.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F21A5E9-D530-428B-A551-F98F40DEF88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8000" y="1770334"/>
          <a:ext cx="3888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14128312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FADC3CB-3A4E-433E-B9D0-908EDF3CC6E1}"/>
              </a:ext>
            </a:extLst>
          </p:cNvPr>
          <p:cNvSpPr txBox="1"/>
          <p:nvPr/>
        </p:nvSpPr>
        <p:spPr>
          <a:xfrm>
            <a:off x="5325983" y="1804197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1A6307-90C5-472D-AF87-565E90623890}"/>
              </a:ext>
            </a:extLst>
          </p:cNvPr>
          <p:cNvSpPr txBox="1"/>
          <p:nvPr/>
        </p:nvSpPr>
        <p:spPr>
          <a:xfrm>
            <a:off x="3991015" y="1804197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621D63-85D6-449E-A033-010680C54E7C}"/>
              </a:ext>
            </a:extLst>
          </p:cNvPr>
          <p:cNvSpPr txBox="1"/>
          <p:nvPr/>
        </p:nvSpPr>
        <p:spPr>
          <a:xfrm>
            <a:off x="5968698" y="1804197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9C2BE6-603F-4144-AC0B-68B782D74FC1}"/>
              </a:ext>
            </a:extLst>
          </p:cNvPr>
          <p:cNvSpPr txBox="1"/>
          <p:nvPr/>
        </p:nvSpPr>
        <p:spPr>
          <a:xfrm>
            <a:off x="3391267" y="1804197"/>
            <a:ext cx="12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  <a:latin typeface="Century Gothic "/>
              </a:rPr>
              <a:t>3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153771A-A1E8-4CC4-9AE3-EADA69CF33E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BEE1D57-E46B-4599-98B7-27D8414F4FC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68BEC5C-931A-4B6A-8EF9-8024B6812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895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D33CD7-40C6-44DB-8DDB-C4B9CE1097DC}"/>
</file>

<file path=customXml/itemProps2.xml><?xml version="1.0" encoding="utf-8"?>
<ds:datastoreItem xmlns:ds="http://schemas.openxmlformats.org/officeDocument/2006/customXml" ds:itemID="{CBA90A44-5674-4862-9ECA-46561DA7020A}"/>
</file>

<file path=customXml/itemProps3.xml><?xml version="1.0" encoding="utf-8"?>
<ds:datastoreItem xmlns:ds="http://schemas.openxmlformats.org/officeDocument/2006/customXml" ds:itemID="{C715DB0C-3FBA-4CB4-A633-811F9CFB0FC8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717</Words>
  <Application>Microsoft Office PowerPoint</Application>
  <PresentationFormat>On-screen Show (4:3)</PresentationFormat>
  <Paragraphs>355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Century Gothic </vt:lpstr>
      <vt:lpstr>Wingdings</vt:lpstr>
      <vt:lpstr>Office Theme</vt:lpstr>
      <vt:lpstr>Year 5 Maths   03.03.2021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48</cp:revision>
  <dcterms:created xsi:type="dcterms:W3CDTF">2019-07-05T11:02:13Z</dcterms:created>
  <dcterms:modified xsi:type="dcterms:W3CDTF">2021-02-21T12:55:17Z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