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974" y="1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1/15/2021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1/15/2021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1/15/2021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1/15/2021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1/15/2021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1/15/2021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1/15/2021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1/15/2021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1/15/2021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1/15/2021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1/15/2021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1/15/2021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1/15/2021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1/15/2021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1/15/2021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1/15/2021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1/15/2021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1/15/2021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English Day 7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English Day 7 Tuesday 19</a:t>
            </a:r>
            <a:r>
              <a:rPr lang="en-GB" baseline="30000" dirty="0" smtClean="0"/>
              <a:t>th</a:t>
            </a:r>
            <a:r>
              <a:rPr lang="en-GB" dirty="0" smtClean="0"/>
              <a:t> of January, 2021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529767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242" y="2103121"/>
            <a:ext cx="11009575" cy="3189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6947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5884" y="2647405"/>
            <a:ext cx="2315904" cy="327722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62318" y="593203"/>
            <a:ext cx="9203634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dirty="0" smtClean="0"/>
              <a:t>Finishing the story.</a:t>
            </a:r>
          </a:p>
          <a:p>
            <a:r>
              <a:rPr lang="en-GB" sz="4400" b="1" dirty="0" smtClean="0"/>
              <a:t>Read Chapters 6 and 7</a:t>
            </a:r>
          </a:p>
          <a:p>
            <a:endParaRPr lang="en-GB" sz="3200" b="1" dirty="0"/>
          </a:p>
          <a:p>
            <a:r>
              <a:rPr lang="en-GB" sz="3200" dirty="0" smtClean="0"/>
              <a:t>What does ‘chronological order’ mean?</a:t>
            </a:r>
          </a:p>
          <a:p>
            <a:endParaRPr lang="en-GB" sz="3200" b="1" dirty="0"/>
          </a:p>
          <a:p>
            <a:r>
              <a:rPr lang="en-GB" sz="3200" b="1" u="sng" dirty="0" smtClean="0"/>
              <a:t>Task 1: </a:t>
            </a:r>
          </a:p>
          <a:p>
            <a:endParaRPr lang="en-GB" sz="3200" b="1" dirty="0" smtClean="0"/>
          </a:p>
          <a:p>
            <a:r>
              <a:rPr lang="en-GB" sz="3200" dirty="0" smtClean="0"/>
              <a:t>To orally retell the story </a:t>
            </a:r>
          </a:p>
          <a:p>
            <a:endParaRPr lang="en-GB" sz="3200" dirty="0" smtClean="0"/>
          </a:p>
          <a:p>
            <a:r>
              <a:rPr lang="en-GB" sz="3200" dirty="0" smtClean="0"/>
              <a:t>List the key events of the story in </a:t>
            </a:r>
            <a:r>
              <a:rPr lang="en-GB" sz="3200" b="1" dirty="0" smtClean="0"/>
              <a:t>chronological</a:t>
            </a:r>
            <a:r>
              <a:rPr lang="en-GB" sz="3200" dirty="0" smtClean="0"/>
              <a:t> order.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67699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8415" y="725557"/>
            <a:ext cx="10376454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/>
              <a:t>Sunday, September 2nd 1666: </a:t>
            </a:r>
            <a:r>
              <a:rPr lang="en-GB" sz="2400" i="1" dirty="0"/>
              <a:t>Fire breaks out in Pudding Lane at the King's Bakers. Fire spreads quickly due to the strong easterly wind.</a:t>
            </a:r>
          </a:p>
          <a:p>
            <a:endParaRPr lang="en-GB" sz="2400" dirty="0">
              <a:latin typeface="Segoe UI" panose="020B0502040204020203" pitchFamily="34" charset="0"/>
            </a:endParaRPr>
          </a:p>
          <a:p>
            <a:r>
              <a:rPr lang="en-GB" sz="2400" b="1" dirty="0">
                <a:latin typeface="Arial" panose="020B0604020202020204" pitchFamily="34" charset="0"/>
              </a:rPr>
              <a:t>Monday, September 3rd 1666: </a:t>
            </a:r>
            <a:r>
              <a:rPr lang="en-GB" sz="2400" i="1" dirty="0">
                <a:latin typeface="Arial" panose="020B0604020202020204" pitchFamily="34" charset="0"/>
              </a:rPr>
              <a:t>Houses are pulled down in the </a:t>
            </a:r>
            <a:r>
              <a:rPr lang="en-GB" sz="2400" i="1" dirty="0" smtClean="0">
                <a:latin typeface="Arial" panose="020B0604020202020204" pitchFamily="34" charset="0"/>
              </a:rPr>
              <a:t>path </a:t>
            </a:r>
            <a:r>
              <a:rPr lang="en-GB" sz="2400" i="1" dirty="0">
                <a:latin typeface="Arial" panose="020B0604020202020204" pitchFamily="34" charset="0"/>
              </a:rPr>
              <a:t>of the fire. Still spreading fast. Hundreds of people are fleeing. King's brother, the Duke of York </a:t>
            </a:r>
            <a:r>
              <a:rPr lang="en-GB" sz="2400" i="1" dirty="0" smtClean="0">
                <a:latin typeface="Arial" panose="020B0604020202020204" pitchFamily="34" charset="0"/>
              </a:rPr>
              <a:t>takes </a:t>
            </a:r>
            <a:r>
              <a:rPr lang="en-GB" sz="2400" i="1" dirty="0">
                <a:latin typeface="Arial" panose="020B0604020202020204" pitchFamily="34" charset="0"/>
              </a:rPr>
              <a:t>charge. Sets up fire-fighting posts.</a:t>
            </a:r>
          </a:p>
          <a:p>
            <a:endParaRPr lang="en-GB" sz="2400" dirty="0">
              <a:latin typeface="Segoe UI" panose="020B0502040204020203" pitchFamily="34" charset="0"/>
            </a:endParaRPr>
          </a:p>
          <a:p>
            <a:r>
              <a:rPr lang="en-GB" sz="2400" b="1" dirty="0" smtClean="0">
                <a:latin typeface="Arial" panose="020B0604020202020204" pitchFamily="34" charset="0"/>
              </a:rPr>
              <a:t>Tuesday</a:t>
            </a:r>
            <a:r>
              <a:rPr lang="en-GB" sz="2400" b="1" dirty="0">
                <a:latin typeface="Arial" panose="020B0604020202020204" pitchFamily="34" charset="0"/>
              </a:rPr>
              <a:t>, </a:t>
            </a:r>
            <a:r>
              <a:rPr lang="en-GB" sz="2400" b="1" dirty="0" smtClean="0">
                <a:latin typeface="Arial" panose="020B0604020202020204" pitchFamily="34" charset="0"/>
              </a:rPr>
              <a:t>4th</a:t>
            </a:r>
            <a:r>
              <a:rPr lang="en-GB" sz="2400" b="1" dirty="0">
                <a:latin typeface="Arial" panose="020B0604020202020204" pitchFamily="34" charset="0"/>
              </a:rPr>
              <a:t>: </a:t>
            </a:r>
            <a:r>
              <a:rPr lang="en-GB" sz="2400" i="1" dirty="0">
                <a:latin typeface="Arial" panose="020B0604020202020204" pitchFamily="34" charset="0"/>
              </a:rPr>
              <a:t>St. Paul's Cathedral burns down. Soldiers begin blowing up houses. Homeless </a:t>
            </a:r>
            <a:r>
              <a:rPr lang="en-GB" sz="2400" i="1" dirty="0" smtClean="0">
                <a:latin typeface="Arial" panose="020B0604020202020204" pitchFamily="34" charset="0"/>
              </a:rPr>
              <a:t>are sleeping </a:t>
            </a:r>
            <a:r>
              <a:rPr lang="en-GB" sz="2400" i="1" dirty="0">
                <a:latin typeface="Arial" panose="020B0604020202020204" pitchFamily="34" charset="0"/>
              </a:rPr>
              <a:t>in fields outside city.</a:t>
            </a:r>
          </a:p>
          <a:p>
            <a:endParaRPr lang="en-GB" sz="2400" dirty="0">
              <a:latin typeface="Segoe UI" panose="020B0502040204020203" pitchFamily="34" charset="0"/>
            </a:endParaRPr>
          </a:p>
          <a:p>
            <a:r>
              <a:rPr lang="en-GB" sz="2400" b="1" dirty="0">
                <a:latin typeface="Arial" panose="020B0604020202020204" pitchFamily="34" charset="0"/>
              </a:rPr>
              <a:t>Wednesday, 5th: </a:t>
            </a:r>
            <a:r>
              <a:rPr lang="en-GB" sz="2400" i="1" dirty="0">
                <a:latin typeface="Arial" panose="020B0604020202020204" pitchFamily="34" charset="0"/>
              </a:rPr>
              <a:t>Wind dies down. Soldiers blow up many houses to create fire-breaks. King &amp; Duke of York organise chains of people with buckets of water.</a:t>
            </a:r>
          </a:p>
          <a:p>
            <a:endParaRPr lang="en-GB" sz="2400" dirty="0">
              <a:latin typeface="Segoe UI" panose="020B0502040204020203" pitchFamily="34" charset="0"/>
            </a:endParaRPr>
          </a:p>
          <a:p>
            <a:r>
              <a:rPr lang="en-GB" sz="2400" b="1" dirty="0">
                <a:latin typeface="Arial" panose="020B0604020202020204" pitchFamily="34" charset="0"/>
              </a:rPr>
              <a:t>Thursday, 6th: </a:t>
            </a:r>
            <a:r>
              <a:rPr lang="en-GB" sz="2400" i="1" dirty="0">
                <a:latin typeface="Arial" panose="020B0604020202020204" pitchFamily="34" charset="0"/>
              </a:rPr>
              <a:t>Fire out. </a:t>
            </a:r>
            <a:r>
              <a:rPr lang="en-GB" sz="2400" i="1" dirty="0" smtClean="0">
                <a:latin typeface="Arial" panose="020B0604020202020204" pitchFamily="34" charset="0"/>
              </a:rPr>
              <a:t>Buildings are still </a:t>
            </a:r>
            <a:r>
              <a:rPr lang="en-GB" sz="2400" i="1" dirty="0">
                <a:latin typeface="Arial" panose="020B0604020202020204" pitchFamily="34" charset="0"/>
              </a:rPr>
              <a:t>smouldering. King orders that homeless people are fed.  </a:t>
            </a:r>
            <a:r>
              <a:rPr lang="en-GB" sz="2400" i="1" dirty="0" smtClean="0">
                <a:latin typeface="Arial" panose="020B0604020202020204" pitchFamily="34" charset="0"/>
              </a:rPr>
              <a:t>   </a:t>
            </a:r>
            <a:r>
              <a:rPr lang="en-GB" sz="2400" b="1" dirty="0" smtClean="0">
                <a:latin typeface="Arial" panose="020B0604020202020204" pitchFamily="34" charset="0"/>
              </a:rPr>
              <a:t>Friday</a:t>
            </a:r>
            <a:r>
              <a:rPr lang="en-GB" sz="2400" b="1" dirty="0">
                <a:latin typeface="Arial" panose="020B0604020202020204" pitchFamily="34" charset="0"/>
              </a:rPr>
              <a:t>: Clearing up.</a:t>
            </a:r>
          </a:p>
          <a:p>
            <a:endParaRPr lang="en-GB" sz="2400" dirty="0">
              <a:solidFill>
                <a:prstClr val="black"/>
              </a:solidFill>
              <a:latin typeface="Segoe UI" panose="020B0502040204020203" pitchFamily="34" charset="0"/>
            </a:endParaRPr>
          </a:p>
          <a:p>
            <a:endParaRPr lang="en-GB" sz="800" dirty="0">
              <a:solidFill>
                <a:prstClr val="black"/>
              </a:solidFill>
              <a:latin typeface="Segoe UI" panose="020B0502040204020203" pitchFamily="34" charset="0"/>
            </a:endParaRPr>
          </a:p>
          <a:p>
            <a:endParaRPr lang="en-GB" sz="800" dirty="0">
              <a:solidFill>
                <a:prstClr val="black"/>
              </a:solidFill>
              <a:latin typeface="Segoe UI" panose="020B0502040204020203" pitchFamily="34" charset="0"/>
            </a:endParaRPr>
          </a:p>
          <a:p>
            <a:endParaRPr lang="en-GB" sz="800" dirty="0">
              <a:solidFill>
                <a:prstClr val="black"/>
              </a:solidFill>
              <a:latin typeface="Segoe UI" panose="020B0502040204020203" pitchFamily="34" charset="0"/>
            </a:endParaRPr>
          </a:p>
          <a:p>
            <a:endParaRPr lang="en-GB" sz="800" dirty="0">
              <a:solidFill>
                <a:prstClr val="black"/>
              </a:solidFill>
              <a:latin typeface="Segoe UI" panose="020B0502040204020203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8415" y="119269"/>
            <a:ext cx="40527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 smtClean="0">
                <a:solidFill>
                  <a:srgbClr val="0070C0"/>
                </a:solidFill>
              </a:rPr>
              <a:t>CHRONOLOGY OF THE FIRE</a:t>
            </a:r>
            <a:endParaRPr lang="en-GB" sz="2400" b="1" dirty="0">
              <a:solidFill>
                <a:srgbClr val="0070C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122" y="4526428"/>
            <a:ext cx="1789042" cy="2033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4230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6713" y="427383"/>
            <a:ext cx="10359887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/>
              <a:t>What were the key events in chronological order in the book? </a:t>
            </a:r>
          </a:p>
          <a:p>
            <a:endParaRPr lang="en-GB" sz="24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/>
              <a:t>Will wakes up - realises there’s a fire – people are running away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/>
              <a:t>Will’s father asked a stranger – fire started in Pudding Lane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/>
              <a:t>William and his father walk up Tower Hill - the view made them gasp - dozens of houses were ablaze and lots of thick black smoke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/>
              <a:t>Met a man who told them that 300 houses had burned in one night and that the fire spread quickly due to a lack of rain and the wind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/>
              <a:t>Streets were packed, no-one could put the fire out ‘Keeling’s engines, leather pails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/>
              <a:t>Will’s mother asks him to take children to their grandparents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/>
              <a:t>He leaves them at his grandparent’s and rushes home – his father cross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/>
              <a:t>Next day, they take the boat to rescue others then race home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/>
              <a:t>Bury their prize possessions then race to grandparents, return after the fire – house is safe – firebreaks worked!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 smtClean="0"/>
          </a:p>
        </p:txBody>
      </p:sp>
    </p:spTree>
    <p:extLst>
      <p:ext uri="{BB962C8B-B14F-4D97-AF65-F5344CB8AC3E}">
        <p14:creationId xmlns:p14="http://schemas.microsoft.com/office/powerpoint/2010/main" val="1178998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8119" y="141586"/>
            <a:ext cx="898195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/>
              <a:t>Task 2: </a:t>
            </a:r>
          </a:p>
          <a:p>
            <a:endParaRPr lang="en-GB" sz="3600" b="1" dirty="0" smtClean="0"/>
          </a:p>
          <a:p>
            <a:endParaRPr lang="en-GB" sz="3600" dirty="0"/>
          </a:p>
          <a:p>
            <a:endParaRPr lang="en-GB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1721284" y="1295748"/>
            <a:ext cx="9988204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/>
              <a:t>Choose your ‘chilli’ task for today – how spicy can </a:t>
            </a:r>
            <a:r>
              <a:rPr lang="en-GB" sz="3200" b="1" u="sng" dirty="0" smtClean="0"/>
              <a:t>you</a:t>
            </a:r>
            <a:r>
              <a:rPr lang="en-GB" sz="3200" b="1" dirty="0" smtClean="0"/>
              <a:t> go today?</a:t>
            </a:r>
          </a:p>
          <a:p>
            <a:endParaRPr lang="en-GB" sz="2200" b="1" u="sng" dirty="0"/>
          </a:p>
          <a:p>
            <a:pPr hangingPunct="0"/>
            <a:r>
              <a:rPr lang="en-GB" sz="2200" b="1" dirty="0" smtClean="0"/>
              <a:t>Retell the story from Will’s point of view using the storyboard provided.</a:t>
            </a:r>
          </a:p>
          <a:p>
            <a:pPr hangingPunct="0"/>
            <a:endParaRPr lang="en-GB" sz="2200" dirty="0"/>
          </a:p>
          <a:p>
            <a:pPr hangingPunct="0"/>
            <a:r>
              <a:rPr lang="en-GB" sz="2200" dirty="0"/>
              <a:t> </a:t>
            </a:r>
          </a:p>
          <a:p>
            <a:pPr hangingPunct="0"/>
            <a:r>
              <a:rPr lang="en-GB" sz="2200" b="1" dirty="0" smtClean="0"/>
              <a:t>Retell the story from Will’s point of view using your list of key events.</a:t>
            </a:r>
          </a:p>
          <a:p>
            <a:pPr hangingPunct="0"/>
            <a:endParaRPr lang="en-GB" sz="2200" b="1" dirty="0"/>
          </a:p>
          <a:p>
            <a:endParaRPr lang="en-GB" sz="2200" dirty="0"/>
          </a:p>
          <a:p>
            <a:pPr hangingPunct="0"/>
            <a:r>
              <a:rPr lang="en-GB" sz="2200" b="1" dirty="0" smtClean="0"/>
              <a:t>Retell the story from Will’s point of view but include a ‘flashback’.</a:t>
            </a:r>
            <a:endParaRPr lang="en-GB" sz="2200" dirty="0"/>
          </a:p>
          <a:p>
            <a:endParaRPr lang="en-GB" sz="2200" b="1" u="sng" dirty="0" smtClean="0"/>
          </a:p>
          <a:p>
            <a:r>
              <a:rPr lang="en-GB" sz="2200" b="1" dirty="0"/>
              <a:t>Extension:</a:t>
            </a:r>
            <a:r>
              <a:rPr lang="en-GB" sz="2200" dirty="0"/>
              <a:t> </a:t>
            </a:r>
            <a:r>
              <a:rPr lang="en-GB" sz="2200" dirty="0" smtClean="0"/>
              <a:t>Tell the story from more than one point of view with/without a flashback.</a:t>
            </a:r>
            <a:endParaRPr lang="en-GB" sz="2200" dirty="0"/>
          </a:p>
          <a:p>
            <a:endParaRPr lang="en-GB" sz="2400" dirty="0"/>
          </a:p>
        </p:txBody>
      </p:sp>
      <p:pic>
        <p:nvPicPr>
          <p:cNvPr id="6" name="Picture 5" descr="https://media.istockphoto.com/vectors/watercolor-vegetable-red-hot-chili-pepper-closeup-vector-id475954444?k=6&amp;m=475954444&amp;s=612x612&amp;w=0&amp;h=NgFhHZ7zh8NByGdzBs5bSOq0Box88df-HLSmpS_iFGw=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128" y="2535492"/>
            <a:ext cx="650240" cy="65024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6529" y="3413963"/>
            <a:ext cx="835797" cy="73239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8687" y="4342353"/>
            <a:ext cx="1220365" cy="768062"/>
          </a:xfrm>
          <a:prstGeom prst="rect">
            <a:avLst/>
          </a:prstGeom>
        </p:spPr>
      </p:pic>
      <p:pic>
        <p:nvPicPr>
          <p:cNvPr id="10" name="Picture 9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326" y="5350925"/>
            <a:ext cx="1387958" cy="687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6324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43280" y="589280"/>
            <a:ext cx="9123680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 smtClean="0"/>
              <a:t>Plenary:</a:t>
            </a:r>
          </a:p>
          <a:p>
            <a:endParaRPr lang="en-GB" sz="4000" b="1" dirty="0"/>
          </a:p>
          <a:p>
            <a:r>
              <a:rPr lang="en-GB" sz="2800" b="1" dirty="0" smtClean="0"/>
              <a:t>What happened next? </a:t>
            </a:r>
          </a:p>
          <a:p>
            <a:endParaRPr lang="en-GB" sz="2800" b="1" dirty="0"/>
          </a:p>
          <a:p>
            <a:r>
              <a:rPr lang="en-GB" sz="2800" b="1" dirty="0" smtClean="0"/>
              <a:t>After the fire?</a:t>
            </a:r>
          </a:p>
          <a:p>
            <a:endParaRPr lang="en-GB" sz="2800" b="1" dirty="0"/>
          </a:p>
          <a:p>
            <a:r>
              <a:rPr lang="en-GB" sz="2800" b="1" dirty="0" smtClean="0"/>
              <a:t>What happened to Will and his family?</a:t>
            </a:r>
          </a:p>
          <a:p>
            <a:endParaRPr lang="en-GB" sz="2800" b="1" dirty="0"/>
          </a:p>
          <a:p>
            <a:r>
              <a:rPr lang="en-GB" sz="2800" b="1" dirty="0" smtClean="0"/>
              <a:t>How do you think London was changed?</a:t>
            </a:r>
            <a:endParaRPr lang="en-GB" sz="2800" b="1" dirty="0"/>
          </a:p>
        </p:txBody>
      </p:sp>
    </p:spTree>
    <p:extLst>
      <p:ext uri="{BB962C8B-B14F-4D97-AF65-F5344CB8AC3E}">
        <p14:creationId xmlns:p14="http://schemas.microsoft.com/office/powerpoint/2010/main" val="1814096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108</TotalTime>
  <Words>424</Words>
  <Application>Microsoft Office PowerPoint</Application>
  <PresentationFormat>Widescreen</PresentationFormat>
  <Paragraphs>59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Segoe UI</vt:lpstr>
      <vt:lpstr>Trebuchet MS</vt:lpstr>
      <vt:lpstr>Berlin</vt:lpstr>
      <vt:lpstr>English Day 7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Day 7</dc:title>
  <dc:creator>Katy Duncan</dc:creator>
  <cp:lastModifiedBy>Katy Duncan</cp:lastModifiedBy>
  <cp:revision>10</cp:revision>
  <dcterms:created xsi:type="dcterms:W3CDTF">2021-01-14T20:15:06Z</dcterms:created>
  <dcterms:modified xsi:type="dcterms:W3CDTF">2021-01-15T02:28:03Z</dcterms:modified>
</cp:coreProperties>
</file>