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03.03.21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Explanation Texts 3</a:t>
            </a:r>
            <a:r>
              <a:rPr lang="en-GB" baseline="30000" dirty="0" smtClean="0"/>
              <a:t>rd</a:t>
            </a:r>
            <a:r>
              <a:rPr lang="en-GB" dirty="0" smtClean="0"/>
              <a:t> March,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67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Independent Work: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5739" y="1470992"/>
            <a:ext cx="10933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Year 4</a:t>
            </a:r>
            <a:r>
              <a:rPr lang="en-GB" sz="2400" b="1" dirty="0"/>
              <a:t>: </a:t>
            </a:r>
            <a:r>
              <a:rPr lang="en-GB" sz="2400" dirty="0"/>
              <a:t>Pupils to identify and record the key steps of the process and complete the flow diagram provided</a:t>
            </a:r>
            <a:r>
              <a:rPr lang="en-GB" sz="2400" dirty="0" smtClean="0"/>
              <a:t>. Try to include time conjunctions.</a:t>
            </a:r>
          </a:p>
          <a:p>
            <a:endParaRPr lang="en-GB" sz="2400" dirty="0"/>
          </a:p>
          <a:p>
            <a:r>
              <a:rPr lang="en-GB" sz="2400" b="1" dirty="0" smtClean="0"/>
              <a:t>Year 5</a:t>
            </a:r>
            <a:r>
              <a:rPr lang="en-GB" sz="2400" b="1" dirty="0"/>
              <a:t>: </a:t>
            </a:r>
            <a:r>
              <a:rPr lang="en-GB" sz="2400" dirty="0"/>
              <a:t>As above but pupils also to include an initial step for their flow diagram explaining what their flow diagram is about and a final statement. Time conjunctions are included to make the order clear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Y6: </a:t>
            </a:r>
            <a:r>
              <a:rPr lang="en-GB" sz="2400" dirty="0"/>
              <a:t>As for Y5 but pupils must also include a ‘topic’ sentence that explains what is happening at each stage of their flow diagram. Time and causal conjunctions are used to make the order and cause and effect clear.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B0F0"/>
                </a:solidFill>
              </a:rPr>
              <a:t>Extension: </a:t>
            </a:r>
            <a:r>
              <a:rPr lang="en-GB" sz="2400" dirty="0" smtClean="0">
                <a:solidFill>
                  <a:srgbClr val="00B0F0"/>
                </a:solidFill>
              </a:rPr>
              <a:t>Try to include technical language.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7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983" y="735496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Plenary:</a:t>
            </a:r>
          </a:p>
          <a:p>
            <a:endParaRPr lang="en-GB" sz="3200" b="1" dirty="0"/>
          </a:p>
          <a:p>
            <a:r>
              <a:rPr lang="en-GB" sz="3200" dirty="0" smtClean="0"/>
              <a:t>Using just your flow diagram, can you orally explain to someone at home, how a toaster works?</a:t>
            </a:r>
          </a:p>
          <a:p>
            <a:endParaRPr lang="en-GB" sz="3200" dirty="0"/>
          </a:p>
          <a:p>
            <a:r>
              <a:rPr lang="en-GB" sz="3200" dirty="0" smtClean="0"/>
              <a:t>You can, if you wish, share in our Zoom session or upload onto Tapestry.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388" y="3444289"/>
            <a:ext cx="4143870" cy="281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35" y="2582310"/>
            <a:ext cx="9141684" cy="19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82" y="332633"/>
            <a:ext cx="4390609" cy="613529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502131" y="473825"/>
            <a:ext cx="1620982" cy="76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18756" y="1388225"/>
            <a:ext cx="1465812" cy="2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3571" y="1587731"/>
            <a:ext cx="1352205" cy="8783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447" y="814647"/>
            <a:ext cx="169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conjunctions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462358" y="2942704"/>
            <a:ext cx="1812173" cy="5403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686801" y="3507971"/>
            <a:ext cx="1537854" cy="11222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556569" y="3624349"/>
            <a:ext cx="1668086" cy="21723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41032" y="3233651"/>
            <a:ext cx="16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Causal conjunctions</a:t>
            </a:r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4613564" y="382385"/>
            <a:ext cx="365760" cy="31588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530436" y="1249680"/>
            <a:ext cx="443346" cy="31588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621876" y="2333105"/>
            <a:ext cx="387928" cy="31588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685905" y="4813068"/>
            <a:ext cx="473826" cy="2687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358938" y="2698865"/>
            <a:ext cx="592975" cy="3158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214851" y="5971308"/>
            <a:ext cx="653934" cy="2687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40575" y="2967644"/>
            <a:ext cx="2493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Notice that steps begin with time conjunctions </a:t>
            </a:r>
            <a:r>
              <a:rPr lang="en-GB" b="1" dirty="0" smtClean="0"/>
              <a:t>not </a:t>
            </a:r>
            <a:r>
              <a:rPr lang="en-GB" dirty="0" smtClean="0"/>
              <a:t>imperative verbs.</a:t>
            </a:r>
          </a:p>
          <a:p>
            <a:endParaRPr lang="en-GB" dirty="0"/>
          </a:p>
          <a:p>
            <a:r>
              <a:rPr lang="en-GB" dirty="0" smtClean="0"/>
              <a:t>Explanation texts explain how or why something happens – they do not tell us how to do it.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69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Explanation text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0" y="1341439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4000" dirty="0"/>
              <a:t> </a:t>
            </a:r>
            <a:r>
              <a:rPr lang="en-GB" altLang="en-US" sz="4000" b="1" dirty="0"/>
              <a:t>tells </a:t>
            </a:r>
            <a:r>
              <a:rPr lang="en-GB" altLang="en-US" sz="4000" b="1" dirty="0">
                <a:solidFill>
                  <a:srgbClr val="00B0F0"/>
                </a:solidFill>
              </a:rPr>
              <a:t>how</a:t>
            </a:r>
            <a:r>
              <a:rPr lang="en-GB" altLang="en-US" sz="4000" b="1" dirty="0"/>
              <a:t> or </a:t>
            </a:r>
            <a:r>
              <a:rPr lang="en-GB" altLang="en-US" sz="4000" b="1" dirty="0">
                <a:solidFill>
                  <a:srgbClr val="00B0F0"/>
                </a:solidFill>
              </a:rPr>
              <a:t>why</a:t>
            </a:r>
            <a:r>
              <a:rPr lang="en-GB" altLang="en-US" sz="4000" b="1" dirty="0"/>
              <a:t> a process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4000" b="1" dirty="0"/>
              <a:t>happens (or how something works).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8364539" y="3429000"/>
            <a:ext cx="1246187" cy="12954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2351089" y="3429000"/>
            <a:ext cx="1978025" cy="1295400"/>
            <a:chOff x="521" y="2160"/>
            <a:chExt cx="1246" cy="816"/>
          </a:xfrm>
        </p:grpSpPr>
        <p:sp>
          <p:nvSpPr>
            <p:cNvPr id="3094" name="Oval 7"/>
            <p:cNvSpPr>
              <a:spLocks noChangeArrowheads="1"/>
            </p:cNvSpPr>
            <p:nvPr/>
          </p:nvSpPr>
          <p:spPr bwMode="auto">
            <a:xfrm>
              <a:off x="521" y="2160"/>
              <a:ext cx="785" cy="816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3095" name="Group 8"/>
            <p:cNvGrpSpPr>
              <a:grpSpLocks/>
            </p:cNvGrpSpPr>
            <p:nvPr/>
          </p:nvGrpSpPr>
          <p:grpSpPr bwMode="auto">
            <a:xfrm>
              <a:off x="1300" y="2387"/>
              <a:ext cx="467" cy="318"/>
              <a:chOff x="1300" y="2387"/>
              <a:chExt cx="467" cy="318"/>
            </a:xfrm>
          </p:grpSpPr>
          <p:sp>
            <p:nvSpPr>
              <p:cNvPr id="3096" name="AutoShape 9"/>
              <p:cNvSpPr>
                <a:spLocks noChangeArrowheads="1"/>
              </p:cNvSpPr>
              <p:nvPr/>
            </p:nvSpPr>
            <p:spPr bwMode="auto">
              <a:xfrm>
                <a:off x="1585" y="2387"/>
                <a:ext cx="182" cy="318"/>
              </a:xfrm>
              <a:prstGeom prst="rightArrow">
                <a:avLst>
                  <a:gd name="adj1" fmla="val 47167"/>
                  <a:gd name="adj2" fmla="val 100000"/>
                </a:avLst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97" name="Line 10"/>
              <p:cNvSpPr>
                <a:spLocks noChangeShapeType="1"/>
              </p:cNvSpPr>
              <p:nvPr/>
            </p:nvSpPr>
            <p:spPr bwMode="auto">
              <a:xfrm flipH="1">
                <a:off x="1300" y="2546"/>
                <a:ext cx="428" cy="0"/>
              </a:xfrm>
              <a:prstGeom prst="line">
                <a:avLst/>
              </a:prstGeom>
              <a:noFill/>
              <a:ln w="571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5591176" y="3789364"/>
            <a:ext cx="741363" cy="504825"/>
            <a:chOff x="1300" y="2387"/>
            <a:chExt cx="467" cy="318"/>
          </a:xfrm>
        </p:grpSpPr>
        <p:sp>
          <p:nvSpPr>
            <p:cNvPr id="3092" name="AutoShape 12"/>
            <p:cNvSpPr>
              <a:spLocks noChangeArrowheads="1"/>
            </p:cNvSpPr>
            <p:nvPr/>
          </p:nvSpPr>
          <p:spPr bwMode="auto">
            <a:xfrm>
              <a:off x="1585" y="2387"/>
              <a:ext cx="182" cy="318"/>
            </a:xfrm>
            <a:prstGeom prst="rightArrow">
              <a:avLst>
                <a:gd name="adj1" fmla="val 47167"/>
                <a:gd name="adj2" fmla="val 1000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3" name="Line 13"/>
            <p:cNvSpPr>
              <a:spLocks noChangeShapeType="1"/>
            </p:cNvSpPr>
            <p:nvPr/>
          </p:nvSpPr>
          <p:spPr bwMode="auto">
            <a:xfrm flipH="1">
              <a:off x="1300" y="2546"/>
              <a:ext cx="428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4354514" y="3429000"/>
            <a:ext cx="1246187" cy="12954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4226129" y="3163225"/>
            <a:ext cx="1549400" cy="1825625"/>
            <a:chOff x="1655" y="2024"/>
            <a:chExt cx="976" cy="1150"/>
          </a:xfrm>
        </p:grpSpPr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 flipH="1" flipV="1">
              <a:off x="1655" y="2024"/>
              <a:ext cx="272" cy="227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Line 17"/>
            <p:cNvSpPr>
              <a:spLocks noChangeShapeType="1"/>
            </p:cNvSpPr>
            <p:nvPr/>
          </p:nvSpPr>
          <p:spPr bwMode="auto">
            <a:xfrm flipV="1">
              <a:off x="2404" y="2050"/>
              <a:ext cx="227" cy="227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Line 18"/>
            <p:cNvSpPr>
              <a:spLocks noChangeShapeType="1"/>
            </p:cNvSpPr>
            <p:nvPr/>
          </p:nvSpPr>
          <p:spPr bwMode="auto">
            <a:xfrm flipH="1">
              <a:off x="1655" y="2992"/>
              <a:ext cx="318" cy="182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6370639" y="3429000"/>
            <a:ext cx="1246187" cy="12954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7608888" y="3789364"/>
            <a:ext cx="741362" cy="504825"/>
            <a:chOff x="1300" y="2387"/>
            <a:chExt cx="467" cy="318"/>
          </a:xfrm>
        </p:grpSpPr>
        <p:sp>
          <p:nvSpPr>
            <p:cNvPr id="3087" name="AutoShape 21"/>
            <p:cNvSpPr>
              <a:spLocks noChangeArrowheads="1"/>
            </p:cNvSpPr>
            <p:nvPr/>
          </p:nvSpPr>
          <p:spPr bwMode="auto">
            <a:xfrm>
              <a:off x="1585" y="2387"/>
              <a:ext cx="182" cy="318"/>
            </a:xfrm>
            <a:prstGeom prst="rightArrow">
              <a:avLst>
                <a:gd name="adj1" fmla="val 47167"/>
                <a:gd name="adj2" fmla="val 1000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 flipH="1">
              <a:off x="1300" y="2546"/>
              <a:ext cx="428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863" name="Group 23"/>
          <p:cNvGrpSpPr>
            <a:grpSpLocks/>
          </p:cNvGrpSpPr>
          <p:nvPr/>
        </p:nvGrpSpPr>
        <p:grpSpPr bwMode="auto">
          <a:xfrm>
            <a:off x="6743701" y="2924175"/>
            <a:ext cx="360363" cy="2160588"/>
            <a:chOff x="3288" y="1842"/>
            <a:chExt cx="227" cy="1361"/>
          </a:xfrm>
        </p:grpSpPr>
        <p:sp>
          <p:nvSpPr>
            <p:cNvPr id="3085" name="Line 24"/>
            <p:cNvSpPr>
              <a:spLocks noChangeShapeType="1"/>
            </p:cNvSpPr>
            <p:nvPr/>
          </p:nvSpPr>
          <p:spPr bwMode="auto">
            <a:xfrm flipV="1">
              <a:off x="3470" y="1842"/>
              <a:ext cx="0" cy="318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Line 25"/>
            <p:cNvSpPr>
              <a:spLocks noChangeShapeType="1"/>
            </p:cNvSpPr>
            <p:nvPr/>
          </p:nvSpPr>
          <p:spPr bwMode="auto">
            <a:xfrm flipH="1">
              <a:off x="3288" y="2976"/>
              <a:ext cx="227" cy="227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524000" y="5300664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/>
              <a:t>This is </a:t>
            </a:r>
            <a:r>
              <a:rPr lang="en-GB" altLang="en-US" sz="4000" b="1" dirty="0">
                <a:solidFill>
                  <a:srgbClr val="00B0F0"/>
                </a:solidFill>
              </a:rPr>
              <a:t>sequential</a:t>
            </a:r>
            <a:r>
              <a:rPr lang="en-GB" altLang="en-US" sz="4000" b="1" dirty="0"/>
              <a:t> and deals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/>
              <a:t>with </a:t>
            </a:r>
            <a:r>
              <a:rPr lang="en-GB" altLang="en-US" sz="4000" b="1" dirty="0">
                <a:solidFill>
                  <a:srgbClr val="00B0F0"/>
                </a:solidFill>
              </a:rPr>
              <a:t>cause and effect</a:t>
            </a:r>
            <a:r>
              <a:rPr lang="en-GB" alt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59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6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5" grpId="0" animBg="1"/>
      <p:bldP spid="35854" grpId="0" animBg="1"/>
      <p:bldP spid="35859" grpId="0" animBg="1"/>
      <p:bldP spid="358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45" y="997529"/>
            <a:ext cx="9242790" cy="5203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5645" y="1670858"/>
            <a:ext cx="207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Time and causal conjunctions make clear the order of events and cause and effect.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1813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1" y="298517"/>
            <a:ext cx="8429106" cy="6362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5440" y="1471353"/>
            <a:ext cx="2502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Flow charts can be used to sequence the process.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2401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2" y="1280523"/>
            <a:ext cx="3209013" cy="4484174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7920449">
            <a:off x="3558211" y="307990"/>
            <a:ext cx="1073426" cy="894522"/>
          </a:xfrm>
          <a:prstGeom prst="triangle">
            <a:avLst>
              <a:gd name="adj" fmla="val 4460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18745313">
            <a:off x="10359887" y="5579164"/>
            <a:ext cx="1073426" cy="89452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31634" y="1013791"/>
            <a:ext cx="1401417" cy="1351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497418" y="3193773"/>
            <a:ext cx="1401417" cy="1351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991600" y="4280452"/>
            <a:ext cx="1401417" cy="1351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092687" y="2107095"/>
            <a:ext cx="1401417" cy="1351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2206909">
            <a:off x="7305261" y="3150705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2206909">
            <a:off x="8749749" y="4187688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2542636">
            <a:off x="10233992" y="5353879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2206909">
            <a:off x="5857462" y="2060714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2206909">
            <a:off x="4449417" y="911089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endCxn id="15" idx="3"/>
          </p:cNvCxnSpPr>
          <p:nvPr/>
        </p:nvCxnSpPr>
        <p:spPr>
          <a:xfrm flipV="1">
            <a:off x="4452730" y="2167558"/>
            <a:ext cx="384137" cy="19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56174" y="1630017"/>
            <a:ext cx="0" cy="52677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85184" y="536713"/>
            <a:ext cx="159025" cy="49695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44009" y="1964635"/>
            <a:ext cx="434009" cy="9276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75243" y="3170583"/>
            <a:ext cx="506896" cy="28823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049079" y="2415209"/>
            <a:ext cx="49695" cy="3180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074966" y="3813313"/>
            <a:ext cx="0" cy="52677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189304" y="4376530"/>
            <a:ext cx="506896" cy="28823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7722" y="417443"/>
            <a:ext cx="67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Intro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94503" y="5943599"/>
            <a:ext cx="62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End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20" y="1253779"/>
            <a:ext cx="39243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3" y="84861"/>
            <a:ext cx="9786731" cy="665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96939" y="2325757"/>
            <a:ext cx="16399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is how a toaster really works.</a:t>
            </a:r>
          </a:p>
          <a:p>
            <a:endParaRPr lang="en-GB" sz="2000" dirty="0"/>
          </a:p>
          <a:p>
            <a:r>
              <a:rPr lang="en-GB" sz="2000" dirty="0" smtClean="0"/>
              <a:t>Notice numbered steps.</a:t>
            </a:r>
          </a:p>
          <a:p>
            <a:endParaRPr lang="en-GB" sz="2000" dirty="0"/>
          </a:p>
          <a:p>
            <a:r>
              <a:rPr lang="en-GB" sz="2000" dirty="0" smtClean="0"/>
              <a:t>Technical language.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474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/>
          <p:cNvSpPr/>
          <p:nvPr/>
        </p:nvSpPr>
        <p:spPr>
          <a:xfrm rot="7920449">
            <a:off x="3558211" y="307990"/>
            <a:ext cx="1073426" cy="894522"/>
          </a:xfrm>
          <a:prstGeom prst="triangle">
            <a:avLst>
              <a:gd name="adj" fmla="val 4460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18745313">
            <a:off x="10359887" y="5579164"/>
            <a:ext cx="1073426" cy="89452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31634" y="1013791"/>
            <a:ext cx="1401417" cy="1351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497418" y="3193773"/>
            <a:ext cx="1401417" cy="1351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991600" y="4280452"/>
            <a:ext cx="1401417" cy="1351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092687" y="2107095"/>
            <a:ext cx="1401417" cy="1351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2206909">
            <a:off x="7305261" y="3150705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2206909">
            <a:off x="8749749" y="4187688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2542636">
            <a:off x="10233992" y="5353879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2206909">
            <a:off x="5857462" y="2060714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2206909">
            <a:off x="4449417" y="911089"/>
            <a:ext cx="377687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endCxn id="15" idx="3"/>
          </p:cNvCxnSpPr>
          <p:nvPr/>
        </p:nvCxnSpPr>
        <p:spPr>
          <a:xfrm flipV="1">
            <a:off x="4452730" y="2167558"/>
            <a:ext cx="384137" cy="19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56174" y="1630017"/>
            <a:ext cx="0" cy="52677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85184" y="536713"/>
            <a:ext cx="159025" cy="49695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44009" y="1964635"/>
            <a:ext cx="434009" cy="9276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75243" y="3170583"/>
            <a:ext cx="506896" cy="28823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049079" y="2415209"/>
            <a:ext cx="49695" cy="3180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074966" y="3813313"/>
            <a:ext cx="0" cy="52677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189304" y="4376530"/>
            <a:ext cx="506896" cy="28823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7722" y="417443"/>
            <a:ext cx="67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Intro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94503" y="5943599"/>
            <a:ext cx="62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End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02635" y="2087216"/>
            <a:ext cx="3737113" cy="37371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1" y="224010"/>
            <a:ext cx="3617596" cy="2459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626" y="3140765"/>
            <a:ext cx="3210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  <a:r>
              <a:rPr lang="en-GB" b="1" dirty="0" smtClean="0">
                <a:solidFill>
                  <a:srgbClr val="00B0F0"/>
                </a:solidFill>
              </a:rPr>
              <a:t>egin by placing the bread to be toasted into the slots. Pull down the handle so that the bread slips into the slots.</a:t>
            </a:r>
          </a:p>
          <a:p>
            <a:endParaRPr lang="en-GB" b="1" dirty="0">
              <a:solidFill>
                <a:srgbClr val="00B0F0"/>
              </a:solidFill>
            </a:endParaRPr>
          </a:p>
          <a:p>
            <a:endParaRPr lang="en-GB" b="1" dirty="0" smtClean="0">
              <a:solidFill>
                <a:srgbClr val="00B0F0"/>
              </a:solidFill>
            </a:endParaRPr>
          </a:p>
          <a:p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07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297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Comic Sans MS</vt:lpstr>
      <vt:lpstr>Wingdings</vt:lpstr>
      <vt:lpstr>Wingdings 3</vt:lpstr>
      <vt:lpstr>Ion</vt:lpstr>
      <vt:lpstr>English 03.03.21</vt:lpstr>
      <vt:lpstr>PowerPoint Presentation</vt:lpstr>
      <vt:lpstr>PowerPoint Presentation</vt:lpstr>
      <vt:lpstr>Explanation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Work: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03.03.21</dc:title>
  <dc:creator>Katy Duncan</dc:creator>
  <cp:lastModifiedBy>Katy Duncan</cp:lastModifiedBy>
  <cp:revision>13</cp:revision>
  <dcterms:created xsi:type="dcterms:W3CDTF">2021-02-26T04:31:10Z</dcterms:created>
  <dcterms:modified xsi:type="dcterms:W3CDTF">2021-02-26T06:16:47Z</dcterms:modified>
</cp:coreProperties>
</file>