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7" r:id="rId2"/>
    <p:sldId id="273" r:id="rId3"/>
    <p:sldId id="274" r:id="rId4"/>
    <p:sldId id="275" r:id="rId5"/>
    <p:sldId id="272" r:id="rId6"/>
    <p:sldId id="271" r:id="rId7"/>
    <p:sldId id="280" r:id="rId8"/>
    <p:sldId id="281" r:id="rId9"/>
    <p:sldId id="277" r:id="rId10"/>
    <p:sldId id="278" r:id="rId11"/>
    <p:sldId id="279" r:id="rId12"/>
    <p:sldId id="276" r:id="rId13"/>
    <p:sldId id="282" r:id="rId14"/>
    <p:sldId id="28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2C5A8"/>
    <a:srgbClr val="FFEC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033" autoAdjust="0"/>
    <p:restoredTop sz="87060" autoAdjust="0"/>
  </p:normalViewPr>
  <p:slideViewPr>
    <p:cSldViewPr snapToGrid="0">
      <p:cViewPr varScale="1">
        <p:scale>
          <a:sx n="75" d="100"/>
          <a:sy n="75" d="100"/>
        </p:scale>
        <p:origin x="562"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E80A7A-2229-4337-85CA-49C29C35D97D}" type="datetimeFigureOut">
              <a:rPr lang="en-US" smtClean="0"/>
              <a:t>5/26/2021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221DE5-FB0F-487A-8433-493609C5F92D}" type="slidenum">
              <a:rPr lang="en-US" smtClean="0"/>
              <a:t>‹#›</a:t>
            </a:fld>
            <a:endParaRPr lang="en-US"/>
          </a:p>
        </p:txBody>
      </p:sp>
    </p:spTree>
    <p:extLst>
      <p:ext uri="{BB962C8B-B14F-4D97-AF65-F5344CB8AC3E}">
        <p14:creationId xmlns:p14="http://schemas.microsoft.com/office/powerpoint/2010/main" val="38565100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800" dirty="0">
                <a:effectLst/>
                <a:latin typeface="Calibri" panose="020F0502020204030204" pitchFamily="34" charset="0"/>
                <a:ea typeface="Calibri" panose="020F0502020204030204" pitchFamily="34" charset="0"/>
                <a:cs typeface="Calibri" panose="020F0502020204030204" pitchFamily="34" charset="0"/>
              </a:rPr>
              <a:t> </a:t>
            </a:r>
            <a:endParaRPr lang="en-US" dirty="0"/>
          </a:p>
        </p:txBody>
      </p:sp>
      <p:sp>
        <p:nvSpPr>
          <p:cNvPr id="4" name="Slide Number Placeholder 3"/>
          <p:cNvSpPr>
            <a:spLocks noGrp="1"/>
          </p:cNvSpPr>
          <p:nvPr>
            <p:ph type="sldNum" sz="quarter" idx="5"/>
          </p:nvPr>
        </p:nvSpPr>
        <p:spPr/>
        <p:txBody>
          <a:bodyPr/>
          <a:lstStyle/>
          <a:p>
            <a:fld id="{30221DE5-FB0F-487A-8433-493609C5F92D}" type="slidenum">
              <a:rPr lang="en-US" smtClean="0"/>
              <a:t>2</a:t>
            </a:fld>
            <a:endParaRPr lang="en-US"/>
          </a:p>
        </p:txBody>
      </p:sp>
    </p:spTree>
    <p:extLst>
      <p:ext uri="{BB962C8B-B14F-4D97-AF65-F5344CB8AC3E}">
        <p14:creationId xmlns:p14="http://schemas.microsoft.com/office/powerpoint/2010/main" val="27287576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 of start of own story.</a:t>
            </a:r>
          </a:p>
        </p:txBody>
      </p:sp>
      <p:sp>
        <p:nvSpPr>
          <p:cNvPr id="4" name="Slide Number Placeholder 3"/>
          <p:cNvSpPr>
            <a:spLocks noGrp="1"/>
          </p:cNvSpPr>
          <p:nvPr>
            <p:ph type="sldNum" sz="quarter" idx="5"/>
          </p:nvPr>
        </p:nvSpPr>
        <p:spPr/>
        <p:txBody>
          <a:bodyPr/>
          <a:lstStyle/>
          <a:p>
            <a:fld id="{30221DE5-FB0F-487A-8433-493609C5F92D}" type="slidenum">
              <a:rPr lang="en-US" smtClean="0"/>
              <a:t>11</a:t>
            </a:fld>
            <a:endParaRPr lang="en-US"/>
          </a:p>
        </p:txBody>
      </p:sp>
    </p:spTree>
    <p:extLst>
      <p:ext uri="{BB962C8B-B14F-4D97-AF65-F5344CB8AC3E}">
        <p14:creationId xmlns:p14="http://schemas.microsoft.com/office/powerpoint/2010/main" val="4107869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107000"/>
              </a:lnSpc>
              <a:spcAft>
                <a:spcPts val="800"/>
              </a:spcAft>
              <a:buNone/>
            </a:pPr>
            <a:r>
              <a:rPr lang="en-US" sz="2000" dirty="0">
                <a:effectLst/>
                <a:latin typeface="Comic Sans MS" panose="030F0702030302020204" pitchFamily="66" charset="0"/>
                <a:ea typeface="Calibri" panose="020F0502020204030204" pitchFamily="34" charset="0"/>
                <a:cs typeface="Times New Roman" panose="02020603050405020304" pitchFamily="18" charset="0"/>
              </a:rPr>
              <a:t>Are there any other non-negotiables that you can think of that we can add to our </a:t>
            </a:r>
            <a:r>
              <a:rPr lang="en-US" sz="2000" dirty="0" err="1">
                <a:effectLst/>
                <a:latin typeface="Comic Sans MS" panose="030F0702030302020204" pitchFamily="66" charset="0"/>
                <a:ea typeface="Calibri" panose="020F0502020204030204" pitchFamily="34" charset="0"/>
                <a:cs typeface="Times New Roman" panose="02020603050405020304" pitchFamily="18" charset="0"/>
              </a:rPr>
              <a:t>ticklist</a:t>
            </a:r>
            <a:r>
              <a:rPr lang="en-US" sz="2000" dirty="0">
                <a:effectLst/>
                <a:latin typeface="Comic Sans MS" panose="030F0702030302020204" pitchFamily="66" charset="0"/>
                <a:ea typeface="Calibri" panose="020F0502020204030204" pitchFamily="34" charset="0"/>
                <a:cs typeface="Times New Roman" panose="02020603050405020304" pitchFamily="18" charset="0"/>
              </a:rPr>
              <a:t>?</a:t>
            </a:r>
          </a:p>
          <a:p>
            <a:endParaRPr lang="en-US" dirty="0"/>
          </a:p>
        </p:txBody>
      </p:sp>
      <p:sp>
        <p:nvSpPr>
          <p:cNvPr id="4" name="Slide Number Placeholder 3"/>
          <p:cNvSpPr>
            <a:spLocks noGrp="1"/>
          </p:cNvSpPr>
          <p:nvPr>
            <p:ph type="sldNum" sz="quarter" idx="5"/>
          </p:nvPr>
        </p:nvSpPr>
        <p:spPr/>
        <p:txBody>
          <a:bodyPr/>
          <a:lstStyle/>
          <a:p>
            <a:fld id="{30221DE5-FB0F-487A-8433-493609C5F92D}" type="slidenum">
              <a:rPr lang="en-US" smtClean="0"/>
              <a:t>12</a:t>
            </a:fld>
            <a:endParaRPr lang="en-US"/>
          </a:p>
        </p:txBody>
      </p:sp>
    </p:spTree>
    <p:extLst>
      <p:ext uri="{BB962C8B-B14F-4D97-AF65-F5344CB8AC3E}">
        <p14:creationId xmlns:p14="http://schemas.microsoft.com/office/powerpoint/2010/main" val="11206460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107000"/>
              </a:lnSpc>
              <a:spcAft>
                <a:spcPts val="800"/>
              </a:spcAft>
              <a:buNone/>
            </a:pPr>
            <a:r>
              <a:rPr lang="en-US" sz="2000" dirty="0">
                <a:effectLst/>
                <a:latin typeface="Comic Sans MS" panose="030F0702030302020204" pitchFamily="66" charset="0"/>
                <a:ea typeface="Calibri" panose="020F0502020204030204" pitchFamily="34" charset="0"/>
                <a:cs typeface="Times New Roman" panose="02020603050405020304" pitchFamily="18" charset="0"/>
              </a:rPr>
              <a:t>Are there any other non-negotiables that you can think of that we can add to our </a:t>
            </a:r>
            <a:r>
              <a:rPr lang="en-US" sz="2000" dirty="0" err="1">
                <a:effectLst/>
                <a:latin typeface="Comic Sans MS" panose="030F0702030302020204" pitchFamily="66" charset="0"/>
                <a:ea typeface="Calibri" panose="020F0502020204030204" pitchFamily="34" charset="0"/>
                <a:cs typeface="Times New Roman" panose="02020603050405020304" pitchFamily="18" charset="0"/>
              </a:rPr>
              <a:t>ticklist</a:t>
            </a:r>
            <a:r>
              <a:rPr lang="en-US" sz="2000" dirty="0">
                <a:effectLst/>
                <a:latin typeface="Comic Sans MS" panose="030F0702030302020204" pitchFamily="66" charset="0"/>
                <a:ea typeface="Calibri" panose="020F0502020204030204" pitchFamily="34" charset="0"/>
                <a:cs typeface="Times New Roman" panose="02020603050405020304" pitchFamily="18" charset="0"/>
              </a:rPr>
              <a:t>?</a:t>
            </a:r>
          </a:p>
          <a:p>
            <a:endParaRPr lang="en-US" dirty="0"/>
          </a:p>
        </p:txBody>
      </p:sp>
      <p:sp>
        <p:nvSpPr>
          <p:cNvPr id="4" name="Slide Number Placeholder 3"/>
          <p:cNvSpPr>
            <a:spLocks noGrp="1"/>
          </p:cNvSpPr>
          <p:nvPr>
            <p:ph type="sldNum" sz="quarter" idx="5"/>
          </p:nvPr>
        </p:nvSpPr>
        <p:spPr/>
        <p:txBody>
          <a:bodyPr/>
          <a:lstStyle/>
          <a:p>
            <a:fld id="{30221DE5-FB0F-487A-8433-493609C5F92D}" type="slidenum">
              <a:rPr lang="en-US" smtClean="0"/>
              <a:t>13</a:t>
            </a:fld>
            <a:endParaRPr lang="en-US"/>
          </a:p>
        </p:txBody>
      </p:sp>
    </p:spTree>
    <p:extLst>
      <p:ext uri="{BB962C8B-B14F-4D97-AF65-F5344CB8AC3E}">
        <p14:creationId xmlns:p14="http://schemas.microsoft.com/office/powerpoint/2010/main" val="16541687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221DE5-FB0F-487A-8433-493609C5F92D}" type="slidenum">
              <a:rPr lang="en-US" smtClean="0"/>
              <a:t>14</a:t>
            </a:fld>
            <a:endParaRPr lang="en-US"/>
          </a:p>
        </p:txBody>
      </p:sp>
    </p:spTree>
    <p:extLst>
      <p:ext uri="{BB962C8B-B14F-4D97-AF65-F5344CB8AC3E}">
        <p14:creationId xmlns:p14="http://schemas.microsoft.com/office/powerpoint/2010/main" val="29449524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a:lnSpc>
                <a:spcPct val="107000"/>
              </a:lnSpc>
              <a:spcAft>
                <a:spcPts val="800"/>
              </a:spcAft>
            </a:pPr>
            <a:endParaRPr lang="en-US" dirty="0"/>
          </a:p>
        </p:txBody>
      </p:sp>
      <p:sp>
        <p:nvSpPr>
          <p:cNvPr id="4" name="Slide Number Placeholder 3"/>
          <p:cNvSpPr>
            <a:spLocks noGrp="1"/>
          </p:cNvSpPr>
          <p:nvPr>
            <p:ph type="sldNum" sz="quarter" idx="5"/>
          </p:nvPr>
        </p:nvSpPr>
        <p:spPr/>
        <p:txBody>
          <a:bodyPr/>
          <a:lstStyle/>
          <a:p>
            <a:fld id="{30221DE5-FB0F-487A-8433-493609C5F92D}" type="slidenum">
              <a:rPr lang="en-US" smtClean="0"/>
              <a:t>3</a:t>
            </a:fld>
            <a:endParaRPr lang="en-US"/>
          </a:p>
        </p:txBody>
      </p:sp>
    </p:spTree>
    <p:extLst>
      <p:ext uri="{BB962C8B-B14F-4D97-AF65-F5344CB8AC3E}">
        <p14:creationId xmlns:p14="http://schemas.microsoft.com/office/powerpoint/2010/main" val="4945134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221DE5-FB0F-487A-8433-493609C5F92D}" type="slidenum">
              <a:rPr lang="en-US" smtClean="0"/>
              <a:t>4</a:t>
            </a:fld>
            <a:endParaRPr lang="en-US"/>
          </a:p>
        </p:txBody>
      </p:sp>
    </p:spTree>
    <p:extLst>
      <p:ext uri="{BB962C8B-B14F-4D97-AF65-F5344CB8AC3E}">
        <p14:creationId xmlns:p14="http://schemas.microsoft.com/office/powerpoint/2010/main" val="16334525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221DE5-FB0F-487A-8433-493609C5F92D}" type="slidenum">
              <a:rPr lang="en-US" smtClean="0"/>
              <a:t>5</a:t>
            </a:fld>
            <a:endParaRPr lang="en-US"/>
          </a:p>
        </p:txBody>
      </p:sp>
    </p:spTree>
    <p:extLst>
      <p:ext uri="{BB962C8B-B14F-4D97-AF65-F5344CB8AC3E}">
        <p14:creationId xmlns:p14="http://schemas.microsoft.com/office/powerpoint/2010/main" val="28865297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200" dirty="0">
                <a:effectLst/>
                <a:latin typeface="Calibri" panose="020F0502020204030204" pitchFamily="34" charset="0"/>
                <a:ea typeface="Calibri" panose="020F0502020204030204" pitchFamily="34" charset="0"/>
                <a:cs typeface="Calibri" panose="020F0502020204030204" pitchFamily="34" charset="0"/>
              </a:rPr>
              <a:t>Remind </a:t>
            </a:r>
            <a:r>
              <a:rPr lang="en-US" sz="1200" dirty="0" err="1">
                <a:effectLst/>
                <a:latin typeface="Calibri" panose="020F0502020204030204" pitchFamily="34" charset="0"/>
                <a:ea typeface="Calibri" panose="020F0502020204030204" pitchFamily="34" charset="0"/>
                <a:cs typeface="Calibri" panose="020F0502020204030204" pitchFamily="34" charset="0"/>
              </a:rPr>
              <a:t>chn</a:t>
            </a:r>
            <a:r>
              <a:rPr lang="en-US" sz="1200" dirty="0">
                <a:effectLst/>
                <a:latin typeface="Calibri" panose="020F0502020204030204" pitchFamily="34" charset="0"/>
                <a:ea typeface="Calibri" panose="020F0502020204030204" pitchFamily="34" charset="0"/>
                <a:cs typeface="Calibri" panose="020F0502020204030204" pitchFamily="34" charset="0"/>
              </a:rPr>
              <a:t> that punctuation needs to go inside of speech marks e.g. “Happy birthday,” she said.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en-US" sz="2000" dirty="0">
              <a:effectLst/>
              <a:latin typeface="Comic Sans MS" panose="030F0702030302020204" pitchFamily="66"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30221DE5-FB0F-487A-8433-493609C5F92D}" type="slidenum">
              <a:rPr lang="en-US" smtClean="0"/>
              <a:t>6</a:t>
            </a:fld>
            <a:endParaRPr lang="en-US"/>
          </a:p>
        </p:txBody>
      </p:sp>
    </p:spTree>
    <p:extLst>
      <p:ext uri="{BB962C8B-B14F-4D97-AF65-F5344CB8AC3E}">
        <p14:creationId xmlns:p14="http://schemas.microsoft.com/office/powerpoint/2010/main" val="10708587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107000"/>
              </a:lnSpc>
              <a:spcAft>
                <a:spcPts val="800"/>
              </a:spcAft>
              <a:buNone/>
            </a:pPr>
            <a:endParaRPr lang="en-US" sz="2000" dirty="0">
              <a:effectLst/>
              <a:latin typeface="Comic Sans MS" panose="030F0702030302020204" pitchFamily="66"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30221DE5-FB0F-487A-8433-493609C5F92D}" type="slidenum">
              <a:rPr lang="en-US" smtClean="0"/>
              <a:t>7</a:t>
            </a:fld>
            <a:endParaRPr lang="en-US"/>
          </a:p>
        </p:txBody>
      </p:sp>
    </p:spTree>
    <p:extLst>
      <p:ext uri="{BB962C8B-B14F-4D97-AF65-F5344CB8AC3E}">
        <p14:creationId xmlns:p14="http://schemas.microsoft.com/office/powerpoint/2010/main" val="18646546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107000"/>
              </a:lnSpc>
              <a:spcAft>
                <a:spcPts val="800"/>
              </a:spcAft>
              <a:buNone/>
            </a:pPr>
            <a:endParaRPr lang="en-US" sz="2000" dirty="0">
              <a:effectLst/>
              <a:latin typeface="Comic Sans MS" panose="030F0702030302020204" pitchFamily="66"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30221DE5-FB0F-487A-8433-493609C5F92D}" type="slidenum">
              <a:rPr lang="en-US" smtClean="0"/>
              <a:t>8</a:t>
            </a:fld>
            <a:endParaRPr lang="en-US"/>
          </a:p>
        </p:txBody>
      </p:sp>
    </p:spTree>
    <p:extLst>
      <p:ext uri="{BB962C8B-B14F-4D97-AF65-F5344CB8AC3E}">
        <p14:creationId xmlns:p14="http://schemas.microsoft.com/office/powerpoint/2010/main" val="231394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Examples of extension to read through.</a:t>
            </a:r>
          </a:p>
        </p:txBody>
      </p:sp>
      <p:sp>
        <p:nvSpPr>
          <p:cNvPr id="4" name="Slide Number Placeholder 3"/>
          <p:cNvSpPr>
            <a:spLocks noGrp="1"/>
          </p:cNvSpPr>
          <p:nvPr>
            <p:ph type="sldNum" sz="quarter" idx="5"/>
          </p:nvPr>
        </p:nvSpPr>
        <p:spPr/>
        <p:txBody>
          <a:bodyPr/>
          <a:lstStyle/>
          <a:p>
            <a:fld id="{30221DE5-FB0F-487A-8433-493609C5F92D}" type="slidenum">
              <a:rPr lang="en-US" smtClean="0"/>
              <a:t>9</a:t>
            </a:fld>
            <a:endParaRPr lang="en-US"/>
          </a:p>
        </p:txBody>
      </p:sp>
    </p:spTree>
    <p:extLst>
      <p:ext uri="{BB962C8B-B14F-4D97-AF65-F5344CB8AC3E}">
        <p14:creationId xmlns:p14="http://schemas.microsoft.com/office/powerpoint/2010/main" val="27422083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 of alternative ending to read.</a:t>
            </a:r>
          </a:p>
        </p:txBody>
      </p:sp>
      <p:sp>
        <p:nvSpPr>
          <p:cNvPr id="4" name="Slide Number Placeholder 3"/>
          <p:cNvSpPr>
            <a:spLocks noGrp="1"/>
          </p:cNvSpPr>
          <p:nvPr>
            <p:ph type="sldNum" sz="quarter" idx="5"/>
          </p:nvPr>
        </p:nvSpPr>
        <p:spPr/>
        <p:txBody>
          <a:bodyPr/>
          <a:lstStyle/>
          <a:p>
            <a:fld id="{30221DE5-FB0F-487A-8433-493609C5F92D}" type="slidenum">
              <a:rPr lang="en-US" smtClean="0"/>
              <a:t>10</a:t>
            </a:fld>
            <a:endParaRPr lang="en-US"/>
          </a:p>
        </p:txBody>
      </p:sp>
    </p:spTree>
    <p:extLst>
      <p:ext uri="{BB962C8B-B14F-4D97-AF65-F5344CB8AC3E}">
        <p14:creationId xmlns:p14="http://schemas.microsoft.com/office/powerpoint/2010/main" val="26229073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59DE4-900C-4C9B-AFC7-628EE8CC37A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1A6733F-9827-49C3-9844-3454BFD2BE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3F40175-5D25-4EFB-BEF9-7322091A5035}"/>
              </a:ext>
            </a:extLst>
          </p:cNvPr>
          <p:cNvSpPr>
            <a:spLocks noGrp="1"/>
          </p:cNvSpPr>
          <p:nvPr>
            <p:ph type="dt" sz="half" idx="10"/>
          </p:nvPr>
        </p:nvSpPr>
        <p:spPr/>
        <p:txBody>
          <a:bodyPr/>
          <a:lstStyle/>
          <a:p>
            <a:fld id="{B849C5FD-46B7-457D-975C-C034B82B7D8A}" type="datetimeFigureOut">
              <a:rPr lang="en-US" smtClean="0"/>
              <a:t>5/26/2021</a:t>
            </a:fld>
            <a:endParaRPr lang="en-US"/>
          </a:p>
        </p:txBody>
      </p:sp>
      <p:sp>
        <p:nvSpPr>
          <p:cNvPr id="5" name="Footer Placeholder 4">
            <a:extLst>
              <a:ext uri="{FF2B5EF4-FFF2-40B4-BE49-F238E27FC236}">
                <a16:creationId xmlns:a16="http://schemas.microsoft.com/office/drawing/2014/main" id="{6084CC58-B924-4E77-98F5-DDE6753610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63D593-D1A2-4767-AFE9-7E071E7EBD1A}"/>
              </a:ext>
            </a:extLst>
          </p:cNvPr>
          <p:cNvSpPr>
            <a:spLocks noGrp="1"/>
          </p:cNvSpPr>
          <p:nvPr>
            <p:ph type="sldNum" sz="quarter" idx="12"/>
          </p:nvPr>
        </p:nvSpPr>
        <p:spPr/>
        <p:txBody>
          <a:bodyPr/>
          <a:lstStyle/>
          <a:p>
            <a:fld id="{18D40E95-0873-4E83-B6CF-965E2D29D71F}" type="slidenum">
              <a:rPr lang="en-US" smtClean="0"/>
              <a:t>‹#›</a:t>
            </a:fld>
            <a:endParaRPr lang="en-US"/>
          </a:p>
        </p:txBody>
      </p:sp>
    </p:spTree>
    <p:extLst>
      <p:ext uri="{BB962C8B-B14F-4D97-AF65-F5344CB8AC3E}">
        <p14:creationId xmlns:p14="http://schemas.microsoft.com/office/powerpoint/2010/main" val="3415369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94BC7-6B64-494A-A499-144F48E0864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493D3CD-7BE3-46A5-B41B-82D2B481348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12090E-A147-47D6-80DE-DC8E0A88B822}"/>
              </a:ext>
            </a:extLst>
          </p:cNvPr>
          <p:cNvSpPr>
            <a:spLocks noGrp="1"/>
          </p:cNvSpPr>
          <p:nvPr>
            <p:ph type="dt" sz="half" idx="10"/>
          </p:nvPr>
        </p:nvSpPr>
        <p:spPr/>
        <p:txBody>
          <a:bodyPr/>
          <a:lstStyle/>
          <a:p>
            <a:fld id="{B849C5FD-46B7-457D-975C-C034B82B7D8A}" type="datetimeFigureOut">
              <a:rPr lang="en-US" smtClean="0"/>
              <a:t>5/26/2021</a:t>
            </a:fld>
            <a:endParaRPr lang="en-US"/>
          </a:p>
        </p:txBody>
      </p:sp>
      <p:sp>
        <p:nvSpPr>
          <p:cNvPr id="5" name="Footer Placeholder 4">
            <a:extLst>
              <a:ext uri="{FF2B5EF4-FFF2-40B4-BE49-F238E27FC236}">
                <a16:creationId xmlns:a16="http://schemas.microsoft.com/office/drawing/2014/main" id="{794359CA-A6B8-49CB-8A5E-CF01889449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1B8C98-5BA1-4901-8CB7-6B8FF98C4CA8}"/>
              </a:ext>
            </a:extLst>
          </p:cNvPr>
          <p:cNvSpPr>
            <a:spLocks noGrp="1"/>
          </p:cNvSpPr>
          <p:nvPr>
            <p:ph type="sldNum" sz="quarter" idx="12"/>
          </p:nvPr>
        </p:nvSpPr>
        <p:spPr/>
        <p:txBody>
          <a:bodyPr/>
          <a:lstStyle/>
          <a:p>
            <a:fld id="{18D40E95-0873-4E83-B6CF-965E2D29D71F}" type="slidenum">
              <a:rPr lang="en-US" smtClean="0"/>
              <a:t>‹#›</a:t>
            </a:fld>
            <a:endParaRPr lang="en-US"/>
          </a:p>
        </p:txBody>
      </p:sp>
    </p:spTree>
    <p:extLst>
      <p:ext uri="{BB962C8B-B14F-4D97-AF65-F5344CB8AC3E}">
        <p14:creationId xmlns:p14="http://schemas.microsoft.com/office/powerpoint/2010/main" val="1660862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3C50583-BDD5-4CD9-B2F3-F114954F569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4CFFF31-7F07-49B6-BB9C-843DFAD2546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0E12C-758C-4BDE-B14A-CFB53BB03027}"/>
              </a:ext>
            </a:extLst>
          </p:cNvPr>
          <p:cNvSpPr>
            <a:spLocks noGrp="1"/>
          </p:cNvSpPr>
          <p:nvPr>
            <p:ph type="dt" sz="half" idx="10"/>
          </p:nvPr>
        </p:nvSpPr>
        <p:spPr/>
        <p:txBody>
          <a:bodyPr/>
          <a:lstStyle/>
          <a:p>
            <a:fld id="{B849C5FD-46B7-457D-975C-C034B82B7D8A}" type="datetimeFigureOut">
              <a:rPr lang="en-US" smtClean="0"/>
              <a:t>5/26/2021</a:t>
            </a:fld>
            <a:endParaRPr lang="en-US"/>
          </a:p>
        </p:txBody>
      </p:sp>
      <p:sp>
        <p:nvSpPr>
          <p:cNvPr id="5" name="Footer Placeholder 4">
            <a:extLst>
              <a:ext uri="{FF2B5EF4-FFF2-40B4-BE49-F238E27FC236}">
                <a16:creationId xmlns:a16="http://schemas.microsoft.com/office/drawing/2014/main" id="{8BB97F3C-0A02-4A2F-BA93-62AFEFA25F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45115C-30E1-4216-8559-E5F37CA01A12}"/>
              </a:ext>
            </a:extLst>
          </p:cNvPr>
          <p:cNvSpPr>
            <a:spLocks noGrp="1"/>
          </p:cNvSpPr>
          <p:nvPr>
            <p:ph type="sldNum" sz="quarter" idx="12"/>
          </p:nvPr>
        </p:nvSpPr>
        <p:spPr/>
        <p:txBody>
          <a:bodyPr/>
          <a:lstStyle/>
          <a:p>
            <a:fld id="{18D40E95-0873-4E83-B6CF-965E2D29D71F}" type="slidenum">
              <a:rPr lang="en-US" smtClean="0"/>
              <a:t>‹#›</a:t>
            </a:fld>
            <a:endParaRPr lang="en-US"/>
          </a:p>
        </p:txBody>
      </p:sp>
    </p:spTree>
    <p:extLst>
      <p:ext uri="{BB962C8B-B14F-4D97-AF65-F5344CB8AC3E}">
        <p14:creationId xmlns:p14="http://schemas.microsoft.com/office/powerpoint/2010/main" val="1431016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F8B1C-B5BC-4340-B922-1F8FE8636E7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8234BA-2A10-4589-9979-EED27839048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07B1A1-9D7D-4E43-86DD-2EBD45DC332C}"/>
              </a:ext>
            </a:extLst>
          </p:cNvPr>
          <p:cNvSpPr>
            <a:spLocks noGrp="1"/>
          </p:cNvSpPr>
          <p:nvPr>
            <p:ph type="dt" sz="half" idx="10"/>
          </p:nvPr>
        </p:nvSpPr>
        <p:spPr/>
        <p:txBody>
          <a:bodyPr/>
          <a:lstStyle/>
          <a:p>
            <a:fld id="{B849C5FD-46B7-457D-975C-C034B82B7D8A}" type="datetimeFigureOut">
              <a:rPr lang="en-US" smtClean="0"/>
              <a:t>5/26/2021</a:t>
            </a:fld>
            <a:endParaRPr lang="en-US"/>
          </a:p>
        </p:txBody>
      </p:sp>
      <p:sp>
        <p:nvSpPr>
          <p:cNvPr id="5" name="Footer Placeholder 4">
            <a:extLst>
              <a:ext uri="{FF2B5EF4-FFF2-40B4-BE49-F238E27FC236}">
                <a16:creationId xmlns:a16="http://schemas.microsoft.com/office/drawing/2014/main" id="{179F2B02-8057-4598-83C4-C9ADB6E080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2AEE02-DCCD-472A-B07B-DD7591F60638}"/>
              </a:ext>
            </a:extLst>
          </p:cNvPr>
          <p:cNvSpPr>
            <a:spLocks noGrp="1"/>
          </p:cNvSpPr>
          <p:nvPr>
            <p:ph type="sldNum" sz="quarter" idx="12"/>
          </p:nvPr>
        </p:nvSpPr>
        <p:spPr/>
        <p:txBody>
          <a:bodyPr/>
          <a:lstStyle/>
          <a:p>
            <a:fld id="{18D40E95-0873-4E83-B6CF-965E2D29D71F}" type="slidenum">
              <a:rPr lang="en-US" smtClean="0"/>
              <a:t>‹#›</a:t>
            </a:fld>
            <a:endParaRPr lang="en-US"/>
          </a:p>
        </p:txBody>
      </p:sp>
    </p:spTree>
    <p:extLst>
      <p:ext uri="{BB962C8B-B14F-4D97-AF65-F5344CB8AC3E}">
        <p14:creationId xmlns:p14="http://schemas.microsoft.com/office/powerpoint/2010/main" val="1396473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676C1-C911-4506-9CDA-83F5DFC4D7A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7ED7295-4F40-49B2-A85E-7908CE626B3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8005641-13EA-4D5D-BF61-54CEDB3CD7B5}"/>
              </a:ext>
            </a:extLst>
          </p:cNvPr>
          <p:cNvSpPr>
            <a:spLocks noGrp="1"/>
          </p:cNvSpPr>
          <p:nvPr>
            <p:ph type="dt" sz="half" idx="10"/>
          </p:nvPr>
        </p:nvSpPr>
        <p:spPr/>
        <p:txBody>
          <a:bodyPr/>
          <a:lstStyle/>
          <a:p>
            <a:fld id="{B849C5FD-46B7-457D-975C-C034B82B7D8A}" type="datetimeFigureOut">
              <a:rPr lang="en-US" smtClean="0"/>
              <a:t>5/26/2021</a:t>
            </a:fld>
            <a:endParaRPr lang="en-US"/>
          </a:p>
        </p:txBody>
      </p:sp>
      <p:sp>
        <p:nvSpPr>
          <p:cNvPr id="5" name="Footer Placeholder 4">
            <a:extLst>
              <a:ext uri="{FF2B5EF4-FFF2-40B4-BE49-F238E27FC236}">
                <a16:creationId xmlns:a16="http://schemas.microsoft.com/office/drawing/2014/main" id="{419F05BF-E84C-48BE-AC11-DE46A766FC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157E22-62EA-4C2F-B273-0100D84D3BAF}"/>
              </a:ext>
            </a:extLst>
          </p:cNvPr>
          <p:cNvSpPr>
            <a:spLocks noGrp="1"/>
          </p:cNvSpPr>
          <p:nvPr>
            <p:ph type="sldNum" sz="quarter" idx="12"/>
          </p:nvPr>
        </p:nvSpPr>
        <p:spPr/>
        <p:txBody>
          <a:bodyPr/>
          <a:lstStyle/>
          <a:p>
            <a:fld id="{18D40E95-0873-4E83-B6CF-965E2D29D71F}" type="slidenum">
              <a:rPr lang="en-US" smtClean="0"/>
              <a:t>‹#›</a:t>
            </a:fld>
            <a:endParaRPr lang="en-US"/>
          </a:p>
        </p:txBody>
      </p:sp>
    </p:spTree>
    <p:extLst>
      <p:ext uri="{BB962C8B-B14F-4D97-AF65-F5344CB8AC3E}">
        <p14:creationId xmlns:p14="http://schemas.microsoft.com/office/powerpoint/2010/main" val="4087768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D0109-2FB5-4342-A8BE-9F49777FAD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5C646C-B50F-4E88-86FA-31478B9BC18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F42A0F3-5A4F-4A05-84AF-954C1BBC00D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2648321-1234-4024-A550-BF5497CCD7F7}"/>
              </a:ext>
            </a:extLst>
          </p:cNvPr>
          <p:cNvSpPr>
            <a:spLocks noGrp="1"/>
          </p:cNvSpPr>
          <p:nvPr>
            <p:ph type="dt" sz="half" idx="10"/>
          </p:nvPr>
        </p:nvSpPr>
        <p:spPr/>
        <p:txBody>
          <a:bodyPr/>
          <a:lstStyle/>
          <a:p>
            <a:fld id="{B849C5FD-46B7-457D-975C-C034B82B7D8A}" type="datetimeFigureOut">
              <a:rPr lang="en-US" smtClean="0"/>
              <a:t>5/26/2021</a:t>
            </a:fld>
            <a:endParaRPr lang="en-US"/>
          </a:p>
        </p:txBody>
      </p:sp>
      <p:sp>
        <p:nvSpPr>
          <p:cNvPr id="6" name="Footer Placeholder 5">
            <a:extLst>
              <a:ext uri="{FF2B5EF4-FFF2-40B4-BE49-F238E27FC236}">
                <a16:creationId xmlns:a16="http://schemas.microsoft.com/office/drawing/2014/main" id="{6847BD3B-F76B-4E1B-9FFF-DC05AD48A3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508E1B-C527-4EB2-B7B1-2B4AB26F0E8D}"/>
              </a:ext>
            </a:extLst>
          </p:cNvPr>
          <p:cNvSpPr>
            <a:spLocks noGrp="1"/>
          </p:cNvSpPr>
          <p:nvPr>
            <p:ph type="sldNum" sz="quarter" idx="12"/>
          </p:nvPr>
        </p:nvSpPr>
        <p:spPr/>
        <p:txBody>
          <a:bodyPr/>
          <a:lstStyle/>
          <a:p>
            <a:fld id="{18D40E95-0873-4E83-B6CF-965E2D29D71F}" type="slidenum">
              <a:rPr lang="en-US" smtClean="0"/>
              <a:t>‹#›</a:t>
            </a:fld>
            <a:endParaRPr lang="en-US"/>
          </a:p>
        </p:txBody>
      </p:sp>
    </p:spTree>
    <p:extLst>
      <p:ext uri="{BB962C8B-B14F-4D97-AF65-F5344CB8AC3E}">
        <p14:creationId xmlns:p14="http://schemas.microsoft.com/office/powerpoint/2010/main" val="236711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FD7A5-1F9D-4557-B691-696DBF7B52F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47970AD-5C91-4CAE-8C90-DEE766C35B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CCD601B-BD55-4BA0-9D0B-7B1618A722D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2713A01-271C-4BAE-BC00-4801A41F7E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A2877-531B-4638-8260-59FDA7787E2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15B2072-EC69-4A43-ADAA-5D37548F5A78}"/>
              </a:ext>
            </a:extLst>
          </p:cNvPr>
          <p:cNvSpPr>
            <a:spLocks noGrp="1"/>
          </p:cNvSpPr>
          <p:nvPr>
            <p:ph type="dt" sz="half" idx="10"/>
          </p:nvPr>
        </p:nvSpPr>
        <p:spPr/>
        <p:txBody>
          <a:bodyPr/>
          <a:lstStyle/>
          <a:p>
            <a:fld id="{B849C5FD-46B7-457D-975C-C034B82B7D8A}" type="datetimeFigureOut">
              <a:rPr lang="en-US" smtClean="0"/>
              <a:t>5/26/2021</a:t>
            </a:fld>
            <a:endParaRPr lang="en-US"/>
          </a:p>
        </p:txBody>
      </p:sp>
      <p:sp>
        <p:nvSpPr>
          <p:cNvPr id="8" name="Footer Placeholder 7">
            <a:extLst>
              <a:ext uri="{FF2B5EF4-FFF2-40B4-BE49-F238E27FC236}">
                <a16:creationId xmlns:a16="http://schemas.microsoft.com/office/drawing/2014/main" id="{310BF1CF-D6F6-4682-95FE-6242C8489ED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9ED4F65-FE56-48EB-A25A-91EC00B63E11}"/>
              </a:ext>
            </a:extLst>
          </p:cNvPr>
          <p:cNvSpPr>
            <a:spLocks noGrp="1"/>
          </p:cNvSpPr>
          <p:nvPr>
            <p:ph type="sldNum" sz="quarter" idx="12"/>
          </p:nvPr>
        </p:nvSpPr>
        <p:spPr/>
        <p:txBody>
          <a:bodyPr/>
          <a:lstStyle/>
          <a:p>
            <a:fld id="{18D40E95-0873-4E83-B6CF-965E2D29D71F}" type="slidenum">
              <a:rPr lang="en-US" smtClean="0"/>
              <a:t>‹#›</a:t>
            </a:fld>
            <a:endParaRPr lang="en-US"/>
          </a:p>
        </p:txBody>
      </p:sp>
    </p:spTree>
    <p:extLst>
      <p:ext uri="{BB962C8B-B14F-4D97-AF65-F5344CB8AC3E}">
        <p14:creationId xmlns:p14="http://schemas.microsoft.com/office/powerpoint/2010/main" val="174551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F1AC6-A63E-403C-8437-0570B1A1580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E5D9FCB-FF98-43AB-85D3-61E82CD9AC8E}"/>
              </a:ext>
            </a:extLst>
          </p:cNvPr>
          <p:cNvSpPr>
            <a:spLocks noGrp="1"/>
          </p:cNvSpPr>
          <p:nvPr>
            <p:ph type="dt" sz="half" idx="10"/>
          </p:nvPr>
        </p:nvSpPr>
        <p:spPr/>
        <p:txBody>
          <a:bodyPr/>
          <a:lstStyle/>
          <a:p>
            <a:fld id="{B849C5FD-46B7-457D-975C-C034B82B7D8A}" type="datetimeFigureOut">
              <a:rPr lang="en-US" smtClean="0"/>
              <a:t>5/26/2021</a:t>
            </a:fld>
            <a:endParaRPr lang="en-US"/>
          </a:p>
        </p:txBody>
      </p:sp>
      <p:sp>
        <p:nvSpPr>
          <p:cNvPr id="4" name="Footer Placeholder 3">
            <a:extLst>
              <a:ext uri="{FF2B5EF4-FFF2-40B4-BE49-F238E27FC236}">
                <a16:creationId xmlns:a16="http://schemas.microsoft.com/office/drawing/2014/main" id="{E85955C4-340E-42FC-B8F8-B672C3FC422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56895D-7F2C-4843-AD6A-F9302632FCE6}"/>
              </a:ext>
            </a:extLst>
          </p:cNvPr>
          <p:cNvSpPr>
            <a:spLocks noGrp="1"/>
          </p:cNvSpPr>
          <p:nvPr>
            <p:ph type="sldNum" sz="quarter" idx="12"/>
          </p:nvPr>
        </p:nvSpPr>
        <p:spPr/>
        <p:txBody>
          <a:bodyPr/>
          <a:lstStyle/>
          <a:p>
            <a:fld id="{18D40E95-0873-4E83-B6CF-965E2D29D71F}" type="slidenum">
              <a:rPr lang="en-US" smtClean="0"/>
              <a:t>‹#›</a:t>
            </a:fld>
            <a:endParaRPr lang="en-US"/>
          </a:p>
        </p:txBody>
      </p:sp>
    </p:spTree>
    <p:extLst>
      <p:ext uri="{BB962C8B-B14F-4D97-AF65-F5344CB8AC3E}">
        <p14:creationId xmlns:p14="http://schemas.microsoft.com/office/powerpoint/2010/main" val="3546075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F511F36-977E-43EB-9213-ADE9E5921465}"/>
              </a:ext>
            </a:extLst>
          </p:cNvPr>
          <p:cNvSpPr>
            <a:spLocks noGrp="1"/>
          </p:cNvSpPr>
          <p:nvPr>
            <p:ph type="dt" sz="half" idx="10"/>
          </p:nvPr>
        </p:nvSpPr>
        <p:spPr/>
        <p:txBody>
          <a:bodyPr/>
          <a:lstStyle/>
          <a:p>
            <a:fld id="{B849C5FD-46B7-457D-975C-C034B82B7D8A}" type="datetimeFigureOut">
              <a:rPr lang="en-US" smtClean="0"/>
              <a:t>5/26/2021</a:t>
            </a:fld>
            <a:endParaRPr lang="en-US"/>
          </a:p>
        </p:txBody>
      </p:sp>
      <p:sp>
        <p:nvSpPr>
          <p:cNvPr id="3" name="Footer Placeholder 2">
            <a:extLst>
              <a:ext uri="{FF2B5EF4-FFF2-40B4-BE49-F238E27FC236}">
                <a16:creationId xmlns:a16="http://schemas.microsoft.com/office/drawing/2014/main" id="{DA2A37B6-6DAC-43C9-87EE-77403FBA065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6B751E5-453E-46D3-B104-892AE4B36B0A}"/>
              </a:ext>
            </a:extLst>
          </p:cNvPr>
          <p:cNvSpPr>
            <a:spLocks noGrp="1"/>
          </p:cNvSpPr>
          <p:nvPr>
            <p:ph type="sldNum" sz="quarter" idx="12"/>
          </p:nvPr>
        </p:nvSpPr>
        <p:spPr/>
        <p:txBody>
          <a:bodyPr/>
          <a:lstStyle/>
          <a:p>
            <a:fld id="{18D40E95-0873-4E83-B6CF-965E2D29D71F}" type="slidenum">
              <a:rPr lang="en-US" smtClean="0"/>
              <a:t>‹#›</a:t>
            </a:fld>
            <a:endParaRPr lang="en-US"/>
          </a:p>
        </p:txBody>
      </p:sp>
    </p:spTree>
    <p:extLst>
      <p:ext uri="{BB962C8B-B14F-4D97-AF65-F5344CB8AC3E}">
        <p14:creationId xmlns:p14="http://schemas.microsoft.com/office/powerpoint/2010/main" val="4143767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65A6B-7A6C-4840-9C1E-80CEC1D49E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D124A03-2053-4400-B817-AE850CEA41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31DF0D6-EDAA-430E-8355-04C2663396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6103D23-4BB1-4E06-94BD-9B4D4C88D25B}"/>
              </a:ext>
            </a:extLst>
          </p:cNvPr>
          <p:cNvSpPr>
            <a:spLocks noGrp="1"/>
          </p:cNvSpPr>
          <p:nvPr>
            <p:ph type="dt" sz="half" idx="10"/>
          </p:nvPr>
        </p:nvSpPr>
        <p:spPr/>
        <p:txBody>
          <a:bodyPr/>
          <a:lstStyle/>
          <a:p>
            <a:fld id="{B849C5FD-46B7-457D-975C-C034B82B7D8A}" type="datetimeFigureOut">
              <a:rPr lang="en-US" smtClean="0"/>
              <a:t>5/26/2021</a:t>
            </a:fld>
            <a:endParaRPr lang="en-US"/>
          </a:p>
        </p:txBody>
      </p:sp>
      <p:sp>
        <p:nvSpPr>
          <p:cNvPr id="6" name="Footer Placeholder 5">
            <a:extLst>
              <a:ext uri="{FF2B5EF4-FFF2-40B4-BE49-F238E27FC236}">
                <a16:creationId xmlns:a16="http://schemas.microsoft.com/office/drawing/2014/main" id="{9D679468-8BF2-481A-AF6F-BD28522118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80246B-203E-4B9D-95DF-4BC6C539F52A}"/>
              </a:ext>
            </a:extLst>
          </p:cNvPr>
          <p:cNvSpPr>
            <a:spLocks noGrp="1"/>
          </p:cNvSpPr>
          <p:nvPr>
            <p:ph type="sldNum" sz="quarter" idx="12"/>
          </p:nvPr>
        </p:nvSpPr>
        <p:spPr/>
        <p:txBody>
          <a:bodyPr/>
          <a:lstStyle/>
          <a:p>
            <a:fld id="{18D40E95-0873-4E83-B6CF-965E2D29D71F}" type="slidenum">
              <a:rPr lang="en-US" smtClean="0"/>
              <a:t>‹#›</a:t>
            </a:fld>
            <a:endParaRPr lang="en-US"/>
          </a:p>
        </p:txBody>
      </p:sp>
    </p:spTree>
    <p:extLst>
      <p:ext uri="{BB962C8B-B14F-4D97-AF65-F5344CB8AC3E}">
        <p14:creationId xmlns:p14="http://schemas.microsoft.com/office/powerpoint/2010/main" val="36154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4A093-E14D-471D-9073-D0299C5FF4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7964685-6497-4973-B5B6-86CBB0C6AC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9EDC32E-9B25-4C86-B789-91F510AA8A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280A92-99E5-4802-A5DE-106B866742ED}"/>
              </a:ext>
            </a:extLst>
          </p:cNvPr>
          <p:cNvSpPr>
            <a:spLocks noGrp="1"/>
          </p:cNvSpPr>
          <p:nvPr>
            <p:ph type="dt" sz="half" idx="10"/>
          </p:nvPr>
        </p:nvSpPr>
        <p:spPr/>
        <p:txBody>
          <a:bodyPr/>
          <a:lstStyle/>
          <a:p>
            <a:fld id="{B849C5FD-46B7-457D-975C-C034B82B7D8A}" type="datetimeFigureOut">
              <a:rPr lang="en-US" smtClean="0"/>
              <a:t>5/26/2021</a:t>
            </a:fld>
            <a:endParaRPr lang="en-US"/>
          </a:p>
        </p:txBody>
      </p:sp>
      <p:sp>
        <p:nvSpPr>
          <p:cNvPr id="6" name="Footer Placeholder 5">
            <a:extLst>
              <a:ext uri="{FF2B5EF4-FFF2-40B4-BE49-F238E27FC236}">
                <a16:creationId xmlns:a16="http://schemas.microsoft.com/office/drawing/2014/main" id="{331D8C14-1337-4C37-AEEC-289754B8D9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88F763-7C76-45AE-A229-AD0B54756824}"/>
              </a:ext>
            </a:extLst>
          </p:cNvPr>
          <p:cNvSpPr>
            <a:spLocks noGrp="1"/>
          </p:cNvSpPr>
          <p:nvPr>
            <p:ph type="sldNum" sz="quarter" idx="12"/>
          </p:nvPr>
        </p:nvSpPr>
        <p:spPr/>
        <p:txBody>
          <a:bodyPr/>
          <a:lstStyle/>
          <a:p>
            <a:fld id="{18D40E95-0873-4E83-B6CF-965E2D29D71F}" type="slidenum">
              <a:rPr lang="en-US" smtClean="0"/>
              <a:t>‹#›</a:t>
            </a:fld>
            <a:endParaRPr lang="en-US"/>
          </a:p>
        </p:txBody>
      </p:sp>
    </p:spTree>
    <p:extLst>
      <p:ext uri="{BB962C8B-B14F-4D97-AF65-F5344CB8AC3E}">
        <p14:creationId xmlns:p14="http://schemas.microsoft.com/office/powerpoint/2010/main" val="790070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903071-30D8-48B0-9D0A-B3416DA3F6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E30A984-0F56-4139-AF50-B14A4EE2DC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1C9823-4066-4BA7-BE75-6802F91B27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49C5FD-46B7-457D-975C-C034B82B7D8A}" type="datetimeFigureOut">
              <a:rPr lang="en-US" smtClean="0"/>
              <a:t>5/26/2021</a:t>
            </a:fld>
            <a:endParaRPr lang="en-US"/>
          </a:p>
        </p:txBody>
      </p:sp>
      <p:sp>
        <p:nvSpPr>
          <p:cNvPr id="5" name="Footer Placeholder 4">
            <a:extLst>
              <a:ext uri="{FF2B5EF4-FFF2-40B4-BE49-F238E27FC236}">
                <a16:creationId xmlns:a16="http://schemas.microsoft.com/office/drawing/2014/main" id="{5F16F6A6-BF4B-4E95-A295-0B28238A7F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23A17D8-524F-43C8-81C8-2EB11A53CAB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D40E95-0873-4E83-B6CF-965E2D29D71F}" type="slidenum">
              <a:rPr lang="en-US" smtClean="0"/>
              <a:t>‹#›</a:t>
            </a:fld>
            <a:endParaRPr lang="en-US"/>
          </a:p>
        </p:txBody>
      </p:sp>
    </p:spTree>
    <p:extLst>
      <p:ext uri="{BB962C8B-B14F-4D97-AF65-F5344CB8AC3E}">
        <p14:creationId xmlns:p14="http://schemas.microsoft.com/office/powerpoint/2010/main" val="4127653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hyperlink" Target="https://www.bbc.co.uk/bitesize/clips/zvftsbk"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1F8973A-5DDF-40CB-AD19-E77EDDACC29B}"/>
              </a:ext>
            </a:extLst>
          </p:cNvPr>
          <p:cNvPicPr>
            <a:picLocks noChangeAspect="1"/>
          </p:cNvPicPr>
          <p:nvPr/>
        </p:nvPicPr>
        <p:blipFill rotWithShape="1">
          <a:blip r:embed="rId2">
            <a:alphaModFix amt="20000"/>
          </a:blip>
          <a:srcRect l="2102" b="16336"/>
          <a:stretch/>
        </p:blipFill>
        <p:spPr>
          <a:xfrm>
            <a:off x="1828800" y="-6828"/>
            <a:ext cx="10363200" cy="6864828"/>
          </a:xfrm>
          <a:prstGeom prst="rect">
            <a:avLst/>
          </a:prstGeom>
        </p:spPr>
      </p:pic>
      <p:sp>
        <p:nvSpPr>
          <p:cNvPr id="2" name="Title 1">
            <a:extLst>
              <a:ext uri="{FF2B5EF4-FFF2-40B4-BE49-F238E27FC236}">
                <a16:creationId xmlns:a16="http://schemas.microsoft.com/office/drawing/2014/main" id="{E7642A17-3FFA-4D1B-B01C-44C5A76802B4}"/>
              </a:ext>
            </a:extLst>
          </p:cNvPr>
          <p:cNvSpPr>
            <a:spLocks noGrp="1"/>
          </p:cNvSpPr>
          <p:nvPr>
            <p:ph type="ctrTitle"/>
          </p:nvPr>
        </p:nvSpPr>
        <p:spPr>
          <a:xfrm>
            <a:off x="1116701" y="2452526"/>
            <a:ext cx="4248318" cy="1952947"/>
          </a:xfrm>
          <a:noFill/>
        </p:spPr>
        <p:txBody>
          <a:bodyPr anchor="ctr">
            <a:normAutofit/>
          </a:bodyPr>
          <a:lstStyle/>
          <a:p>
            <a:r>
              <a:rPr lang="en-US" sz="4800" dirty="0">
                <a:solidFill>
                  <a:srgbClr val="080808"/>
                </a:solidFill>
                <a:latin typeface="Comic Sans MS" panose="030F0702030302020204" pitchFamily="66" charset="0"/>
              </a:rPr>
              <a:t>The Iron Man</a:t>
            </a:r>
          </a:p>
        </p:txBody>
      </p:sp>
      <p:sp>
        <p:nvSpPr>
          <p:cNvPr id="3" name="Subtitle 2">
            <a:extLst>
              <a:ext uri="{FF2B5EF4-FFF2-40B4-BE49-F238E27FC236}">
                <a16:creationId xmlns:a16="http://schemas.microsoft.com/office/drawing/2014/main" id="{D7131181-F2AA-4D28-B5F9-C9E9A981E9EF}"/>
              </a:ext>
            </a:extLst>
          </p:cNvPr>
          <p:cNvSpPr>
            <a:spLocks noGrp="1"/>
          </p:cNvSpPr>
          <p:nvPr>
            <p:ph type="subTitle" idx="1"/>
          </p:nvPr>
        </p:nvSpPr>
        <p:spPr>
          <a:xfrm>
            <a:off x="1991745" y="4557900"/>
            <a:ext cx="2442690" cy="915772"/>
          </a:xfrm>
          <a:noFill/>
        </p:spPr>
        <p:txBody>
          <a:bodyPr>
            <a:normAutofit/>
          </a:bodyPr>
          <a:lstStyle/>
          <a:p>
            <a:r>
              <a:rPr lang="en-US" sz="3200">
                <a:solidFill>
                  <a:srgbClr val="080808"/>
                </a:solidFill>
                <a:latin typeface="Comic Sans MS" panose="030F0702030302020204" pitchFamily="66" charset="0"/>
              </a:rPr>
              <a:t>Lesson 19</a:t>
            </a:r>
          </a:p>
          <a:p>
            <a:endParaRPr lang="en-US" sz="3200" dirty="0">
              <a:solidFill>
                <a:srgbClr val="080808"/>
              </a:solidFill>
              <a:latin typeface="Comic Sans MS" panose="030F0702030302020204" pitchFamily="66" charset="0"/>
            </a:endParaRPr>
          </a:p>
        </p:txBody>
      </p:sp>
    </p:spTree>
    <p:extLst>
      <p:ext uri="{BB962C8B-B14F-4D97-AF65-F5344CB8AC3E}">
        <p14:creationId xmlns:p14="http://schemas.microsoft.com/office/powerpoint/2010/main" val="2185901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par>
                                <p:cTn id="8" presetID="10" presetClass="entr" presetSubtype="0" fill="hold" grpId="0" nodeType="withEffect">
                                  <p:stCondLst>
                                    <p:cond delay="1000"/>
                                  </p:stCondLst>
                                  <p:iterate type="wd">
                                    <p:tmPct val="15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FA23F-C2C9-40DA-B691-1805CCEA27C9}"/>
              </a:ext>
            </a:extLst>
          </p:cNvPr>
          <p:cNvSpPr>
            <a:spLocks noGrp="1"/>
          </p:cNvSpPr>
          <p:nvPr>
            <p:ph type="title"/>
          </p:nvPr>
        </p:nvSpPr>
        <p:spPr/>
        <p:txBody>
          <a:bodyPr/>
          <a:lstStyle/>
          <a:p>
            <a:pPr algn="ctr"/>
            <a:r>
              <a:rPr lang="en-US" dirty="0">
                <a:latin typeface="Comic Sans MS" panose="030F0702030302020204" pitchFamily="66" charset="0"/>
              </a:rPr>
              <a:t>Alternative ending:</a:t>
            </a:r>
          </a:p>
        </p:txBody>
      </p:sp>
      <p:sp>
        <p:nvSpPr>
          <p:cNvPr id="3" name="Content Placeholder 2">
            <a:extLst>
              <a:ext uri="{FF2B5EF4-FFF2-40B4-BE49-F238E27FC236}">
                <a16:creationId xmlns:a16="http://schemas.microsoft.com/office/drawing/2014/main" id="{14C14D97-1BF3-4272-8E69-D20477E425D6}"/>
              </a:ext>
            </a:extLst>
          </p:cNvPr>
          <p:cNvSpPr>
            <a:spLocks noGrp="1"/>
          </p:cNvSpPr>
          <p:nvPr>
            <p:ph idx="1"/>
          </p:nvPr>
        </p:nvSpPr>
        <p:spPr>
          <a:xfrm>
            <a:off x="284480" y="1524000"/>
            <a:ext cx="11663680" cy="4652963"/>
          </a:xfrm>
        </p:spPr>
        <p:txBody>
          <a:bodyPr>
            <a:normAutofit fontScale="92500" lnSpcReduction="20000"/>
          </a:bodyPr>
          <a:lstStyle/>
          <a:p>
            <a:pPr marL="0" indent="0">
              <a:buNone/>
            </a:pPr>
            <a:r>
              <a:rPr lang="en-US" dirty="0">
                <a:latin typeface="Comic Sans MS" panose="030F0702030302020204" pitchFamily="66" charset="0"/>
              </a:rPr>
              <a:t>The space-bat-angel-dragon and the Iron Man stood face to face. </a:t>
            </a:r>
          </a:p>
          <a:p>
            <a:pPr marL="0" indent="0">
              <a:buNone/>
            </a:pPr>
            <a:r>
              <a:rPr lang="en-US" dirty="0">
                <a:latin typeface="Comic Sans MS" panose="030F0702030302020204" pitchFamily="66" charset="0"/>
              </a:rPr>
              <a:t>“Well,” said monster, “what test of strength do you have for me?” The Iron Man thought hard for a moment. He wanted to defeat the monster so badly, but he didn’t want to hurt himself in the process.</a:t>
            </a:r>
          </a:p>
          <a:p>
            <a:pPr marL="0" indent="0">
              <a:buNone/>
            </a:pPr>
            <a:r>
              <a:rPr lang="en-US" dirty="0">
                <a:latin typeface="Comic Sans MS" panose="030F0702030302020204" pitchFamily="66" charset="0"/>
              </a:rPr>
              <a:t>“I have a challenge,” he said finally. “We will both sit on a fire, and whoever can stay on the fire for the longest will win.” The Iron Man thought this was a good challenge, but the space-bat-angel-dragon was too clever and had already thought of a way to guarantee his win.</a:t>
            </a:r>
          </a:p>
          <a:p>
            <a:pPr marL="0" indent="0">
              <a:buNone/>
            </a:pPr>
            <a:r>
              <a:rPr lang="en-US" dirty="0">
                <a:latin typeface="Comic Sans MS" panose="030F0702030302020204" pitchFamily="66" charset="0"/>
              </a:rPr>
              <a:t>“Sounds easy to me,” said the dragon. </a:t>
            </a:r>
          </a:p>
          <a:p>
            <a:pPr marL="0" indent="0">
              <a:buNone/>
            </a:pPr>
            <a:r>
              <a:rPr lang="en-US" dirty="0">
                <a:latin typeface="Comic Sans MS" panose="030F0702030302020204" pitchFamily="66" charset="0"/>
              </a:rPr>
              <a:t>“But to make it a fair test, we can only change one variable, if we change the person sitting on the fire, everything else has to be the same.”</a:t>
            </a:r>
          </a:p>
          <a:p>
            <a:pPr marL="0" indent="0">
              <a:buNone/>
            </a:pPr>
            <a:r>
              <a:rPr lang="en-US" dirty="0">
                <a:latin typeface="Comic Sans MS" panose="030F0702030302020204" pitchFamily="66" charset="0"/>
              </a:rPr>
              <a:t>“That seems fair,” the Iron Man agreed. The monster laughed. He had realized that a fire big enough to hurt the Iron Man would do absolutely nothing to him!</a:t>
            </a:r>
          </a:p>
          <a:p>
            <a:endParaRPr lang="en-US" dirty="0"/>
          </a:p>
        </p:txBody>
      </p:sp>
    </p:spTree>
    <p:extLst>
      <p:ext uri="{BB962C8B-B14F-4D97-AF65-F5344CB8AC3E}">
        <p14:creationId xmlns:p14="http://schemas.microsoft.com/office/powerpoint/2010/main" val="6010681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FA23F-C2C9-40DA-B691-1805CCEA27C9}"/>
              </a:ext>
            </a:extLst>
          </p:cNvPr>
          <p:cNvSpPr>
            <a:spLocks noGrp="1"/>
          </p:cNvSpPr>
          <p:nvPr>
            <p:ph type="title"/>
          </p:nvPr>
        </p:nvSpPr>
        <p:spPr/>
        <p:txBody>
          <a:bodyPr/>
          <a:lstStyle/>
          <a:p>
            <a:pPr algn="ctr"/>
            <a:r>
              <a:rPr lang="en-US" dirty="0">
                <a:latin typeface="Comic Sans MS" panose="030F0702030302020204" pitchFamily="66" charset="0"/>
              </a:rPr>
              <a:t>My own story:</a:t>
            </a:r>
          </a:p>
        </p:txBody>
      </p:sp>
      <p:sp>
        <p:nvSpPr>
          <p:cNvPr id="3" name="Content Placeholder 2">
            <a:extLst>
              <a:ext uri="{FF2B5EF4-FFF2-40B4-BE49-F238E27FC236}">
                <a16:creationId xmlns:a16="http://schemas.microsoft.com/office/drawing/2014/main" id="{14C14D97-1BF3-4272-8E69-D20477E425D6}"/>
              </a:ext>
            </a:extLst>
          </p:cNvPr>
          <p:cNvSpPr>
            <a:spLocks noGrp="1"/>
          </p:cNvSpPr>
          <p:nvPr>
            <p:ph idx="1"/>
          </p:nvPr>
        </p:nvSpPr>
        <p:spPr/>
        <p:txBody>
          <a:bodyPr>
            <a:normAutofit fontScale="85000" lnSpcReduction="20000"/>
          </a:bodyPr>
          <a:lstStyle/>
          <a:p>
            <a:pPr marL="0" indent="0">
              <a:buNone/>
            </a:pPr>
            <a:r>
              <a:rPr lang="en-US" dirty="0">
                <a:latin typeface="Comic Sans MS" panose="030F0702030302020204" pitchFamily="66" charset="0"/>
              </a:rPr>
              <a:t>The dragon woke with a startle. </a:t>
            </a:r>
          </a:p>
          <a:p>
            <a:pPr marL="0" indent="0">
              <a:buNone/>
            </a:pPr>
            <a:r>
              <a:rPr lang="en-US" dirty="0">
                <a:latin typeface="Comic Sans MS" panose="030F0702030302020204" pitchFamily="66" charset="0"/>
              </a:rPr>
              <a:t>“What was that?” he asked his mother. </a:t>
            </a:r>
          </a:p>
          <a:p>
            <a:pPr marL="0" indent="0">
              <a:buNone/>
            </a:pPr>
            <a:r>
              <a:rPr lang="en-US" dirty="0">
                <a:latin typeface="Comic Sans MS" panose="030F0702030302020204" pitchFamily="66" charset="0"/>
              </a:rPr>
              <a:t>“Go back to sleep dear, it’s just the Earthlings again. They’re being noisy. Just ignore them.” But the monster could not just ignore his mother or the Earthlings. As he stared out of the cave entrance, he thought about what life might be like outside of his realm. He wanted to join in with the Earthlings and their fun. It sounded so much better than singing all day. He could hear the excitement in their noisiness.</a:t>
            </a:r>
          </a:p>
          <a:p>
            <a:pPr marL="0" indent="0">
              <a:buNone/>
            </a:pPr>
            <a:r>
              <a:rPr lang="en-US" dirty="0">
                <a:latin typeface="Comic Sans MS" panose="030F0702030302020204" pitchFamily="66" charset="0"/>
              </a:rPr>
              <a:t>“I want to be part of that world,” the monster whispered to himself. “I need to go down and see what all of the noise is about.”</a:t>
            </a:r>
          </a:p>
          <a:p>
            <a:pPr marL="0" indent="0">
              <a:buNone/>
            </a:pPr>
            <a:r>
              <a:rPr lang="en-US" dirty="0">
                <a:latin typeface="Comic Sans MS" panose="030F0702030302020204" pitchFamily="66" charset="0"/>
              </a:rPr>
              <a:t>The monster thought long and hard about a plan.</a:t>
            </a:r>
          </a:p>
          <a:p>
            <a:pPr marL="0" indent="0">
              <a:buNone/>
            </a:pPr>
            <a:r>
              <a:rPr lang="en-US" dirty="0">
                <a:latin typeface="Comic Sans MS" panose="030F0702030302020204" pitchFamily="66" charset="0"/>
              </a:rPr>
              <a:t>“I know,” he said, to himself. “Tonight, I will fly down to Earth to join their fun. I will copy their ways and make friends.”</a:t>
            </a:r>
          </a:p>
        </p:txBody>
      </p:sp>
    </p:spTree>
    <p:extLst>
      <p:ext uri="{BB962C8B-B14F-4D97-AF65-F5344CB8AC3E}">
        <p14:creationId xmlns:p14="http://schemas.microsoft.com/office/powerpoint/2010/main" val="6557374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12B146A-9D0E-4C85-BB84-D010B4F95635}"/>
              </a:ext>
            </a:extLst>
          </p:cNvPr>
          <p:cNvPicPr>
            <a:picLocks noChangeAspect="1"/>
          </p:cNvPicPr>
          <p:nvPr/>
        </p:nvPicPr>
        <p:blipFill rotWithShape="1">
          <a:blip r:embed="rId3">
            <a:alphaModFix amt="20000"/>
          </a:blip>
          <a:srcRect l="2102" b="16336"/>
          <a:stretch/>
        </p:blipFill>
        <p:spPr>
          <a:xfrm>
            <a:off x="1828800" y="-180449"/>
            <a:ext cx="10363200" cy="6864828"/>
          </a:xfrm>
          <a:prstGeom prst="rect">
            <a:avLst/>
          </a:prstGeom>
        </p:spPr>
      </p:pic>
      <p:sp>
        <p:nvSpPr>
          <p:cNvPr id="2" name="Title 1">
            <a:extLst>
              <a:ext uri="{FF2B5EF4-FFF2-40B4-BE49-F238E27FC236}">
                <a16:creationId xmlns:a16="http://schemas.microsoft.com/office/drawing/2014/main" id="{2995E856-26AF-4BE9-B361-3BD4C6B226CB}"/>
              </a:ext>
            </a:extLst>
          </p:cNvPr>
          <p:cNvSpPr>
            <a:spLocks noGrp="1"/>
          </p:cNvSpPr>
          <p:nvPr>
            <p:ph type="title"/>
          </p:nvPr>
        </p:nvSpPr>
        <p:spPr/>
        <p:txBody>
          <a:bodyPr>
            <a:normAutofit/>
          </a:bodyPr>
          <a:lstStyle/>
          <a:p>
            <a:pPr algn="ctr"/>
            <a:r>
              <a:rPr lang="en-GB" b="1" dirty="0">
                <a:latin typeface="Comic Sans MS" panose="030F0702030302020204" pitchFamily="66" charset="0"/>
                <a:cs typeface="Calibri" panose="020F0502020204030204" pitchFamily="34" charset="0"/>
              </a:rPr>
              <a:t>Narrative Writing Tick List</a:t>
            </a:r>
            <a:endParaRPr lang="en-US" dirty="0">
              <a:latin typeface="Comic Sans MS" panose="030F0702030302020204" pitchFamily="66" charset="0"/>
            </a:endParaRPr>
          </a:p>
        </p:txBody>
      </p:sp>
      <p:sp>
        <p:nvSpPr>
          <p:cNvPr id="8" name="Content Placeholder 7">
            <a:extLst>
              <a:ext uri="{FF2B5EF4-FFF2-40B4-BE49-F238E27FC236}">
                <a16:creationId xmlns:a16="http://schemas.microsoft.com/office/drawing/2014/main" id="{87A0EEAC-25A5-4949-8565-86738F694FB2}"/>
              </a:ext>
            </a:extLst>
          </p:cNvPr>
          <p:cNvSpPr>
            <a:spLocks noGrp="1"/>
          </p:cNvSpPr>
          <p:nvPr>
            <p:ph sz="half" idx="1"/>
          </p:nvPr>
        </p:nvSpPr>
        <p:spPr/>
        <p:txBody>
          <a:bodyPr>
            <a:noAutofit/>
          </a:bodyPr>
          <a:lstStyle/>
          <a:p>
            <a:pPr marL="0" indent="0" algn="ctr">
              <a:lnSpc>
                <a:spcPct val="120000"/>
              </a:lnSpc>
              <a:spcAft>
                <a:spcPts val="800"/>
              </a:spcAft>
              <a:buNone/>
            </a:pPr>
            <a:r>
              <a:rPr lang="en-GB" sz="1800" dirty="0">
                <a:effectLst/>
                <a:latin typeface="Comic Sans MS" panose="030F0702030302020204" pitchFamily="66" charset="0"/>
                <a:ea typeface="Calibri" panose="020F0502020204030204" pitchFamily="34" charset="0"/>
                <a:cs typeface="Calibri" panose="020F0502020204030204" pitchFamily="34" charset="0"/>
              </a:rPr>
              <a:t> Year 2:</a:t>
            </a:r>
          </a:p>
          <a:p>
            <a:pPr>
              <a:lnSpc>
                <a:spcPct val="120000"/>
              </a:lnSpc>
              <a:spcAft>
                <a:spcPts val="800"/>
              </a:spcAft>
            </a:pPr>
            <a:r>
              <a:rPr lang="en-GB" sz="1800" dirty="0">
                <a:latin typeface="Comic Sans MS" panose="030F0702030302020204" pitchFamily="66" charset="0"/>
                <a:ea typeface="Calibri" panose="020F0502020204030204" pitchFamily="34" charset="0"/>
                <a:cs typeface="Calibri" panose="020F0502020204030204" pitchFamily="34" charset="0"/>
              </a:rPr>
              <a:t>Capital letter and full stops.</a:t>
            </a:r>
          </a:p>
          <a:p>
            <a:pPr>
              <a:lnSpc>
                <a:spcPct val="120000"/>
              </a:lnSpc>
              <a:spcAft>
                <a:spcPts val="800"/>
              </a:spcAft>
            </a:pPr>
            <a:r>
              <a:rPr lang="en-GB" sz="1800" dirty="0">
                <a:latin typeface="Comic Sans MS" panose="030F0702030302020204" pitchFamily="66" charset="0"/>
                <a:ea typeface="Calibri" panose="020F0502020204030204" pitchFamily="34" charset="0"/>
                <a:cs typeface="Calibri" panose="020F0502020204030204" pitchFamily="34" charset="0"/>
              </a:rPr>
              <a:t>Expanded noun phrases.</a:t>
            </a:r>
          </a:p>
          <a:p>
            <a:pPr>
              <a:lnSpc>
                <a:spcPct val="120000"/>
              </a:lnSpc>
              <a:spcAft>
                <a:spcPts val="800"/>
              </a:spcAft>
            </a:pPr>
            <a:r>
              <a:rPr lang="en-GB" sz="1800" dirty="0">
                <a:latin typeface="Comic Sans MS" panose="030F0702030302020204" pitchFamily="66" charset="0"/>
                <a:ea typeface="Calibri" panose="020F0502020204030204" pitchFamily="34" charset="0"/>
                <a:cs typeface="Calibri" panose="020F0502020204030204" pitchFamily="34" charset="0"/>
              </a:rPr>
              <a:t>Characters are described using interesting adjectives.</a:t>
            </a:r>
          </a:p>
          <a:p>
            <a:pPr>
              <a:lnSpc>
                <a:spcPct val="120000"/>
              </a:lnSpc>
              <a:spcAft>
                <a:spcPts val="800"/>
              </a:spcAft>
            </a:pPr>
            <a:r>
              <a:rPr lang="en-GB" sz="1800" dirty="0">
                <a:latin typeface="Comic Sans MS" panose="030F0702030302020204" pitchFamily="66" charset="0"/>
                <a:ea typeface="Calibri" panose="020F0502020204030204" pitchFamily="34" charset="0"/>
                <a:cs typeface="Calibri" panose="020F0502020204030204" pitchFamily="34" charset="0"/>
              </a:rPr>
              <a:t>Text is written chronologically.</a:t>
            </a:r>
          </a:p>
          <a:p>
            <a:pPr>
              <a:lnSpc>
                <a:spcPct val="120000"/>
              </a:lnSpc>
              <a:spcAft>
                <a:spcPts val="800"/>
              </a:spcAft>
            </a:pPr>
            <a:r>
              <a:rPr lang="en-GB" sz="1800" dirty="0">
                <a:latin typeface="Comic Sans MS" panose="030F0702030302020204" pitchFamily="66" charset="0"/>
                <a:ea typeface="Calibri" panose="020F0502020204030204" pitchFamily="34" charset="0"/>
                <a:cs typeface="Calibri" panose="020F0502020204030204" pitchFamily="34" charset="0"/>
              </a:rPr>
              <a:t>Past tense.</a:t>
            </a:r>
          </a:p>
          <a:p>
            <a:pPr>
              <a:lnSpc>
                <a:spcPct val="120000"/>
              </a:lnSpc>
              <a:spcAft>
                <a:spcPts val="800"/>
              </a:spcAft>
            </a:pPr>
            <a:r>
              <a:rPr lang="en-GB" sz="1800" dirty="0">
                <a:latin typeface="Comic Sans MS" panose="030F0702030302020204" pitchFamily="66" charset="0"/>
                <a:ea typeface="Calibri" panose="020F0502020204030204" pitchFamily="34" charset="0"/>
                <a:cs typeface="Calibri" panose="020F0502020204030204" pitchFamily="34" charset="0"/>
              </a:rPr>
              <a:t>Your story needs to follow on from the end of </a:t>
            </a:r>
            <a:r>
              <a:rPr lang="en-GB" sz="1800" i="1" dirty="0">
                <a:latin typeface="Comic Sans MS" panose="030F0702030302020204" pitchFamily="66" charset="0"/>
                <a:ea typeface="Calibri" panose="020F0502020204030204" pitchFamily="34" charset="0"/>
                <a:cs typeface="Calibri" panose="020F0502020204030204" pitchFamily="34" charset="0"/>
              </a:rPr>
              <a:t>The Iron Man.</a:t>
            </a:r>
            <a:endParaRPr lang="en-GB" sz="1800" dirty="0">
              <a:latin typeface="Comic Sans MS" panose="030F0702030302020204" pitchFamily="66" charset="0"/>
              <a:ea typeface="Calibri" panose="020F0502020204030204" pitchFamily="34" charset="0"/>
              <a:cs typeface="Calibri" panose="020F0502020204030204" pitchFamily="34" charset="0"/>
            </a:endParaRPr>
          </a:p>
          <a:p>
            <a:pPr marL="0" indent="0" algn="ctr">
              <a:lnSpc>
                <a:spcPct val="120000"/>
              </a:lnSpc>
              <a:spcAft>
                <a:spcPts val="800"/>
              </a:spcAft>
              <a:buNone/>
            </a:pPr>
            <a:endParaRPr lang="en-GB" sz="1800" dirty="0">
              <a:latin typeface="Comic Sans MS" panose="030F0702030302020204" pitchFamily="66"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152A0F6B-E8EB-4953-B780-87DB28C9A0AE}"/>
              </a:ext>
            </a:extLst>
          </p:cNvPr>
          <p:cNvSpPr>
            <a:spLocks noGrp="1"/>
          </p:cNvSpPr>
          <p:nvPr>
            <p:ph sz="half" idx="2"/>
          </p:nvPr>
        </p:nvSpPr>
        <p:spPr/>
        <p:txBody>
          <a:bodyPr>
            <a:normAutofit/>
          </a:bodyPr>
          <a:lstStyle/>
          <a:p>
            <a:pPr marL="0" indent="0" algn="ctr">
              <a:lnSpc>
                <a:spcPct val="120000"/>
              </a:lnSpc>
              <a:buNone/>
            </a:pPr>
            <a:r>
              <a:rPr lang="en-US" sz="1800" dirty="0">
                <a:latin typeface="Comic Sans MS" panose="030F0702030302020204" pitchFamily="66" charset="0"/>
              </a:rPr>
              <a:t>Year 3:</a:t>
            </a:r>
          </a:p>
          <a:p>
            <a:pPr>
              <a:lnSpc>
                <a:spcPct val="120000"/>
              </a:lnSpc>
            </a:pPr>
            <a:r>
              <a:rPr lang="en-GB" sz="1800" dirty="0">
                <a:latin typeface="Comic Sans MS" panose="030F0702030302020204" pitchFamily="66" charset="0"/>
                <a:ea typeface="Calibri" panose="020F0502020204030204" pitchFamily="34" charset="0"/>
                <a:cs typeface="Calibri" panose="020F0502020204030204" pitchFamily="34" charset="0"/>
              </a:rPr>
              <a:t>Capital letters and full stops.</a:t>
            </a:r>
          </a:p>
          <a:p>
            <a:pPr>
              <a:lnSpc>
                <a:spcPct val="120000"/>
              </a:lnSpc>
            </a:pPr>
            <a:r>
              <a:rPr lang="en-GB" sz="1800" dirty="0">
                <a:latin typeface="Comic Sans MS" panose="030F0702030302020204" pitchFamily="66" charset="0"/>
                <a:ea typeface="Calibri" panose="020F0502020204030204" pitchFamily="34" charset="0"/>
                <a:cs typeface="Calibri" panose="020F0502020204030204" pitchFamily="34" charset="0"/>
              </a:rPr>
              <a:t>Fronted adverbial phrases.</a:t>
            </a:r>
          </a:p>
          <a:p>
            <a:pPr>
              <a:lnSpc>
                <a:spcPct val="120000"/>
              </a:lnSpc>
            </a:pPr>
            <a:r>
              <a:rPr lang="en-GB" sz="1800" dirty="0">
                <a:latin typeface="Comic Sans MS" panose="030F0702030302020204" pitchFamily="66" charset="0"/>
                <a:ea typeface="Calibri" panose="020F0502020204030204" pitchFamily="34" charset="0"/>
                <a:cs typeface="Calibri" panose="020F0502020204030204" pitchFamily="34" charset="0"/>
              </a:rPr>
              <a:t>Characters are described using interesting adjectives.</a:t>
            </a:r>
          </a:p>
          <a:p>
            <a:pPr>
              <a:lnSpc>
                <a:spcPct val="120000"/>
              </a:lnSpc>
            </a:pPr>
            <a:r>
              <a:rPr lang="en-GB" sz="1800" dirty="0">
                <a:latin typeface="Comic Sans MS" panose="030F0702030302020204" pitchFamily="66" charset="0"/>
                <a:ea typeface="Calibri" panose="020F0502020204030204" pitchFamily="34" charset="0"/>
                <a:cs typeface="Calibri" panose="020F0502020204030204" pitchFamily="34" charset="0"/>
              </a:rPr>
              <a:t>Text is written chronologically.</a:t>
            </a:r>
          </a:p>
          <a:p>
            <a:pPr>
              <a:lnSpc>
                <a:spcPct val="120000"/>
              </a:lnSpc>
            </a:pPr>
            <a:r>
              <a:rPr lang="en-GB" sz="1800" dirty="0">
                <a:latin typeface="Comic Sans MS" panose="030F0702030302020204" pitchFamily="66" charset="0"/>
                <a:ea typeface="Calibri" panose="020F0502020204030204" pitchFamily="34" charset="0"/>
                <a:cs typeface="Calibri" panose="020F0502020204030204" pitchFamily="34" charset="0"/>
              </a:rPr>
              <a:t>Past tense.</a:t>
            </a:r>
          </a:p>
          <a:p>
            <a:pPr>
              <a:lnSpc>
                <a:spcPct val="120000"/>
              </a:lnSpc>
            </a:pPr>
            <a:r>
              <a:rPr lang="en-GB" sz="1800" dirty="0">
                <a:latin typeface="Comic Sans MS" panose="030F0702030302020204" pitchFamily="66" charset="0"/>
                <a:ea typeface="Calibri" panose="020F0502020204030204" pitchFamily="34" charset="0"/>
                <a:cs typeface="Calibri" panose="020F0502020204030204" pitchFamily="34" charset="0"/>
              </a:rPr>
              <a:t>Your story either changes the ending of the story from the battle between the dragon and TIM </a:t>
            </a:r>
            <a:r>
              <a:rPr lang="en-GB" sz="1800" i="1" u="sng" dirty="0">
                <a:latin typeface="Comic Sans MS" panose="030F0702030302020204" pitchFamily="66" charset="0"/>
                <a:ea typeface="Calibri" panose="020F0502020204030204" pitchFamily="34" charset="0"/>
                <a:cs typeface="Calibri" panose="020F0502020204030204" pitchFamily="34" charset="0"/>
              </a:rPr>
              <a:t>OR </a:t>
            </a:r>
            <a:r>
              <a:rPr lang="en-GB" sz="1800" dirty="0">
                <a:latin typeface="Comic Sans MS" panose="030F0702030302020204" pitchFamily="66" charset="0"/>
                <a:ea typeface="Calibri" panose="020F0502020204030204" pitchFamily="34" charset="0"/>
                <a:cs typeface="Calibri" panose="020F0502020204030204" pitchFamily="34" charset="0"/>
              </a:rPr>
              <a:t>follows a similar structure.</a:t>
            </a:r>
          </a:p>
          <a:p>
            <a:pPr>
              <a:lnSpc>
                <a:spcPct val="120000"/>
              </a:lnSpc>
            </a:pPr>
            <a:endParaRPr lang="en-GB" sz="1800" dirty="0">
              <a:latin typeface="Comic Sans MS" panose="030F0702030302020204" pitchFamily="66" charset="0"/>
              <a:ea typeface="Calibri" panose="020F0502020204030204" pitchFamily="34" charset="0"/>
              <a:cs typeface="Calibri" panose="020F0502020204030204" pitchFamily="34" charset="0"/>
            </a:endParaRPr>
          </a:p>
          <a:p>
            <a:pPr algn="ctr">
              <a:lnSpc>
                <a:spcPct val="120000"/>
              </a:lnSpc>
            </a:pPr>
            <a:endParaRPr lang="en-GB" sz="1800" dirty="0">
              <a:latin typeface="Comic Sans MS" panose="030F0702030302020204" pitchFamily="66" charset="0"/>
              <a:ea typeface="Calibri" panose="020F0502020204030204" pitchFamily="34" charset="0"/>
              <a:cs typeface="Calibri" panose="020F0502020204030204" pitchFamily="34" charset="0"/>
            </a:endParaRPr>
          </a:p>
          <a:p>
            <a:pPr marL="0" indent="0" algn="ctr">
              <a:lnSpc>
                <a:spcPct val="120000"/>
              </a:lnSpc>
              <a:buNone/>
            </a:pPr>
            <a:endParaRPr lang="en-US" sz="1800" dirty="0">
              <a:latin typeface="Comic Sans MS" panose="030F0702030302020204" pitchFamily="66" charset="0"/>
            </a:endParaRPr>
          </a:p>
        </p:txBody>
      </p:sp>
    </p:spTree>
    <p:extLst>
      <p:ext uri="{BB962C8B-B14F-4D97-AF65-F5344CB8AC3E}">
        <p14:creationId xmlns:p14="http://schemas.microsoft.com/office/powerpoint/2010/main" val="40971944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12B146A-9D0E-4C85-BB84-D010B4F95635}"/>
              </a:ext>
            </a:extLst>
          </p:cNvPr>
          <p:cNvPicPr>
            <a:picLocks noChangeAspect="1"/>
          </p:cNvPicPr>
          <p:nvPr/>
        </p:nvPicPr>
        <p:blipFill rotWithShape="1">
          <a:blip r:embed="rId3">
            <a:alphaModFix amt="20000"/>
          </a:blip>
          <a:srcRect l="2102" b="16336"/>
          <a:stretch/>
        </p:blipFill>
        <p:spPr>
          <a:xfrm>
            <a:off x="1828800" y="-180449"/>
            <a:ext cx="10363200" cy="6864828"/>
          </a:xfrm>
          <a:prstGeom prst="rect">
            <a:avLst/>
          </a:prstGeom>
        </p:spPr>
      </p:pic>
      <p:sp>
        <p:nvSpPr>
          <p:cNvPr id="2" name="Title 1">
            <a:extLst>
              <a:ext uri="{FF2B5EF4-FFF2-40B4-BE49-F238E27FC236}">
                <a16:creationId xmlns:a16="http://schemas.microsoft.com/office/drawing/2014/main" id="{2995E856-26AF-4BE9-B361-3BD4C6B226CB}"/>
              </a:ext>
            </a:extLst>
          </p:cNvPr>
          <p:cNvSpPr>
            <a:spLocks noGrp="1"/>
          </p:cNvSpPr>
          <p:nvPr>
            <p:ph type="title"/>
          </p:nvPr>
        </p:nvSpPr>
        <p:spPr/>
        <p:txBody>
          <a:bodyPr>
            <a:normAutofit/>
          </a:bodyPr>
          <a:lstStyle/>
          <a:p>
            <a:pPr algn="ctr"/>
            <a:r>
              <a:rPr lang="en-GB" b="1" dirty="0">
                <a:latin typeface="Comic Sans MS" panose="030F0702030302020204" pitchFamily="66" charset="0"/>
                <a:cs typeface="Calibri" panose="020F0502020204030204" pitchFamily="34" charset="0"/>
              </a:rPr>
              <a:t>Your task</a:t>
            </a:r>
            <a:endParaRPr lang="en-US" dirty="0">
              <a:latin typeface="Comic Sans MS" panose="030F0702030302020204" pitchFamily="66" charset="0"/>
            </a:endParaRPr>
          </a:p>
        </p:txBody>
      </p:sp>
      <p:sp>
        <p:nvSpPr>
          <p:cNvPr id="8" name="Content Placeholder 7">
            <a:extLst>
              <a:ext uri="{FF2B5EF4-FFF2-40B4-BE49-F238E27FC236}">
                <a16:creationId xmlns:a16="http://schemas.microsoft.com/office/drawing/2014/main" id="{87A0EEAC-25A5-4949-8565-86738F694FB2}"/>
              </a:ext>
            </a:extLst>
          </p:cNvPr>
          <p:cNvSpPr>
            <a:spLocks noGrp="1"/>
          </p:cNvSpPr>
          <p:nvPr>
            <p:ph sz="half" idx="1"/>
          </p:nvPr>
        </p:nvSpPr>
        <p:spPr/>
        <p:txBody>
          <a:bodyPr>
            <a:noAutofit/>
          </a:bodyPr>
          <a:lstStyle/>
          <a:p>
            <a:pPr marL="0" indent="0" algn="ctr">
              <a:lnSpc>
                <a:spcPct val="120000"/>
              </a:lnSpc>
              <a:spcAft>
                <a:spcPts val="800"/>
              </a:spcAft>
              <a:buNone/>
            </a:pPr>
            <a:r>
              <a:rPr lang="en-GB" sz="2000" b="1" u="sng" dirty="0">
                <a:effectLst/>
                <a:latin typeface="Comic Sans MS" panose="030F0702030302020204" pitchFamily="66" charset="0"/>
                <a:ea typeface="Calibri" panose="020F0502020204030204" pitchFamily="34" charset="0"/>
                <a:cs typeface="Calibri" panose="020F0502020204030204" pitchFamily="34" charset="0"/>
              </a:rPr>
              <a:t> Year 2:</a:t>
            </a:r>
          </a:p>
          <a:p>
            <a:pPr>
              <a:lnSpc>
                <a:spcPct val="120000"/>
              </a:lnSpc>
              <a:spcAft>
                <a:spcPts val="800"/>
              </a:spcAft>
            </a:pPr>
            <a:r>
              <a:rPr lang="en-GB" sz="2000" dirty="0">
                <a:latin typeface="Comic Sans MS" panose="030F0702030302020204" pitchFamily="66" charset="0"/>
                <a:ea typeface="Calibri" panose="020F0502020204030204" pitchFamily="34" charset="0"/>
                <a:cs typeface="Calibri" panose="020F0502020204030204" pitchFamily="34" charset="0"/>
              </a:rPr>
              <a:t>Your task is to write up the extension of your story. Remember to use your plan to help order events and make it interesting!</a:t>
            </a:r>
          </a:p>
          <a:p>
            <a:pPr marL="0" indent="0" algn="ctr">
              <a:lnSpc>
                <a:spcPct val="120000"/>
              </a:lnSpc>
              <a:spcAft>
                <a:spcPts val="800"/>
              </a:spcAft>
              <a:buNone/>
            </a:pPr>
            <a:endParaRPr lang="en-GB" sz="2000" dirty="0">
              <a:latin typeface="Comic Sans MS" panose="030F0702030302020204" pitchFamily="66"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152A0F6B-E8EB-4953-B780-87DB28C9A0AE}"/>
              </a:ext>
            </a:extLst>
          </p:cNvPr>
          <p:cNvSpPr>
            <a:spLocks noGrp="1"/>
          </p:cNvSpPr>
          <p:nvPr>
            <p:ph sz="half" idx="2"/>
          </p:nvPr>
        </p:nvSpPr>
        <p:spPr/>
        <p:txBody>
          <a:bodyPr>
            <a:normAutofit/>
          </a:bodyPr>
          <a:lstStyle/>
          <a:p>
            <a:pPr marL="0" indent="0" algn="ctr">
              <a:lnSpc>
                <a:spcPct val="120000"/>
              </a:lnSpc>
              <a:buNone/>
            </a:pPr>
            <a:r>
              <a:rPr lang="en-US" sz="2000" b="1" u="sng" dirty="0">
                <a:latin typeface="Comic Sans MS" panose="030F0702030302020204" pitchFamily="66" charset="0"/>
              </a:rPr>
              <a:t>Year 3:</a:t>
            </a:r>
          </a:p>
          <a:p>
            <a:pPr>
              <a:lnSpc>
                <a:spcPct val="120000"/>
              </a:lnSpc>
            </a:pPr>
            <a:r>
              <a:rPr lang="en-GB" sz="2000" dirty="0">
                <a:latin typeface="Comic Sans MS" panose="030F0702030302020204" pitchFamily="66" charset="0"/>
                <a:ea typeface="Calibri" panose="020F0502020204030204" pitchFamily="34" charset="0"/>
                <a:cs typeface="Calibri" panose="020F0502020204030204" pitchFamily="34" charset="0"/>
              </a:rPr>
              <a:t>CORE: Your task is to write up your alternative ending to the story. Remember to use your plan to order your events and create a new ending. </a:t>
            </a:r>
          </a:p>
          <a:p>
            <a:pPr>
              <a:lnSpc>
                <a:spcPct val="120000"/>
              </a:lnSpc>
            </a:pPr>
            <a:r>
              <a:rPr lang="en-GB" sz="2000" dirty="0">
                <a:latin typeface="Comic Sans MS" panose="030F0702030302020204" pitchFamily="66" charset="0"/>
                <a:ea typeface="Calibri" panose="020F0502020204030204" pitchFamily="34" charset="0"/>
                <a:cs typeface="Calibri" panose="020F0502020204030204" pitchFamily="34" charset="0"/>
              </a:rPr>
              <a:t>CHALLENGE: You are going to write up your story about </a:t>
            </a:r>
            <a:r>
              <a:rPr lang="en-GB" sz="2000" i="1" dirty="0">
                <a:latin typeface="Comic Sans MS" panose="030F0702030302020204" pitchFamily="66" charset="0"/>
                <a:ea typeface="Calibri" panose="020F0502020204030204" pitchFamily="34" charset="0"/>
                <a:cs typeface="Calibri" panose="020F0502020204030204" pitchFamily="34" charset="0"/>
              </a:rPr>
              <a:t>The Iron Man. </a:t>
            </a:r>
            <a:r>
              <a:rPr lang="en-GB" sz="2000" dirty="0">
                <a:latin typeface="Comic Sans MS" panose="030F0702030302020204" pitchFamily="66" charset="0"/>
                <a:ea typeface="Calibri" panose="020F0502020204030204" pitchFamily="34" charset="0"/>
                <a:cs typeface="Calibri" panose="020F0502020204030204" pitchFamily="34" charset="0"/>
              </a:rPr>
              <a:t>Remember to include the key features from your hill e.g. a problem and a solution.</a:t>
            </a:r>
          </a:p>
          <a:p>
            <a:pPr>
              <a:lnSpc>
                <a:spcPct val="120000"/>
              </a:lnSpc>
            </a:pPr>
            <a:endParaRPr lang="en-GB" sz="2000" dirty="0">
              <a:latin typeface="Comic Sans MS" panose="030F0702030302020204" pitchFamily="66" charset="0"/>
              <a:ea typeface="Calibri" panose="020F0502020204030204" pitchFamily="34" charset="0"/>
              <a:cs typeface="Calibri" panose="020F0502020204030204" pitchFamily="34" charset="0"/>
            </a:endParaRPr>
          </a:p>
          <a:p>
            <a:pPr algn="ctr">
              <a:lnSpc>
                <a:spcPct val="120000"/>
              </a:lnSpc>
            </a:pPr>
            <a:endParaRPr lang="en-GB" sz="2000" dirty="0">
              <a:latin typeface="Comic Sans MS" panose="030F0702030302020204" pitchFamily="66" charset="0"/>
              <a:ea typeface="Calibri" panose="020F0502020204030204" pitchFamily="34" charset="0"/>
              <a:cs typeface="Calibri" panose="020F0502020204030204" pitchFamily="34" charset="0"/>
            </a:endParaRPr>
          </a:p>
          <a:p>
            <a:pPr marL="0" indent="0" algn="ctr">
              <a:lnSpc>
                <a:spcPct val="120000"/>
              </a:lnSpc>
              <a:buNone/>
            </a:pPr>
            <a:endParaRPr lang="en-US" sz="2000" dirty="0">
              <a:latin typeface="Comic Sans MS" panose="030F0702030302020204" pitchFamily="66" charset="0"/>
            </a:endParaRPr>
          </a:p>
        </p:txBody>
      </p:sp>
    </p:spTree>
    <p:extLst>
      <p:ext uri="{BB962C8B-B14F-4D97-AF65-F5344CB8AC3E}">
        <p14:creationId xmlns:p14="http://schemas.microsoft.com/office/powerpoint/2010/main" val="6341642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12B146A-9D0E-4C85-BB84-D010B4F95635}"/>
              </a:ext>
            </a:extLst>
          </p:cNvPr>
          <p:cNvPicPr>
            <a:picLocks noChangeAspect="1"/>
          </p:cNvPicPr>
          <p:nvPr/>
        </p:nvPicPr>
        <p:blipFill rotWithShape="1">
          <a:blip r:embed="rId3">
            <a:alphaModFix amt="20000"/>
          </a:blip>
          <a:srcRect l="2102" b="16336"/>
          <a:stretch/>
        </p:blipFill>
        <p:spPr>
          <a:xfrm>
            <a:off x="1828800" y="-180449"/>
            <a:ext cx="10363200" cy="6864828"/>
          </a:xfrm>
          <a:prstGeom prst="rect">
            <a:avLst/>
          </a:prstGeom>
        </p:spPr>
      </p:pic>
      <p:sp>
        <p:nvSpPr>
          <p:cNvPr id="2" name="Title 1">
            <a:extLst>
              <a:ext uri="{FF2B5EF4-FFF2-40B4-BE49-F238E27FC236}">
                <a16:creationId xmlns:a16="http://schemas.microsoft.com/office/drawing/2014/main" id="{2995E856-26AF-4BE9-B361-3BD4C6B226CB}"/>
              </a:ext>
            </a:extLst>
          </p:cNvPr>
          <p:cNvSpPr>
            <a:spLocks noGrp="1"/>
          </p:cNvSpPr>
          <p:nvPr>
            <p:ph type="title"/>
          </p:nvPr>
        </p:nvSpPr>
        <p:spPr>
          <a:xfrm>
            <a:off x="838200" y="254421"/>
            <a:ext cx="10515600" cy="495331"/>
          </a:xfrm>
        </p:spPr>
        <p:txBody>
          <a:bodyPr>
            <a:normAutofit fontScale="90000"/>
          </a:bodyPr>
          <a:lstStyle/>
          <a:p>
            <a:pPr algn="ctr"/>
            <a:r>
              <a:rPr lang="en-GB" b="1" dirty="0">
                <a:latin typeface="Comic Sans MS" panose="030F0702030302020204" pitchFamily="66" charset="0"/>
                <a:ea typeface="Calibri" panose="020F0502020204030204" pitchFamily="34" charset="0"/>
                <a:cs typeface="Calibri" panose="020F0502020204030204" pitchFamily="34" charset="0"/>
              </a:rPr>
              <a:t>The Iron Man: Word Mat</a:t>
            </a:r>
          </a:p>
        </p:txBody>
      </p:sp>
      <p:sp>
        <p:nvSpPr>
          <p:cNvPr id="3" name="TextBox 2">
            <a:extLst>
              <a:ext uri="{FF2B5EF4-FFF2-40B4-BE49-F238E27FC236}">
                <a16:creationId xmlns:a16="http://schemas.microsoft.com/office/drawing/2014/main" id="{8F03DDDC-A375-478C-96E3-98708D960241}"/>
              </a:ext>
            </a:extLst>
          </p:cNvPr>
          <p:cNvSpPr txBox="1"/>
          <p:nvPr/>
        </p:nvSpPr>
        <p:spPr>
          <a:xfrm>
            <a:off x="838200" y="1301675"/>
            <a:ext cx="10855362" cy="3539430"/>
          </a:xfrm>
          <a:prstGeom prst="rect">
            <a:avLst/>
          </a:prstGeom>
          <a:noFill/>
        </p:spPr>
        <p:txBody>
          <a:bodyPr wrap="square" rtlCol="0">
            <a:spAutoFit/>
          </a:bodyPr>
          <a:lstStyle/>
          <a:p>
            <a:pPr algn="ctr"/>
            <a:r>
              <a:rPr lang="en-US" sz="3200" b="1" dirty="0">
                <a:latin typeface="Comic Sans MS" panose="030F0702030302020204" pitchFamily="66" charset="0"/>
              </a:rPr>
              <a:t> Iron Man          space-bat-angel-dragon</a:t>
            </a:r>
          </a:p>
          <a:p>
            <a:endParaRPr lang="en-US" sz="3200" b="1" dirty="0">
              <a:latin typeface="Comic Sans MS" panose="030F0702030302020204" pitchFamily="66" charset="0"/>
            </a:endParaRPr>
          </a:p>
          <a:p>
            <a:r>
              <a:rPr lang="en-US" sz="3200" b="1" dirty="0">
                <a:latin typeface="Comic Sans MS" panose="030F0702030302020204" pitchFamily="66" charset="0"/>
              </a:rPr>
              <a:t>Hogarth          furnace          scrap metal</a:t>
            </a:r>
          </a:p>
          <a:p>
            <a:pPr algn="ctr"/>
            <a:endParaRPr lang="en-US" sz="3200" b="1" dirty="0">
              <a:latin typeface="Comic Sans MS" panose="030F0702030302020204" pitchFamily="66" charset="0"/>
            </a:endParaRPr>
          </a:p>
          <a:p>
            <a:pPr algn="ctr"/>
            <a:r>
              <a:rPr lang="en-US" sz="3200" b="1" dirty="0">
                <a:latin typeface="Comic Sans MS" panose="030F0702030302020204" pitchFamily="66" charset="0"/>
              </a:rPr>
              <a:t>   Earth        scorched          music       iron</a:t>
            </a:r>
          </a:p>
          <a:p>
            <a:pPr algn="ctr"/>
            <a:endParaRPr lang="en-US" sz="3200" b="1" dirty="0">
              <a:latin typeface="Comic Sans MS" panose="030F0702030302020204" pitchFamily="66" charset="0"/>
            </a:endParaRPr>
          </a:p>
          <a:p>
            <a:r>
              <a:rPr lang="en-US" sz="3200" b="1" dirty="0">
                <a:latin typeface="Comic Sans MS" panose="030F0702030302020204" pitchFamily="66" charset="0"/>
              </a:rPr>
              <a:t>wingbeats          Australia          writhing</a:t>
            </a:r>
          </a:p>
        </p:txBody>
      </p:sp>
    </p:spTree>
    <p:extLst>
      <p:ext uri="{BB962C8B-B14F-4D97-AF65-F5344CB8AC3E}">
        <p14:creationId xmlns:p14="http://schemas.microsoft.com/office/powerpoint/2010/main" val="2129640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12B146A-9D0E-4C85-BB84-D010B4F95635}"/>
              </a:ext>
            </a:extLst>
          </p:cNvPr>
          <p:cNvPicPr>
            <a:picLocks noChangeAspect="1"/>
          </p:cNvPicPr>
          <p:nvPr/>
        </p:nvPicPr>
        <p:blipFill rotWithShape="1">
          <a:blip r:embed="rId3">
            <a:alphaModFix amt="20000"/>
          </a:blip>
          <a:srcRect l="2102" b="16336"/>
          <a:stretch/>
        </p:blipFill>
        <p:spPr>
          <a:xfrm>
            <a:off x="1828800" y="-180449"/>
            <a:ext cx="10363200" cy="6864828"/>
          </a:xfrm>
          <a:prstGeom prst="rect">
            <a:avLst/>
          </a:prstGeom>
        </p:spPr>
      </p:pic>
      <p:sp>
        <p:nvSpPr>
          <p:cNvPr id="2" name="Title 1">
            <a:extLst>
              <a:ext uri="{FF2B5EF4-FFF2-40B4-BE49-F238E27FC236}">
                <a16:creationId xmlns:a16="http://schemas.microsoft.com/office/drawing/2014/main" id="{2995E856-26AF-4BE9-B361-3BD4C6B226CB}"/>
              </a:ext>
            </a:extLst>
          </p:cNvPr>
          <p:cNvSpPr>
            <a:spLocks noGrp="1"/>
          </p:cNvSpPr>
          <p:nvPr>
            <p:ph type="title"/>
          </p:nvPr>
        </p:nvSpPr>
        <p:spPr/>
        <p:txBody>
          <a:bodyPr>
            <a:normAutofit/>
          </a:bodyPr>
          <a:lstStyle/>
          <a:p>
            <a:r>
              <a:rPr lang="en-GB" b="1" dirty="0">
                <a:latin typeface="Comic Sans MS" panose="030F0702030302020204" pitchFamily="66" charset="0"/>
                <a:ea typeface="Calibri" panose="020F0502020204030204" pitchFamily="34" charset="0"/>
                <a:cs typeface="Calibri" panose="020F0502020204030204" pitchFamily="34" charset="0"/>
              </a:rPr>
              <a:t>LO: To write my extension to the story.</a:t>
            </a:r>
            <a:endParaRPr lang="en-US" dirty="0">
              <a:latin typeface="Comic Sans MS" panose="030F0702030302020204" pitchFamily="66" charset="0"/>
            </a:endParaRPr>
          </a:p>
        </p:txBody>
      </p:sp>
      <p:sp>
        <p:nvSpPr>
          <p:cNvPr id="8" name="Content Placeholder 7">
            <a:extLst>
              <a:ext uri="{FF2B5EF4-FFF2-40B4-BE49-F238E27FC236}">
                <a16:creationId xmlns:a16="http://schemas.microsoft.com/office/drawing/2014/main" id="{87A0EEAC-25A5-4949-8565-86738F694FB2}"/>
              </a:ext>
            </a:extLst>
          </p:cNvPr>
          <p:cNvSpPr>
            <a:spLocks noGrp="1"/>
          </p:cNvSpPr>
          <p:nvPr>
            <p:ph idx="1"/>
          </p:nvPr>
        </p:nvSpPr>
        <p:spPr/>
        <p:txBody>
          <a:bodyPr>
            <a:normAutofit/>
          </a:bodyPr>
          <a:lstStyle/>
          <a:p>
            <a:pPr marL="0" indent="0">
              <a:lnSpc>
                <a:spcPct val="107000"/>
              </a:lnSpc>
              <a:spcAft>
                <a:spcPts val="800"/>
              </a:spcAft>
              <a:buNone/>
            </a:pPr>
            <a:r>
              <a:rPr lang="en-GB" sz="2400" dirty="0">
                <a:effectLst/>
                <a:latin typeface="Comic Sans MS" panose="030F0702030302020204" pitchFamily="66" charset="0"/>
                <a:ea typeface="Calibri" panose="020F0502020204030204" pitchFamily="34" charset="0"/>
                <a:cs typeface="Calibri" panose="020F0502020204030204" pitchFamily="34" charset="0"/>
              </a:rPr>
              <a:t> </a:t>
            </a:r>
            <a:r>
              <a:rPr lang="en-GB" sz="3200" dirty="0">
                <a:effectLst/>
                <a:latin typeface="Comic Sans MS" panose="030F0702030302020204" pitchFamily="66" charset="0"/>
                <a:ea typeface="Calibri" panose="020F0502020204030204" pitchFamily="34" charset="0"/>
                <a:cs typeface="Calibri" panose="020F0502020204030204" pitchFamily="34" charset="0"/>
              </a:rPr>
              <a:t>Success criteria:</a:t>
            </a:r>
          </a:p>
          <a:p>
            <a:pPr>
              <a:lnSpc>
                <a:spcPct val="107000"/>
              </a:lnSpc>
              <a:spcAft>
                <a:spcPts val="800"/>
              </a:spcAft>
              <a:buFontTx/>
              <a:buChar char="-"/>
            </a:pPr>
            <a:r>
              <a:rPr lang="en-GB" sz="3200" dirty="0">
                <a:latin typeface="Comic Sans MS" panose="030F0702030302020204" pitchFamily="66" charset="0"/>
                <a:ea typeface="Calibri" panose="020F0502020204030204" pitchFamily="34" charset="0"/>
                <a:cs typeface="Calibri" panose="020F0502020204030204" pitchFamily="34" charset="0"/>
              </a:rPr>
              <a:t>I can use my plan to help with my writing.</a:t>
            </a:r>
          </a:p>
          <a:p>
            <a:pPr>
              <a:lnSpc>
                <a:spcPct val="107000"/>
              </a:lnSpc>
              <a:spcAft>
                <a:spcPts val="800"/>
              </a:spcAft>
              <a:buFontTx/>
              <a:buChar char="-"/>
            </a:pPr>
            <a:r>
              <a:rPr lang="en-GB" sz="3200" dirty="0">
                <a:effectLst/>
                <a:latin typeface="Comic Sans MS" panose="030F0702030302020204" pitchFamily="66" charset="0"/>
                <a:ea typeface="Calibri" panose="020F0502020204030204" pitchFamily="34" charset="0"/>
                <a:cs typeface="Calibri" panose="020F0502020204030204" pitchFamily="34" charset="0"/>
              </a:rPr>
              <a:t>I can use expanded noun phrases.</a:t>
            </a:r>
          </a:p>
          <a:p>
            <a:pPr>
              <a:lnSpc>
                <a:spcPct val="107000"/>
              </a:lnSpc>
              <a:spcAft>
                <a:spcPts val="800"/>
              </a:spcAft>
              <a:buFontTx/>
              <a:buChar char="-"/>
            </a:pPr>
            <a:r>
              <a:rPr lang="en-GB" sz="3200" dirty="0">
                <a:latin typeface="Comic Sans MS" panose="030F0702030302020204" pitchFamily="66" charset="0"/>
                <a:ea typeface="Calibri" panose="020F0502020204030204" pitchFamily="34" charset="0"/>
                <a:cs typeface="Calibri" panose="020F0502020204030204" pitchFamily="34" charset="0"/>
              </a:rPr>
              <a:t>I can use inverted commas to show speech.</a:t>
            </a:r>
            <a:endParaRPr lang="en-US" sz="3200" dirty="0">
              <a:effectLst/>
              <a:latin typeface="Comic Sans MS" panose="030F0702030302020204" pitchFamily="66" charset="0"/>
              <a:ea typeface="Calibri" panose="020F0502020204030204" pitchFamily="34" charset="0"/>
              <a:cs typeface="Times New Roman" panose="02020603050405020304" pitchFamily="18" charset="0"/>
            </a:endParaRPr>
          </a:p>
          <a:p>
            <a:pPr marL="0" lvl="0" indent="0">
              <a:lnSpc>
                <a:spcPct val="107000"/>
              </a:lnSpc>
              <a:buNone/>
            </a:pPr>
            <a:endParaRPr lang="en-GB" sz="3200" dirty="0">
              <a:latin typeface="Comic Sans MS" panose="030F0702030302020204" pitchFamily="66"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690070FC-9342-480D-BBC8-ACE5DAFEA84D}"/>
              </a:ext>
            </a:extLst>
          </p:cNvPr>
          <p:cNvSpPr txBox="1"/>
          <p:nvPr/>
        </p:nvSpPr>
        <p:spPr>
          <a:xfrm>
            <a:off x="68826" y="127819"/>
            <a:ext cx="769374" cy="369332"/>
          </a:xfrm>
          <a:prstGeom prst="rect">
            <a:avLst/>
          </a:prstGeom>
          <a:noFill/>
        </p:spPr>
        <p:txBody>
          <a:bodyPr wrap="square" rtlCol="0">
            <a:spAutoFit/>
          </a:bodyPr>
          <a:lstStyle/>
          <a:p>
            <a:r>
              <a:rPr lang="en-US" dirty="0"/>
              <a:t>YR2</a:t>
            </a:r>
          </a:p>
        </p:txBody>
      </p:sp>
    </p:spTree>
    <p:extLst>
      <p:ext uri="{BB962C8B-B14F-4D97-AF65-F5344CB8AC3E}">
        <p14:creationId xmlns:p14="http://schemas.microsoft.com/office/powerpoint/2010/main" val="3650317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12B146A-9D0E-4C85-BB84-D010B4F95635}"/>
              </a:ext>
            </a:extLst>
          </p:cNvPr>
          <p:cNvPicPr>
            <a:picLocks noChangeAspect="1"/>
          </p:cNvPicPr>
          <p:nvPr/>
        </p:nvPicPr>
        <p:blipFill rotWithShape="1">
          <a:blip r:embed="rId3">
            <a:alphaModFix amt="20000"/>
          </a:blip>
          <a:srcRect l="2102" b="16336"/>
          <a:stretch/>
        </p:blipFill>
        <p:spPr>
          <a:xfrm>
            <a:off x="1828800" y="-180449"/>
            <a:ext cx="10363200" cy="6864828"/>
          </a:xfrm>
          <a:prstGeom prst="rect">
            <a:avLst/>
          </a:prstGeom>
        </p:spPr>
      </p:pic>
      <p:sp>
        <p:nvSpPr>
          <p:cNvPr id="2" name="Title 1">
            <a:extLst>
              <a:ext uri="{FF2B5EF4-FFF2-40B4-BE49-F238E27FC236}">
                <a16:creationId xmlns:a16="http://schemas.microsoft.com/office/drawing/2014/main" id="{2995E856-26AF-4BE9-B361-3BD4C6B226CB}"/>
              </a:ext>
            </a:extLst>
          </p:cNvPr>
          <p:cNvSpPr>
            <a:spLocks noGrp="1"/>
          </p:cNvSpPr>
          <p:nvPr>
            <p:ph type="title"/>
          </p:nvPr>
        </p:nvSpPr>
        <p:spPr/>
        <p:txBody>
          <a:bodyPr>
            <a:normAutofit/>
          </a:bodyPr>
          <a:lstStyle/>
          <a:p>
            <a:r>
              <a:rPr lang="en-GB" b="1" dirty="0">
                <a:latin typeface="Comic Sans MS" panose="030F0702030302020204" pitchFamily="66" charset="0"/>
                <a:ea typeface="Calibri" panose="020F0502020204030204" pitchFamily="34" charset="0"/>
                <a:cs typeface="Calibri" panose="020F0502020204030204" pitchFamily="34" charset="0"/>
              </a:rPr>
              <a:t>LO: To write my alternative ending to the story.</a:t>
            </a:r>
            <a:endParaRPr lang="en-US" dirty="0">
              <a:latin typeface="Comic Sans MS" panose="030F0702030302020204" pitchFamily="66" charset="0"/>
            </a:endParaRPr>
          </a:p>
        </p:txBody>
      </p:sp>
      <p:sp>
        <p:nvSpPr>
          <p:cNvPr id="8" name="Content Placeholder 7">
            <a:extLst>
              <a:ext uri="{FF2B5EF4-FFF2-40B4-BE49-F238E27FC236}">
                <a16:creationId xmlns:a16="http://schemas.microsoft.com/office/drawing/2014/main" id="{87A0EEAC-25A5-4949-8565-86738F694FB2}"/>
              </a:ext>
            </a:extLst>
          </p:cNvPr>
          <p:cNvSpPr>
            <a:spLocks noGrp="1"/>
          </p:cNvSpPr>
          <p:nvPr>
            <p:ph idx="1"/>
          </p:nvPr>
        </p:nvSpPr>
        <p:spPr/>
        <p:txBody>
          <a:bodyPr>
            <a:normAutofit/>
          </a:bodyPr>
          <a:lstStyle/>
          <a:p>
            <a:pPr marL="0" indent="0">
              <a:lnSpc>
                <a:spcPct val="107000"/>
              </a:lnSpc>
              <a:spcAft>
                <a:spcPts val="800"/>
              </a:spcAft>
              <a:buNone/>
            </a:pPr>
            <a:r>
              <a:rPr lang="en-GB" sz="2400" dirty="0">
                <a:effectLst/>
                <a:latin typeface="Comic Sans MS" panose="030F0702030302020204" pitchFamily="66" charset="0"/>
                <a:ea typeface="Calibri" panose="020F0502020204030204" pitchFamily="34" charset="0"/>
                <a:cs typeface="Calibri" panose="020F0502020204030204" pitchFamily="34" charset="0"/>
              </a:rPr>
              <a:t> </a:t>
            </a:r>
            <a:r>
              <a:rPr lang="en-GB" sz="3200" dirty="0">
                <a:effectLst/>
                <a:latin typeface="Comic Sans MS" panose="030F0702030302020204" pitchFamily="66" charset="0"/>
                <a:ea typeface="Calibri" panose="020F0502020204030204" pitchFamily="34" charset="0"/>
                <a:cs typeface="Calibri" panose="020F0502020204030204" pitchFamily="34" charset="0"/>
              </a:rPr>
              <a:t>Success criteria:</a:t>
            </a:r>
          </a:p>
          <a:p>
            <a:pPr>
              <a:lnSpc>
                <a:spcPct val="107000"/>
              </a:lnSpc>
              <a:spcAft>
                <a:spcPts val="800"/>
              </a:spcAft>
              <a:buFontTx/>
              <a:buChar char="-"/>
            </a:pPr>
            <a:r>
              <a:rPr lang="en-GB" sz="3200" dirty="0">
                <a:latin typeface="Comic Sans MS" panose="030F0702030302020204" pitchFamily="66" charset="0"/>
                <a:ea typeface="Calibri" panose="020F0502020204030204" pitchFamily="34" charset="0"/>
                <a:cs typeface="Calibri" panose="020F0502020204030204" pitchFamily="34" charset="0"/>
              </a:rPr>
              <a:t>I can use my plan to help with my writing.</a:t>
            </a:r>
          </a:p>
          <a:p>
            <a:pPr>
              <a:lnSpc>
                <a:spcPct val="107000"/>
              </a:lnSpc>
              <a:spcAft>
                <a:spcPts val="800"/>
              </a:spcAft>
              <a:buFontTx/>
              <a:buChar char="-"/>
            </a:pPr>
            <a:r>
              <a:rPr lang="en-GB" sz="3200" dirty="0">
                <a:effectLst/>
                <a:latin typeface="Comic Sans MS" panose="030F0702030302020204" pitchFamily="66" charset="0"/>
                <a:ea typeface="Calibri" panose="020F0502020204030204" pitchFamily="34" charset="0"/>
                <a:cs typeface="Calibri" panose="020F0502020204030204" pitchFamily="34" charset="0"/>
              </a:rPr>
              <a:t>I can use fronted adverbial phrases.</a:t>
            </a:r>
          </a:p>
          <a:p>
            <a:pPr>
              <a:lnSpc>
                <a:spcPct val="107000"/>
              </a:lnSpc>
              <a:spcAft>
                <a:spcPts val="800"/>
              </a:spcAft>
              <a:buFontTx/>
              <a:buChar char="-"/>
            </a:pPr>
            <a:r>
              <a:rPr lang="en-GB" sz="3200" dirty="0">
                <a:latin typeface="Comic Sans MS" panose="030F0702030302020204" pitchFamily="66" charset="0"/>
                <a:ea typeface="Calibri" panose="020F0502020204030204" pitchFamily="34" charset="0"/>
                <a:cs typeface="Calibri" panose="020F0502020204030204" pitchFamily="34" charset="0"/>
              </a:rPr>
              <a:t>I can use inverted commas to show speech.</a:t>
            </a:r>
            <a:r>
              <a:rPr lang="en-US" sz="1800" b="1" dirty="0">
                <a:effectLst/>
                <a:latin typeface="Calibri" panose="020F0502020204030204" pitchFamily="34"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FontTx/>
              <a:buChar char="-"/>
            </a:pPr>
            <a:endParaRPr lang="en-US" sz="3200" dirty="0">
              <a:effectLst/>
              <a:latin typeface="Comic Sans MS" panose="030F0702030302020204" pitchFamily="66" charset="0"/>
              <a:ea typeface="Calibri" panose="020F0502020204030204" pitchFamily="34" charset="0"/>
              <a:cs typeface="Times New Roman" panose="02020603050405020304" pitchFamily="18" charset="0"/>
            </a:endParaRPr>
          </a:p>
          <a:p>
            <a:pPr marL="0" lvl="0" indent="0">
              <a:lnSpc>
                <a:spcPct val="107000"/>
              </a:lnSpc>
              <a:buNone/>
            </a:pPr>
            <a:endParaRPr lang="en-GB" sz="3200" dirty="0">
              <a:latin typeface="Comic Sans MS" panose="030F0702030302020204" pitchFamily="66" charset="0"/>
              <a:ea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C537F0E8-16AB-4988-BDD7-3D8658B450A9}"/>
              </a:ext>
            </a:extLst>
          </p:cNvPr>
          <p:cNvSpPr txBox="1"/>
          <p:nvPr/>
        </p:nvSpPr>
        <p:spPr>
          <a:xfrm>
            <a:off x="68826" y="127819"/>
            <a:ext cx="769374" cy="646331"/>
          </a:xfrm>
          <a:prstGeom prst="rect">
            <a:avLst/>
          </a:prstGeom>
          <a:noFill/>
        </p:spPr>
        <p:txBody>
          <a:bodyPr wrap="square" rtlCol="0">
            <a:spAutoFit/>
          </a:bodyPr>
          <a:lstStyle/>
          <a:p>
            <a:r>
              <a:rPr lang="en-US" dirty="0"/>
              <a:t>YR3 core</a:t>
            </a:r>
          </a:p>
        </p:txBody>
      </p:sp>
    </p:spTree>
    <p:extLst>
      <p:ext uri="{BB962C8B-B14F-4D97-AF65-F5344CB8AC3E}">
        <p14:creationId xmlns:p14="http://schemas.microsoft.com/office/powerpoint/2010/main" val="153679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12B146A-9D0E-4C85-BB84-D010B4F95635}"/>
              </a:ext>
            </a:extLst>
          </p:cNvPr>
          <p:cNvPicPr>
            <a:picLocks noChangeAspect="1"/>
          </p:cNvPicPr>
          <p:nvPr/>
        </p:nvPicPr>
        <p:blipFill rotWithShape="1">
          <a:blip r:embed="rId3">
            <a:alphaModFix amt="20000"/>
          </a:blip>
          <a:srcRect l="2102" b="16336"/>
          <a:stretch/>
        </p:blipFill>
        <p:spPr>
          <a:xfrm>
            <a:off x="1828800" y="-180449"/>
            <a:ext cx="10363200" cy="6864828"/>
          </a:xfrm>
          <a:prstGeom prst="rect">
            <a:avLst/>
          </a:prstGeom>
        </p:spPr>
      </p:pic>
      <p:sp>
        <p:nvSpPr>
          <p:cNvPr id="2" name="Title 1">
            <a:extLst>
              <a:ext uri="{FF2B5EF4-FFF2-40B4-BE49-F238E27FC236}">
                <a16:creationId xmlns:a16="http://schemas.microsoft.com/office/drawing/2014/main" id="{2995E856-26AF-4BE9-B361-3BD4C6B226CB}"/>
              </a:ext>
            </a:extLst>
          </p:cNvPr>
          <p:cNvSpPr>
            <a:spLocks noGrp="1"/>
          </p:cNvSpPr>
          <p:nvPr>
            <p:ph type="title"/>
          </p:nvPr>
        </p:nvSpPr>
        <p:spPr/>
        <p:txBody>
          <a:bodyPr>
            <a:normAutofit/>
          </a:bodyPr>
          <a:lstStyle/>
          <a:p>
            <a:r>
              <a:rPr lang="en-GB" b="1" dirty="0">
                <a:latin typeface="Comic Sans MS" panose="030F0702030302020204" pitchFamily="66" charset="0"/>
                <a:ea typeface="Calibri" panose="020F0502020204030204" pitchFamily="34" charset="0"/>
                <a:cs typeface="Calibri" panose="020F0502020204030204" pitchFamily="34" charset="0"/>
              </a:rPr>
              <a:t>LO: To write a story based on the structure of another.</a:t>
            </a:r>
            <a:endParaRPr lang="en-US" dirty="0">
              <a:latin typeface="Comic Sans MS" panose="030F0702030302020204" pitchFamily="66" charset="0"/>
            </a:endParaRPr>
          </a:p>
        </p:txBody>
      </p:sp>
      <p:sp>
        <p:nvSpPr>
          <p:cNvPr id="8" name="Content Placeholder 7">
            <a:extLst>
              <a:ext uri="{FF2B5EF4-FFF2-40B4-BE49-F238E27FC236}">
                <a16:creationId xmlns:a16="http://schemas.microsoft.com/office/drawing/2014/main" id="{87A0EEAC-25A5-4949-8565-86738F694FB2}"/>
              </a:ext>
            </a:extLst>
          </p:cNvPr>
          <p:cNvSpPr>
            <a:spLocks noGrp="1"/>
          </p:cNvSpPr>
          <p:nvPr>
            <p:ph idx="1"/>
          </p:nvPr>
        </p:nvSpPr>
        <p:spPr/>
        <p:txBody>
          <a:bodyPr>
            <a:normAutofit/>
          </a:bodyPr>
          <a:lstStyle/>
          <a:p>
            <a:pPr marL="0" indent="0">
              <a:lnSpc>
                <a:spcPct val="107000"/>
              </a:lnSpc>
              <a:spcAft>
                <a:spcPts val="800"/>
              </a:spcAft>
              <a:buNone/>
            </a:pPr>
            <a:r>
              <a:rPr lang="en-GB" sz="2400" dirty="0">
                <a:effectLst/>
                <a:latin typeface="Comic Sans MS" panose="030F0702030302020204" pitchFamily="66" charset="0"/>
                <a:ea typeface="Calibri" panose="020F0502020204030204" pitchFamily="34" charset="0"/>
                <a:cs typeface="Calibri" panose="020F0502020204030204" pitchFamily="34" charset="0"/>
              </a:rPr>
              <a:t> </a:t>
            </a:r>
            <a:r>
              <a:rPr lang="en-GB" sz="3200" dirty="0">
                <a:effectLst/>
                <a:latin typeface="Comic Sans MS" panose="030F0702030302020204" pitchFamily="66" charset="0"/>
                <a:ea typeface="Calibri" panose="020F0502020204030204" pitchFamily="34" charset="0"/>
                <a:cs typeface="Calibri" panose="020F0502020204030204" pitchFamily="34" charset="0"/>
              </a:rPr>
              <a:t>Success criteria:</a:t>
            </a:r>
          </a:p>
          <a:p>
            <a:pPr>
              <a:lnSpc>
                <a:spcPct val="107000"/>
              </a:lnSpc>
              <a:spcAft>
                <a:spcPts val="800"/>
              </a:spcAft>
              <a:buFontTx/>
              <a:buChar char="-"/>
            </a:pPr>
            <a:r>
              <a:rPr lang="en-GB" sz="3200" dirty="0">
                <a:latin typeface="Comic Sans MS" panose="030F0702030302020204" pitchFamily="66" charset="0"/>
                <a:ea typeface="Calibri" panose="020F0502020204030204" pitchFamily="34" charset="0"/>
                <a:cs typeface="Calibri" panose="020F0502020204030204" pitchFamily="34" charset="0"/>
              </a:rPr>
              <a:t>I can write coherently using my plan as support.</a:t>
            </a:r>
          </a:p>
          <a:p>
            <a:pPr>
              <a:lnSpc>
                <a:spcPct val="107000"/>
              </a:lnSpc>
              <a:spcAft>
                <a:spcPts val="800"/>
              </a:spcAft>
              <a:buFontTx/>
              <a:buChar char="-"/>
            </a:pPr>
            <a:r>
              <a:rPr lang="en-GB" sz="3200" dirty="0">
                <a:latin typeface="Comic Sans MS" panose="030F0702030302020204" pitchFamily="66" charset="0"/>
                <a:ea typeface="Calibri" panose="020F0502020204030204" pitchFamily="34" charset="0"/>
                <a:cs typeface="Calibri" panose="020F0502020204030204" pitchFamily="34" charset="0"/>
              </a:rPr>
              <a:t>I can use inverted commas to show speech.</a:t>
            </a:r>
          </a:p>
          <a:p>
            <a:pPr>
              <a:lnSpc>
                <a:spcPct val="107000"/>
              </a:lnSpc>
              <a:spcAft>
                <a:spcPts val="800"/>
              </a:spcAft>
              <a:buFontTx/>
              <a:buChar char="-"/>
            </a:pPr>
            <a:r>
              <a:rPr lang="en-GB" sz="3200" dirty="0">
                <a:latin typeface="Comic Sans MS" panose="030F0702030302020204" pitchFamily="66" charset="0"/>
                <a:ea typeface="Calibri" panose="020F0502020204030204" pitchFamily="34" charset="0"/>
                <a:cs typeface="Calibri" panose="020F0502020204030204" pitchFamily="34" charset="0"/>
              </a:rPr>
              <a:t>A climax is reached relating to the problem.</a:t>
            </a:r>
            <a:endParaRPr lang="en-US" sz="3200" dirty="0">
              <a:effectLst/>
              <a:latin typeface="Comic Sans MS" panose="030F0702030302020204" pitchFamily="66" charset="0"/>
              <a:ea typeface="Calibri" panose="020F0502020204030204" pitchFamily="34" charset="0"/>
              <a:cs typeface="Times New Roman" panose="02020603050405020304" pitchFamily="18" charset="0"/>
            </a:endParaRPr>
          </a:p>
          <a:p>
            <a:pPr marL="0" lvl="0" indent="0">
              <a:lnSpc>
                <a:spcPct val="107000"/>
              </a:lnSpc>
              <a:buNone/>
            </a:pPr>
            <a:endParaRPr lang="en-GB" sz="3200" dirty="0">
              <a:latin typeface="Comic Sans MS" panose="030F0702030302020204" pitchFamily="66" charset="0"/>
              <a:ea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9C761F2A-F1D6-4735-B7A9-0B60242E857A}"/>
              </a:ext>
            </a:extLst>
          </p:cNvPr>
          <p:cNvSpPr txBox="1"/>
          <p:nvPr/>
        </p:nvSpPr>
        <p:spPr>
          <a:xfrm>
            <a:off x="68826" y="127819"/>
            <a:ext cx="921774" cy="523220"/>
          </a:xfrm>
          <a:prstGeom prst="rect">
            <a:avLst/>
          </a:prstGeom>
          <a:noFill/>
        </p:spPr>
        <p:txBody>
          <a:bodyPr wrap="square" rtlCol="0">
            <a:spAutoFit/>
          </a:bodyPr>
          <a:lstStyle/>
          <a:p>
            <a:r>
              <a:rPr lang="en-US" sz="1400" dirty="0"/>
              <a:t>YR3 challenge</a:t>
            </a:r>
          </a:p>
        </p:txBody>
      </p:sp>
    </p:spTree>
    <p:extLst>
      <p:ext uri="{BB962C8B-B14F-4D97-AF65-F5344CB8AC3E}">
        <p14:creationId xmlns:p14="http://schemas.microsoft.com/office/powerpoint/2010/main" val="936885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98DBF4FB-0A73-4EE3-81DB-C7A28B72554C}"/>
              </a:ext>
            </a:extLst>
          </p:cNvPr>
          <p:cNvPicPr>
            <a:picLocks noChangeAspect="1"/>
          </p:cNvPicPr>
          <p:nvPr/>
        </p:nvPicPr>
        <p:blipFill rotWithShape="1">
          <a:blip r:embed="rId3">
            <a:alphaModFix amt="20000"/>
          </a:blip>
          <a:srcRect l="2102" b="16336"/>
          <a:stretch/>
        </p:blipFill>
        <p:spPr>
          <a:xfrm>
            <a:off x="1828800" y="-180449"/>
            <a:ext cx="10363200" cy="6864828"/>
          </a:xfrm>
          <a:prstGeom prst="rect">
            <a:avLst/>
          </a:prstGeom>
        </p:spPr>
      </p:pic>
      <p:sp>
        <p:nvSpPr>
          <p:cNvPr id="5" name="TextBox 4">
            <a:extLst>
              <a:ext uri="{FF2B5EF4-FFF2-40B4-BE49-F238E27FC236}">
                <a16:creationId xmlns:a16="http://schemas.microsoft.com/office/drawing/2014/main" id="{8483414C-846A-4AA3-A4C2-C820D9BDEF10}"/>
              </a:ext>
            </a:extLst>
          </p:cNvPr>
          <p:cNvSpPr txBox="1"/>
          <p:nvPr/>
        </p:nvSpPr>
        <p:spPr>
          <a:xfrm>
            <a:off x="4013200" y="6176963"/>
            <a:ext cx="6096000" cy="369332"/>
          </a:xfrm>
          <a:prstGeom prst="rect">
            <a:avLst/>
          </a:prstGeom>
          <a:noFill/>
        </p:spPr>
        <p:txBody>
          <a:bodyPr wrap="square">
            <a:spAutoFit/>
          </a:bodyPr>
          <a:lstStyle/>
          <a:p>
            <a:r>
              <a:rPr lang="en-US" dirty="0">
                <a:hlinkClick r:id="rId4"/>
              </a:rPr>
              <a:t>Speech marks - KS2 English - BBC Bitesize</a:t>
            </a:r>
            <a:endParaRPr lang="en-US" dirty="0"/>
          </a:p>
        </p:txBody>
      </p:sp>
      <p:pic>
        <p:nvPicPr>
          <p:cNvPr id="7" name="Picture 6">
            <a:extLst>
              <a:ext uri="{FF2B5EF4-FFF2-40B4-BE49-F238E27FC236}">
                <a16:creationId xmlns:a16="http://schemas.microsoft.com/office/drawing/2014/main" id="{466196FB-7332-4F71-A668-995BA38275B4}"/>
              </a:ext>
            </a:extLst>
          </p:cNvPr>
          <p:cNvPicPr>
            <a:picLocks noChangeAspect="1"/>
          </p:cNvPicPr>
          <p:nvPr/>
        </p:nvPicPr>
        <p:blipFill rotWithShape="1">
          <a:blip r:embed="rId5"/>
          <a:srcRect l="17947" t="30794" r="40446" b="33968"/>
          <a:stretch/>
        </p:blipFill>
        <p:spPr>
          <a:xfrm>
            <a:off x="2165767" y="1469572"/>
            <a:ext cx="7860466" cy="3744686"/>
          </a:xfrm>
          <a:prstGeom prst="rect">
            <a:avLst/>
          </a:prstGeom>
        </p:spPr>
      </p:pic>
      <p:sp>
        <p:nvSpPr>
          <p:cNvPr id="9" name="Title 1">
            <a:extLst>
              <a:ext uri="{FF2B5EF4-FFF2-40B4-BE49-F238E27FC236}">
                <a16:creationId xmlns:a16="http://schemas.microsoft.com/office/drawing/2014/main" id="{A649B9F4-8C70-438A-9929-E1CDC5CB2EE9}"/>
              </a:ext>
            </a:extLst>
          </p:cNvPr>
          <p:cNvSpPr>
            <a:spLocks noGrp="1"/>
          </p:cNvSpPr>
          <p:nvPr>
            <p:ph type="title"/>
          </p:nvPr>
        </p:nvSpPr>
        <p:spPr>
          <a:xfrm>
            <a:off x="838200" y="365125"/>
            <a:ext cx="10515600" cy="1325563"/>
          </a:xfrm>
        </p:spPr>
        <p:txBody>
          <a:bodyPr>
            <a:normAutofit/>
          </a:bodyPr>
          <a:lstStyle/>
          <a:p>
            <a:pPr algn="ctr"/>
            <a:r>
              <a:rPr lang="en-GB" b="1" dirty="0">
                <a:latin typeface="Comic Sans MS" panose="030F0702030302020204" pitchFamily="66" charset="0"/>
                <a:ea typeface="Calibri" panose="020F0502020204030204" pitchFamily="34" charset="0"/>
                <a:cs typeface="Calibri" panose="020F0502020204030204" pitchFamily="34" charset="0"/>
              </a:rPr>
              <a:t>Using Speech Marks</a:t>
            </a:r>
            <a:endParaRPr lang="en-US" dirty="0">
              <a:latin typeface="Comic Sans MS" panose="030F0702030302020204" pitchFamily="66" charset="0"/>
            </a:endParaRPr>
          </a:p>
        </p:txBody>
      </p:sp>
    </p:spTree>
    <p:extLst>
      <p:ext uri="{BB962C8B-B14F-4D97-AF65-F5344CB8AC3E}">
        <p14:creationId xmlns:p14="http://schemas.microsoft.com/office/powerpoint/2010/main" val="3767424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12B146A-9D0E-4C85-BB84-D010B4F95635}"/>
              </a:ext>
            </a:extLst>
          </p:cNvPr>
          <p:cNvPicPr>
            <a:picLocks noChangeAspect="1"/>
          </p:cNvPicPr>
          <p:nvPr/>
        </p:nvPicPr>
        <p:blipFill rotWithShape="1">
          <a:blip r:embed="rId3">
            <a:alphaModFix amt="20000"/>
          </a:blip>
          <a:srcRect l="2102" b="16336"/>
          <a:stretch/>
        </p:blipFill>
        <p:spPr>
          <a:xfrm>
            <a:off x="1828800" y="-180449"/>
            <a:ext cx="10363200" cy="6864828"/>
          </a:xfrm>
          <a:prstGeom prst="rect">
            <a:avLst/>
          </a:prstGeom>
        </p:spPr>
      </p:pic>
      <p:sp>
        <p:nvSpPr>
          <p:cNvPr id="2" name="Title 1">
            <a:extLst>
              <a:ext uri="{FF2B5EF4-FFF2-40B4-BE49-F238E27FC236}">
                <a16:creationId xmlns:a16="http://schemas.microsoft.com/office/drawing/2014/main" id="{2995E856-26AF-4BE9-B361-3BD4C6B226CB}"/>
              </a:ext>
            </a:extLst>
          </p:cNvPr>
          <p:cNvSpPr>
            <a:spLocks noGrp="1"/>
          </p:cNvSpPr>
          <p:nvPr>
            <p:ph type="title"/>
          </p:nvPr>
        </p:nvSpPr>
        <p:spPr/>
        <p:txBody>
          <a:bodyPr>
            <a:normAutofit/>
          </a:bodyPr>
          <a:lstStyle/>
          <a:p>
            <a:pPr algn="ctr"/>
            <a:r>
              <a:rPr lang="en-GB" b="1" dirty="0">
                <a:latin typeface="Comic Sans MS" panose="030F0702030302020204" pitchFamily="66" charset="0"/>
                <a:ea typeface="Calibri" panose="020F0502020204030204" pitchFamily="34" charset="0"/>
                <a:cs typeface="Calibri" panose="020F0502020204030204" pitchFamily="34" charset="0"/>
              </a:rPr>
              <a:t>Starter</a:t>
            </a:r>
            <a:endParaRPr lang="en-US" dirty="0">
              <a:latin typeface="Comic Sans MS" panose="030F0702030302020204" pitchFamily="66" charset="0"/>
            </a:endParaRPr>
          </a:p>
        </p:txBody>
      </p:sp>
      <p:sp>
        <p:nvSpPr>
          <p:cNvPr id="8" name="Content Placeholder 7">
            <a:extLst>
              <a:ext uri="{FF2B5EF4-FFF2-40B4-BE49-F238E27FC236}">
                <a16:creationId xmlns:a16="http://schemas.microsoft.com/office/drawing/2014/main" id="{87A0EEAC-25A5-4949-8565-86738F694FB2}"/>
              </a:ext>
            </a:extLst>
          </p:cNvPr>
          <p:cNvSpPr>
            <a:spLocks noGrp="1"/>
          </p:cNvSpPr>
          <p:nvPr>
            <p:ph idx="1"/>
          </p:nvPr>
        </p:nvSpPr>
        <p:spPr/>
        <p:txBody>
          <a:bodyPr>
            <a:normAutofit/>
          </a:bodyPr>
          <a:lstStyle/>
          <a:p>
            <a:pPr marL="0" indent="0">
              <a:lnSpc>
                <a:spcPct val="107000"/>
              </a:lnSpc>
              <a:spcAft>
                <a:spcPts val="800"/>
              </a:spcAft>
              <a:buNone/>
            </a:pPr>
            <a:r>
              <a:rPr lang="en-GB" sz="2400" dirty="0">
                <a:effectLst/>
                <a:latin typeface="Comic Sans MS" panose="030F0702030302020204" pitchFamily="66" charset="0"/>
                <a:ea typeface="Calibri" panose="020F0502020204030204" pitchFamily="34" charset="0"/>
                <a:cs typeface="Calibri" panose="020F0502020204030204" pitchFamily="34" charset="0"/>
              </a:rPr>
              <a:t> </a:t>
            </a:r>
            <a:r>
              <a:rPr lang="en-US" sz="3200" dirty="0">
                <a:effectLst/>
                <a:latin typeface="Comic Sans MS" panose="030F0702030302020204" pitchFamily="66" charset="0"/>
                <a:ea typeface="Calibri" panose="020F0502020204030204" pitchFamily="34" charset="0"/>
                <a:cs typeface="Calibri" panose="020F0502020204030204" pitchFamily="34" charset="0"/>
              </a:rPr>
              <a:t>Can you write these sentences correctly using the right punctuation. (Speech marks, commas, full stops)</a:t>
            </a:r>
          </a:p>
          <a:p>
            <a:pPr marL="514350" indent="-514350">
              <a:lnSpc>
                <a:spcPct val="107000"/>
              </a:lnSpc>
              <a:spcAft>
                <a:spcPts val="800"/>
              </a:spcAft>
              <a:buFont typeface="+mj-lt"/>
              <a:buAutoNum type="arabicPeriod"/>
            </a:pPr>
            <a:r>
              <a:rPr lang="en-US" sz="3200" dirty="0">
                <a:latin typeface="Comic Sans MS" panose="030F0702030302020204" pitchFamily="66" charset="0"/>
                <a:ea typeface="Calibri" panose="020F0502020204030204" pitchFamily="34" charset="0"/>
                <a:cs typeface="Calibri" panose="020F0502020204030204" pitchFamily="34" charset="0"/>
              </a:rPr>
              <a:t>Happy birthday she said</a:t>
            </a:r>
          </a:p>
          <a:p>
            <a:pPr marL="514350" indent="-514350">
              <a:lnSpc>
                <a:spcPct val="107000"/>
              </a:lnSpc>
              <a:spcAft>
                <a:spcPts val="800"/>
              </a:spcAft>
              <a:buFont typeface="+mj-lt"/>
              <a:buAutoNum type="arabicPeriod"/>
            </a:pPr>
            <a:r>
              <a:rPr lang="en-US" sz="3200" dirty="0">
                <a:effectLst/>
                <a:latin typeface="Comic Sans MS" panose="030F0702030302020204" pitchFamily="66" charset="0"/>
                <a:ea typeface="Calibri" panose="020F0502020204030204" pitchFamily="34" charset="0"/>
                <a:cs typeface="Calibri" panose="020F0502020204030204" pitchFamily="34" charset="0"/>
              </a:rPr>
              <a:t>What is that </a:t>
            </a:r>
            <a:r>
              <a:rPr lang="en-US" sz="3200" dirty="0">
                <a:latin typeface="Comic Sans MS" panose="030F0702030302020204" pitchFamily="66" charset="0"/>
                <a:ea typeface="Calibri" panose="020F0502020204030204" pitchFamily="34" charset="0"/>
                <a:cs typeface="Calibri" panose="020F0502020204030204" pitchFamily="34" charset="0"/>
              </a:rPr>
              <a:t>lucy asked</a:t>
            </a:r>
          </a:p>
          <a:p>
            <a:pPr marL="514350" indent="-514350">
              <a:lnSpc>
                <a:spcPct val="107000"/>
              </a:lnSpc>
              <a:spcAft>
                <a:spcPts val="800"/>
              </a:spcAft>
              <a:buFont typeface="+mj-lt"/>
              <a:buAutoNum type="arabicPeriod"/>
            </a:pPr>
            <a:r>
              <a:rPr lang="en-US" sz="3200" dirty="0">
                <a:effectLst/>
                <a:latin typeface="Comic Sans MS" panose="030F0702030302020204" pitchFamily="66" charset="0"/>
                <a:ea typeface="Calibri" panose="020F0502020204030204" pitchFamily="34" charset="0"/>
                <a:cs typeface="Calibri" panose="020F0502020204030204" pitchFamily="34" charset="0"/>
              </a:rPr>
              <a:t>The woman exclaimed hello</a:t>
            </a:r>
          </a:p>
          <a:p>
            <a:pPr marL="0" lvl="0" indent="0">
              <a:lnSpc>
                <a:spcPct val="107000"/>
              </a:lnSpc>
              <a:buNone/>
            </a:pPr>
            <a:endParaRPr lang="en-GB" sz="3200" dirty="0">
              <a:latin typeface="Comic Sans MS" panose="030F0702030302020204" pitchFamily="66"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900067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12B146A-9D0E-4C85-BB84-D010B4F95635}"/>
              </a:ext>
            </a:extLst>
          </p:cNvPr>
          <p:cNvPicPr>
            <a:picLocks noChangeAspect="1"/>
          </p:cNvPicPr>
          <p:nvPr/>
        </p:nvPicPr>
        <p:blipFill rotWithShape="1">
          <a:blip r:embed="rId3">
            <a:alphaModFix amt="20000"/>
          </a:blip>
          <a:srcRect l="2102" b="16336"/>
          <a:stretch/>
        </p:blipFill>
        <p:spPr>
          <a:xfrm>
            <a:off x="1828800" y="-180449"/>
            <a:ext cx="10363200" cy="6864828"/>
          </a:xfrm>
          <a:prstGeom prst="rect">
            <a:avLst/>
          </a:prstGeom>
        </p:spPr>
      </p:pic>
      <p:sp>
        <p:nvSpPr>
          <p:cNvPr id="2" name="Title 1">
            <a:extLst>
              <a:ext uri="{FF2B5EF4-FFF2-40B4-BE49-F238E27FC236}">
                <a16:creationId xmlns:a16="http://schemas.microsoft.com/office/drawing/2014/main" id="{2995E856-26AF-4BE9-B361-3BD4C6B226CB}"/>
              </a:ext>
            </a:extLst>
          </p:cNvPr>
          <p:cNvSpPr>
            <a:spLocks noGrp="1"/>
          </p:cNvSpPr>
          <p:nvPr>
            <p:ph type="title"/>
          </p:nvPr>
        </p:nvSpPr>
        <p:spPr/>
        <p:txBody>
          <a:bodyPr>
            <a:normAutofit/>
          </a:bodyPr>
          <a:lstStyle/>
          <a:p>
            <a:pPr algn="ctr"/>
            <a:r>
              <a:rPr lang="en-US" b="1" dirty="0">
                <a:latin typeface="Comic Sans MS" panose="030F0702030302020204" pitchFamily="66" charset="0"/>
              </a:rPr>
              <a:t>Expanded noun phrases</a:t>
            </a:r>
          </a:p>
        </p:txBody>
      </p:sp>
      <p:sp>
        <p:nvSpPr>
          <p:cNvPr id="8" name="Content Placeholder 7">
            <a:extLst>
              <a:ext uri="{FF2B5EF4-FFF2-40B4-BE49-F238E27FC236}">
                <a16:creationId xmlns:a16="http://schemas.microsoft.com/office/drawing/2014/main" id="{87A0EEAC-25A5-4949-8565-86738F694FB2}"/>
              </a:ext>
            </a:extLst>
          </p:cNvPr>
          <p:cNvSpPr>
            <a:spLocks noGrp="1"/>
          </p:cNvSpPr>
          <p:nvPr>
            <p:ph idx="1"/>
          </p:nvPr>
        </p:nvSpPr>
        <p:spPr/>
        <p:txBody>
          <a:bodyPr>
            <a:normAutofit/>
          </a:bodyPr>
          <a:lstStyle/>
          <a:p>
            <a:pPr marL="0" indent="0">
              <a:lnSpc>
                <a:spcPct val="107000"/>
              </a:lnSpc>
              <a:spcAft>
                <a:spcPts val="800"/>
              </a:spcAft>
              <a:buNone/>
            </a:pPr>
            <a:r>
              <a:rPr lang="en-US" sz="3200" dirty="0">
                <a:effectLst/>
                <a:latin typeface="Comic Sans MS" panose="030F0702030302020204" pitchFamily="66" charset="0"/>
                <a:ea typeface="Calibri" panose="020F0502020204030204" pitchFamily="34" charset="0"/>
                <a:cs typeface="Calibri" panose="020F0502020204030204" pitchFamily="34" charset="0"/>
              </a:rPr>
              <a:t>Using two adjectives and a noun to describe something.</a:t>
            </a:r>
          </a:p>
          <a:p>
            <a:pPr marL="0" indent="0">
              <a:lnSpc>
                <a:spcPct val="107000"/>
              </a:lnSpc>
              <a:spcAft>
                <a:spcPts val="800"/>
              </a:spcAft>
              <a:buNone/>
            </a:pPr>
            <a:r>
              <a:rPr lang="en-US" sz="3200" dirty="0">
                <a:latin typeface="Comic Sans MS" panose="030F0702030302020204" pitchFamily="66" charset="0"/>
                <a:ea typeface="Calibri" panose="020F0502020204030204" pitchFamily="34" charset="0"/>
                <a:cs typeface="Calibri" panose="020F0502020204030204" pitchFamily="34" charset="0"/>
              </a:rPr>
              <a:t>The large, square sandwich.</a:t>
            </a:r>
          </a:p>
          <a:p>
            <a:pPr marL="0" indent="0">
              <a:lnSpc>
                <a:spcPct val="107000"/>
              </a:lnSpc>
              <a:spcAft>
                <a:spcPts val="800"/>
              </a:spcAft>
              <a:buNone/>
            </a:pPr>
            <a:r>
              <a:rPr lang="en-US" sz="3200" dirty="0">
                <a:latin typeface="Comic Sans MS" panose="030F0702030302020204" pitchFamily="66" charset="0"/>
                <a:ea typeface="Calibri" panose="020F0502020204030204" pitchFamily="34" charset="0"/>
                <a:cs typeface="Calibri" panose="020F0502020204030204" pitchFamily="34" charset="0"/>
              </a:rPr>
              <a:t>A red, rusty lorry.</a:t>
            </a:r>
          </a:p>
          <a:p>
            <a:pPr marL="0" indent="0">
              <a:lnSpc>
                <a:spcPct val="107000"/>
              </a:lnSpc>
              <a:spcAft>
                <a:spcPts val="800"/>
              </a:spcAft>
              <a:buNone/>
            </a:pPr>
            <a:endParaRPr lang="en-US" sz="3200" dirty="0">
              <a:effectLst/>
              <a:latin typeface="Comic Sans MS" panose="030F0702030302020204" pitchFamily="66" charset="0"/>
              <a:ea typeface="Calibri" panose="020F0502020204030204" pitchFamily="34" charset="0"/>
              <a:cs typeface="Calibri" panose="020F0502020204030204" pitchFamily="34" charset="0"/>
            </a:endParaRPr>
          </a:p>
          <a:p>
            <a:pPr marL="0" indent="0">
              <a:lnSpc>
                <a:spcPct val="107000"/>
              </a:lnSpc>
              <a:spcAft>
                <a:spcPts val="800"/>
              </a:spcAft>
              <a:buNone/>
            </a:pPr>
            <a:r>
              <a:rPr lang="en-US" sz="3200" dirty="0">
                <a:latin typeface="Comic Sans MS" panose="030F0702030302020204" pitchFamily="66" charset="0"/>
                <a:ea typeface="Calibri" panose="020F0502020204030204" pitchFamily="34" charset="0"/>
                <a:cs typeface="Calibri" panose="020F0502020204030204" pitchFamily="34" charset="0"/>
              </a:rPr>
              <a:t>Can you write your own expanded noun phrases.</a:t>
            </a:r>
            <a:endParaRPr lang="en-US" sz="3200" dirty="0">
              <a:effectLst/>
              <a:latin typeface="Comic Sans MS" panose="030F0702030302020204" pitchFamily="66" charset="0"/>
              <a:ea typeface="Calibri" panose="020F0502020204030204" pitchFamily="34" charset="0"/>
              <a:cs typeface="Calibri" panose="020F0502020204030204" pitchFamily="34" charset="0"/>
            </a:endParaRPr>
          </a:p>
          <a:p>
            <a:pPr marL="0" lvl="0" indent="0">
              <a:lnSpc>
                <a:spcPct val="107000"/>
              </a:lnSpc>
              <a:buNone/>
            </a:pPr>
            <a:endParaRPr lang="en-GB" sz="3200" dirty="0">
              <a:latin typeface="Comic Sans MS" panose="030F0702030302020204" pitchFamily="66"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436484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12B146A-9D0E-4C85-BB84-D010B4F95635}"/>
              </a:ext>
            </a:extLst>
          </p:cNvPr>
          <p:cNvPicPr>
            <a:picLocks noChangeAspect="1"/>
          </p:cNvPicPr>
          <p:nvPr/>
        </p:nvPicPr>
        <p:blipFill rotWithShape="1">
          <a:blip r:embed="rId3">
            <a:alphaModFix amt="20000"/>
          </a:blip>
          <a:srcRect l="2102" b="16336"/>
          <a:stretch/>
        </p:blipFill>
        <p:spPr>
          <a:xfrm>
            <a:off x="1828800" y="-180449"/>
            <a:ext cx="10363200" cy="6864828"/>
          </a:xfrm>
          <a:prstGeom prst="rect">
            <a:avLst/>
          </a:prstGeom>
        </p:spPr>
      </p:pic>
      <p:sp>
        <p:nvSpPr>
          <p:cNvPr id="2" name="Title 1">
            <a:extLst>
              <a:ext uri="{FF2B5EF4-FFF2-40B4-BE49-F238E27FC236}">
                <a16:creationId xmlns:a16="http://schemas.microsoft.com/office/drawing/2014/main" id="{2995E856-26AF-4BE9-B361-3BD4C6B226CB}"/>
              </a:ext>
            </a:extLst>
          </p:cNvPr>
          <p:cNvSpPr>
            <a:spLocks noGrp="1"/>
          </p:cNvSpPr>
          <p:nvPr>
            <p:ph type="title"/>
          </p:nvPr>
        </p:nvSpPr>
        <p:spPr/>
        <p:txBody>
          <a:bodyPr>
            <a:normAutofit/>
          </a:bodyPr>
          <a:lstStyle/>
          <a:p>
            <a:pPr algn="ctr"/>
            <a:r>
              <a:rPr lang="en-US" b="1" dirty="0">
                <a:latin typeface="Comic Sans MS" panose="030F0702030302020204" pitchFamily="66" charset="0"/>
              </a:rPr>
              <a:t>Fronted adverbial phrases</a:t>
            </a:r>
          </a:p>
        </p:txBody>
      </p:sp>
      <p:sp>
        <p:nvSpPr>
          <p:cNvPr id="8" name="Content Placeholder 7">
            <a:extLst>
              <a:ext uri="{FF2B5EF4-FFF2-40B4-BE49-F238E27FC236}">
                <a16:creationId xmlns:a16="http://schemas.microsoft.com/office/drawing/2014/main" id="{87A0EEAC-25A5-4949-8565-86738F694FB2}"/>
              </a:ext>
            </a:extLst>
          </p:cNvPr>
          <p:cNvSpPr>
            <a:spLocks noGrp="1"/>
          </p:cNvSpPr>
          <p:nvPr>
            <p:ph idx="1"/>
          </p:nvPr>
        </p:nvSpPr>
        <p:spPr/>
        <p:txBody>
          <a:bodyPr>
            <a:normAutofit fontScale="92500" lnSpcReduction="20000"/>
          </a:bodyPr>
          <a:lstStyle/>
          <a:p>
            <a:pPr marL="0" indent="0">
              <a:lnSpc>
                <a:spcPct val="107000"/>
              </a:lnSpc>
              <a:spcAft>
                <a:spcPts val="800"/>
              </a:spcAft>
              <a:buNone/>
            </a:pPr>
            <a:r>
              <a:rPr lang="en-US" sz="3200" dirty="0">
                <a:effectLst/>
                <a:latin typeface="Comic Sans MS" panose="030F0702030302020204" pitchFamily="66" charset="0"/>
                <a:ea typeface="Calibri" panose="020F0502020204030204" pitchFamily="34" charset="0"/>
                <a:cs typeface="Calibri" panose="020F0502020204030204" pitchFamily="34" charset="0"/>
              </a:rPr>
              <a:t>A phrase at the start of a sentence that gives us more information about the verb (doing word). This clause is separated by a comma. e.g.</a:t>
            </a:r>
          </a:p>
          <a:p>
            <a:pPr marL="0" indent="0">
              <a:lnSpc>
                <a:spcPct val="107000"/>
              </a:lnSpc>
              <a:spcAft>
                <a:spcPts val="800"/>
              </a:spcAft>
              <a:buNone/>
            </a:pPr>
            <a:r>
              <a:rPr lang="en-US" sz="3200" dirty="0">
                <a:latin typeface="Comic Sans MS" panose="030F0702030302020204" pitchFamily="66" charset="0"/>
                <a:ea typeface="Calibri" panose="020F0502020204030204" pitchFamily="34" charset="0"/>
                <a:cs typeface="Calibri" panose="020F0502020204030204" pitchFamily="34" charset="0"/>
              </a:rPr>
              <a:t>Quietly and quickly, he dusted off the crumbs on his lap before his mum saw!</a:t>
            </a:r>
          </a:p>
          <a:p>
            <a:pPr marL="0" indent="0">
              <a:lnSpc>
                <a:spcPct val="107000"/>
              </a:lnSpc>
              <a:spcAft>
                <a:spcPts val="800"/>
              </a:spcAft>
              <a:buNone/>
            </a:pPr>
            <a:r>
              <a:rPr lang="en-US" sz="3200" dirty="0">
                <a:effectLst/>
                <a:latin typeface="Comic Sans MS" panose="030F0702030302020204" pitchFamily="66" charset="0"/>
                <a:ea typeface="Calibri" panose="020F0502020204030204" pitchFamily="34" charset="0"/>
                <a:cs typeface="Calibri" panose="020F0502020204030204" pitchFamily="34" charset="0"/>
              </a:rPr>
              <a:t>With all the air in his lungs</a:t>
            </a:r>
            <a:r>
              <a:rPr lang="en-US" sz="3200" dirty="0">
                <a:latin typeface="Comic Sans MS" panose="030F0702030302020204" pitchFamily="66" charset="0"/>
                <a:ea typeface="Calibri" panose="020F0502020204030204" pitchFamily="34" charset="0"/>
                <a:cs typeface="Calibri" panose="020F0502020204030204" pitchFamily="34" charset="0"/>
              </a:rPr>
              <a:t>, he let out a huge roar.</a:t>
            </a:r>
          </a:p>
          <a:p>
            <a:pPr marL="0" indent="0">
              <a:lnSpc>
                <a:spcPct val="107000"/>
              </a:lnSpc>
              <a:spcAft>
                <a:spcPts val="800"/>
              </a:spcAft>
              <a:buNone/>
            </a:pPr>
            <a:endParaRPr lang="en-US" sz="3200" dirty="0">
              <a:effectLst/>
              <a:latin typeface="Comic Sans MS" panose="030F0702030302020204" pitchFamily="66" charset="0"/>
              <a:ea typeface="Calibri" panose="020F0502020204030204" pitchFamily="34" charset="0"/>
              <a:cs typeface="Calibri" panose="020F0502020204030204" pitchFamily="34" charset="0"/>
            </a:endParaRPr>
          </a:p>
          <a:p>
            <a:pPr marL="0" indent="0">
              <a:lnSpc>
                <a:spcPct val="107000"/>
              </a:lnSpc>
              <a:spcAft>
                <a:spcPts val="800"/>
              </a:spcAft>
              <a:buNone/>
            </a:pPr>
            <a:r>
              <a:rPr lang="en-US" sz="3200" dirty="0">
                <a:latin typeface="Comic Sans MS" panose="030F0702030302020204" pitchFamily="66" charset="0"/>
                <a:ea typeface="Calibri" panose="020F0502020204030204" pitchFamily="34" charset="0"/>
                <a:cs typeface="Calibri" panose="020F0502020204030204" pitchFamily="34" charset="0"/>
              </a:rPr>
              <a:t>Can you write your own fronted adverbial sentence.</a:t>
            </a:r>
            <a:endParaRPr lang="en-US" sz="3200" dirty="0">
              <a:effectLst/>
              <a:latin typeface="Comic Sans MS" panose="030F0702030302020204" pitchFamily="66" charset="0"/>
              <a:ea typeface="Calibri" panose="020F0502020204030204" pitchFamily="34" charset="0"/>
              <a:cs typeface="Calibri" panose="020F0502020204030204" pitchFamily="34" charset="0"/>
            </a:endParaRPr>
          </a:p>
          <a:p>
            <a:pPr marL="0" lvl="0" indent="0">
              <a:lnSpc>
                <a:spcPct val="107000"/>
              </a:lnSpc>
              <a:buNone/>
            </a:pPr>
            <a:endParaRPr lang="en-GB" sz="3200" dirty="0">
              <a:latin typeface="Comic Sans MS" panose="030F0702030302020204" pitchFamily="66"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793487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FA23F-C2C9-40DA-B691-1805CCEA27C9}"/>
              </a:ext>
            </a:extLst>
          </p:cNvPr>
          <p:cNvSpPr>
            <a:spLocks noGrp="1"/>
          </p:cNvSpPr>
          <p:nvPr>
            <p:ph type="title"/>
          </p:nvPr>
        </p:nvSpPr>
        <p:spPr>
          <a:xfrm>
            <a:off x="838200" y="0"/>
            <a:ext cx="10515600" cy="1325563"/>
          </a:xfrm>
        </p:spPr>
        <p:txBody>
          <a:bodyPr>
            <a:normAutofit/>
          </a:bodyPr>
          <a:lstStyle/>
          <a:p>
            <a:pPr algn="ctr"/>
            <a:r>
              <a:rPr lang="en-US" dirty="0">
                <a:latin typeface="Comic Sans MS" panose="030F0702030302020204" pitchFamily="66" charset="0"/>
              </a:rPr>
              <a:t>Extension to story:</a:t>
            </a:r>
          </a:p>
        </p:txBody>
      </p:sp>
      <p:sp>
        <p:nvSpPr>
          <p:cNvPr id="3" name="Content Placeholder 2">
            <a:extLst>
              <a:ext uri="{FF2B5EF4-FFF2-40B4-BE49-F238E27FC236}">
                <a16:creationId xmlns:a16="http://schemas.microsoft.com/office/drawing/2014/main" id="{14C14D97-1BF3-4272-8E69-D20477E425D6}"/>
              </a:ext>
            </a:extLst>
          </p:cNvPr>
          <p:cNvSpPr>
            <a:spLocks noGrp="1"/>
          </p:cNvSpPr>
          <p:nvPr>
            <p:ph idx="1"/>
          </p:nvPr>
        </p:nvSpPr>
        <p:spPr>
          <a:xfrm>
            <a:off x="345440" y="1087120"/>
            <a:ext cx="11490960" cy="5405755"/>
          </a:xfrm>
        </p:spPr>
        <p:txBody>
          <a:bodyPr>
            <a:normAutofit fontScale="92500" lnSpcReduction="20000"/>
          </a:bodyPr>
          <a:lstStyle/>
          <a:p>
            <a:pPr marL="0" indent="0">
              <a:buNone/>
            </a:pPr>
            <a:r>
              <a:rPr lang="en-US" dirty="0">
                <a:latin typeface="Comic Sans MS" panose="030F0702030302020204" pitchFamily="66" charset="0"/>
              </a:rPr>
              <a:t>After the space-bat-angel-dragon was banished from planet Earth, the whole world cheered. The people no longer fought each other and instead they sang peaceful songs. As for the Iron Man, he went back to his scrap metal yard. He was greeted with all the metal he could imagine. All the scraps from the bombs and missiles were gifted to him like candy, wrapped with pretty bows and decorative ribbons. The Iron Man was overjoyed. </a:t>
            </a:r>
          </a:p>
          <a:p>
            <a:pPr marL="0" indent="0">
              <a:buNone/>
            </a:pPr>
            <a:r>
              <a:rPr lang="en-US" dirty="0">
                <a:latin typeface="Comic Sans MS" panose="030F0702030302020204" pitchFamily="66" charset="0"/>
              </a:rPr>
              <a:t>“You can talk!” Hogarth exclaimed. “But why didn’t you speak to me before?” he asked. </a:t>
            </a:r>
          </a:p>
          <a:p>
            <a:pPr marL="0" indent="0">
              <a:buNone/>
            </a:pPr>
            <a:r>
              <a:rPr lang="en-US" dirty="0">
                <a:latin typeface="Comic Sans MS" panose="030F0702030302020204" pitchFamily="66" charset="0"/>
              </a:rPr>
              <a:t>“Well,” said the Iron Man, “I was afraid.”</a:t>
            </a:r>
          </a:p>
          <a:p>
            <a:pPr marL="0" indent="0">
              <a:buNone/>
            </a:pPr>
            <a:r>
              <a:rPr lang="en-US" dirty="0">
                <a:latin typeface="Comic Sans MS" panose="030F0702030302020204" pitchFamily="66" charset="0"/>
              </a:rPr>
              <a:t>“Afraid of what?” asked Hogarth. “We said we were sorry for trapping you. I came to visit you and you never said a word.”</a:t>
            </a:r>
          </a:p>
          <a:p>
            <a:pPr marL="0" indent="0">
              <a:buNone/>
            </a:pPr>
            <a:r>
              <a:rPr lang="en-US" dirty="0">
                <a:latin typeface="Comic Sans MS" panose="030F0702030302020204" pitchFamily="66" charset="0"/>
              </a:rPr>
              <a:t>The Iron Man paused for a moment before answering. </a:t>
            </a:r>
          </a:p>
          <a:p>
            <a:pPr marL="0" indent="0">
              <a:buNone/>
            </a:pPr>
            <a:r>
              <a:rPr lang="en-US" dirty="0">
                <a:latin typeface="Comic Sans MS" panose="030F0702030302020204" pitchFamily="66" charset="0"/>
              </a:rPr>
              <a:t>“We can be friends now if you like, and I can tell you the story of how I came to Earth.”</a:t>
            </a:r>
          </a:p>
        </p:txBody>
      </p:sp>
    </p:spTree>
    <p:extLst>
      <p:ext uri="{BB962C8B-B14F-4D97-AF65-F5344CB8AC3E}">
        <p14:creationId xmlns:p14="http://schemas.microsoft.com/office/powerpoint/2010/main" val="37271796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2CC0C36368B3E43AA8704CB173414C6" ma:contentTypeVersion="10" ma:contentTypeDescription="Create a new document." ma:contentTypeScope="" ma:versionID="b6ec2e0150afea7d5776644d08e447da">
  <xsd:schema xmlns:xsd="http://www.w3.org/2001/XMLSchema" xmlns:xs="http://www.w3.org/2001/XMLSchema" xmlns:p="http://schemas.microsoft.com/office/2006/metadata/properties" xmlns:ns2="810dadb4-62c1-4fd3-aef3-0db6a8571ffe" targetNamespace="http://schemas.microsoft.com/office/2006/metadata/properties" ma:root="true" ma:fieldsID="98d808a8b07e59fd4b86833a1874b376" ns2:_="">
    <xsd:import namespace="810dadb4-62c1-4fd3-aef3-0db6a8571ff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0dadb4-62c1-4fd3-aef3-0db6a8571f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FC4D348-0380-4C55-ABAA-ED127836BA95}"/>
</file>

<file path=customXml/itemProps2.xml><?xml version="1.0" encoding="utf-8"?>
<ds:datastoreItem xmlns:ds="http://schemas.openxmlformats.org/officeDocument/2006/customXml" ds:itemID="{23DFFF6D-3306-404F-A251-EFA774B2E5DC}"/>
</file>

<file path=customXml/itemProps3.xml><?xml version="1.0" encoding="utf-8"?>
<ds:datastoreItem xmlns:ds="http://schemas.openxmlformats.org/officeDocument/2006/customXml" ds:itemID="{C1D8F89E-608B-41D9-9D30-100E3F5BB3F5}"/>
</file>

<file path=docProps/app.xml><?xml version="1.0" encoding="utf-8"?>
<Properties xmlns="http://schemas.openxmlformats.org/officeDocument/2006/extended-properties" xmlns:vt="http://schemas.openxmlformats.org/officeDocument/2006/docPropsVTypes">
  <TotalTime>0</TotalTime>
  <Words>1172</Words>
  <Application>Microsoft Office PowerPoint</Application>
  <PresentationFormat>Widescreen</PresentationFormat>
  <Paragraphs>111</Paragraphs>
  <Slides>14</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Comic Sans MS</vt:lpstr>
      <vt:lpstr>Office Theme</vt:lpstr>
      <vt:lpstr>The Iron Man</vt:lpstr>
      <vt:lpstr>LO: To write my extension to the story.</vt:lpstr>
      <vt:lpstr>LO: To write my alternative ending to the story.</vt:lpstr>
      <vt:lpstr>LO: To write a story based on the structure of another.</vt:lpstr>
      <vt:lpstr>Using Speech Marks</vt:lpstr>
      <vt:lpstr>Starter</vt:lpstr>
      <vt:lpstr>Expanded noun phrases</vt:lpstr>
      <vt:lpstr>Fronted adverbial phrases</vt:lpstr>
      <vt:lpstr>Extension to story:</vt:lpstr>
      <vt:lpstr>Alternative ending:</vt:lpstr>
      <vt:lpstr>My own story:</vt:lpstr>
      <vt:lpstr>Narrative Writing Tick List</vt:lpstr>
      <vt:lpstr>Your task</vt:lpstr>
      <vt:lpstr>The Iron Man: Word Mat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Chhibber</dc:creator>
  <cp:lastModifiedBy>A Chhibber</cp:lastModifiedBy>
  <cp:revision>266</cp:revision>
  <dcterms:created xsi:type="dcterms:W3CDTF">2021-05-09T16:21:50Z</dcterms:created>
  <dcterms:modified xsi:type="dcterms:W3CDTF">2021-05-26T19:58:24Z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0x010100A2CC0C36368B3E43AA8704CB173414C6</vt:lpwstr>
  </property>
</Properties>
</file>