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9.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presProps.xml" ContentType="application/vnd.openxmlformats-officedocument.presentationml.presProps+xml"/>
  <Override PartName="/ppt/viewProps.xml" ContentType="application/vnd.openxmlformats-officedocument.presentationml.viewProps+xml"/>
  <Override PartName="/ppt/tableStyles.xml" ContentType="application/vnd.openxmlformats-officedocument.presentationml.tableStyles+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6"/>
  </p:notesMasterIdLst>
  <p:sldIdLst>
    <p:sldId id="257" r:id="rId2"/>
    <p:sldId id="270" r:id="rId3"/>
    <p:sldId id="274" r:id="rId4"/>
    <p:sldId id="275" r:id="rId5"/>
    <p:sldId id="271" r:id="rId6"/>
    <p:sldId id="273" r:id="rId7"/>
    <p:sldId id="272" r:id="rId8"/>
    <p:sldId id="276" r:id="rId9"/>
    <p:sldId id="278" r:id="rId10"/>
    <p:sldId id="279" r:id="rId11"/>
    <p:sldId id="281" r:id="rId12"/>
    <p:sldId id="282" r:id="rId13"/>
    <p:sldId id="283" r:id="rId14"/>
    <p:sldId id="28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9CFD3"/>
    <a:srgbClr val="E2C5A8"/>
    <a:srgbClr val="FFECD9"/>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4922" autoAdjust="0"/>
    <p:restoredTop sz="83166" autoAdjust="0"/>
  </p:normalViewPr>
  <p:slideViewPr>
    <p:cSldViewPr snapToGrid="0">
      <p:cViewPr varScale="1">
        <p:scale>
          <a:sx n="71" d="100"/>
          <a:sy n="71" d="100"/>
        </p:scale>
        <p:origin x="682"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1E80A7A-2229-4337-85CA-49C29C35D97D}" type="datetimeFigureOut">
              <a:rPr lang="en-US" smtClean="0"/>
              <a:t>5/24/2021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30221DE5-FB0F-487A-8433-493609C5F92D}" type="slidenum">
              <a:rPr lang="en-US" smtClean="0"/>
              <a:t>‹#›</a:t>
            </a:fld>
            <a:endParaRPr lang="en-US"/>
          </a:p>
        </p:txBody>
      </p:sp>
    </p:spTree>
    <p:extLst>
      <p:ext uri="{BB962C8B-B14F-4D97-AF65-F5344CB8AC3E}">
        <p14:creationId xmlns:p14="http://schemas.microsoft.com/office/powerpoint/2010/main" val="385651007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107000"/>
              </a:lnSpc>
              <a:spcAft>
                <a:spcPts val="800"/>
              </a:spcAft>
            </a:pPr>
            <a:r>
              <a:rPr lang="en-US" sz="1800" dirty="0">
                <a:effectLst/>
                <a:latin typeface="Calibri" panose="020F0502020204030204" pitchFamily="34" charset="0"/>
                <a:ea typeface="Calibri" panose="020F0502020204030204" pitchFamily="34" charset="0"/>
                <a:cs typeface="Calibri" panose="020F0502020204030204" pitchFamily="34" charset="0"/>
              </a:rPr>
              <a:t> </a:t>
            </a:r>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2</a:t>
            </a:fld>
            <a:endParaRPr lang="en-US"/>
          </a:p>
        </p:txBody>
      </p:sp>
    </p:spTree>
    <p:extLst>
      <p:ext uri="{BB962C8B-B14F-4D97-AF65-F5344CB8AC3E}">
        <p14:creationId xmlns:p14="http://schemas.microsoft.com/office/powerpoint/2010/main" val="272875767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457200">
              <a:lnSpc>
                <a:spcPct val="107000"/>
              </a:lnSpc>
              <a:spcAft>
                <a:spcPts val="800"/>
              </a:spcAft>
            </a:pPr>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3</a:t>
            </a:fld>
            <a:endParaRPr lang="en-US"/>
          </a:p>
        </p:txBody>
      </p:sp>
    </p:spTree>
    <p:extLst>
      <p:ext uri="{BB962C8B-B14F-4D97-AF65-F5344CB8AC3E}">
        <p14:creationId xmlns:p14="http://schemas.microsoft.com/office/powerpoint/2010/main" val="49451346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4</a:t>
            </a:fld>
            <a:endParaRPr lang="en-US"/>
          </a:p>
        </p:txBody>
      </p:sp>
    </p:spTree>
    <p:extLst>
      <p:ext uri="{BB962C8B-B14F-4D97-AF65-F5344CB8AC3E}">
        <p14:creationId xmlns:p14="http://schemas.microsoft.com/office/powerpoint/2010/main" val="163345258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5</a:t>
            </a:fld>
            <a:endParaRPr lang="en-US"/>
          </a:p>
        </p:txBody>
      </p:sp>
    </p:spTree>
    <p:extLst>
      <p:ext uri="{BB962C8B-B14F-4D97-AF65-F5344CB8AC3E}">
        <p14:creationId xmlns:p14="http://schemas.microsoft.com/office/powerpoint/2010/main" val="323258425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6</a:t>
            </a:fld>
            <a:endParaRPr lang="en-US"/>
          </a:p>
        </p:txBody>
      </p:sp>
    </p:spTree>
    <p:extLst>
      <p:ext uri="{BB962C8B-B14F-4D97-AF65-F5344CB8AC3E}">
        <p14:creationId xmlns:p14="http://schemas.microsoft.com/office/powerpoint/2010/main" val="1518583343"/>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11</a:t>
            </a:fld>
            <a:endParaRPr lang="en-US"/>
          </a:p>
        </p:txBody>
      </p:sp>
    </p:spTree>
    <p:extLst>
      <p:ext uri="{BB962C8B-B14F-4D97-AF65-F5344CB8AC3E}">
        <p14:creationId xmlns:p14="http://schemas.microsoft.com/office/powerpoint/2010/main" val="294032520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effectLst/>
                <a:latin typeface="Calibri" panose="020F0502020204030204" pitchFamily="34" charset="0"/>
                <a:ea typeface="Calibri" panose="020F0502020204030204" pitchFamily="34" charset="0"/>
                <a:cs typeface="Times New Roman" panose="02020603050405020304" pitchFamily="18" charset="0"/>
              </a:rPr>
              <a:t>Y3 MA: </a:t>
            </a:r>
            <a:r>
              <a:rPr lang="en-GB" sz="1200" dirty="0">
                <a:effectLst/>
                <a:latin typeface="Calibri" panose="020F0502020204030204" pitchFamily="34" charset="0"/>
                <a:ea typeface="Calibri" panose="020F0502020204030204" pitchFamily="34" charset="0"/>
                <a:cs typeface="Times New Roman" panose="02020603050405020304" pitchFamily="18" charset="0"/>
              </a:rPr>
              <a:t>Children working individually or with a partner to extend the story or write and alternative ending. Provide word mats/graphic organisers as appropriate to record plan.</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12</a:t>
            </a:fld>
            <a:endParaRPr lang="en-US"/>
          </a:p>
        </p:txBody>
      </p:sp>
    </p:spTree>
    <p:extLst>
      <p:ext uri="{BB962C8B-B14F-4D97-AF65-F5344CB8AC3E}">
        <p14:creationId xmlns:p14="http://schemas.microsoft.com/office/powerpoint/2010/main" val="338668121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effectLst/>
                <a:latin typeface="Calibri" panose="020F0502020204030204" pitchFamily="34" charset="0"/>
                <a:ea typeface="Calibri" panose="020F0502020204030204" pitchFamily="34" charset="0"/>
                <a:cs typeface="Times New Roman" panose="02020603050405020304" pitchFamily="18" charset="0"/>
              </a:rPr>
              <a:t>Y3 HA: </a:t>
            </a:r>
            <a:r>
              <a:rPr lang="en-GB" sz="1200" dirty="0">
                <a:effectLst/>
                <a:latin typeface="Calibri" panose="020F0502020204030204" pitchFamily="34" charset="0"/>
                <a:ea typeface="Calibri" panose="020F0502020204030204" pitchFamily="34" charset="0"/>
                <a:cs typeface="Times New Roman" panose="02020603050405020304" pitchFamily="18" charset="0"/>
              </a:rPr>
              <a:t>Encourage pupils to write their own version of this story, changing key details e.g. they may wish to write the story to explain how SBAD decided to come to Earth. Their story must have a clear beginning, middle and end. Provide topic vocabulary mat.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13</a:t>
            </a:fld>
            <a:endParaRPr lang="en-US"/>
          </a:p>
        </p:txBody>
      </p:sp>
    </p:spTree>
    <p:extLst>
      <p:ext uri="{BB962C8B-B14F-4D97-AF65-F5344CB8AC3E}">
        <p14:creationId xmlns:p14="http://schemas.microsoft.com/office/powerpoint/2010/main" val="190439989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200" b="1" dirty="0">
                <a:effectLst/>
                <a:latin typeface="Calibri" panose="020F0502020204030204" pitchFamily="34" charset="0"/>
                <a:ea typeface="Calibri" panose="020F0502020204030204" pitchFamily="34" charset="0"/>
                <a:cs typeface="Times New Roman" panose="02020603050405020304" pitchFamily="18" charset="0"/>
              </a:rPr>
              <a:t>Y3 HA: </a:t>
            </a:r>
            <a:r>
              <a:rPr lang="en-GB" sz="1200" dirty="0">
                <a:effectLst/>
                <a:latin typeface="Calibri" panose="020F0502020204030204" pitchFamily="34" charset="0"/>
                <a:ea typeface="Calibri" panose="020F0502020204030204" pitchFamily="34" charset="0"/>
                <a:cs typeface="Times New Roman" panose="02020603050405020304" pitchFamily="18" charset="0"/>
              </a:rPr>
              <a:t>Encourage pupils to write their own version of this story, changing key details e.g. they may wish to write the story to explain how SBAD decided to come to Earth. Their story must have a clear beginning, middle and end. Provide topic vocabulary mat.</a:t>
            </a:r>
            <a:endParaRPr lang="en-US" sz="1200" dirty="0">
              <a:effectLst/>
              <a:latin typeface="Calibri" panose="020F0502020204030204" pitchFamily="34" charset="0"/>
              <a:ea typeface="Calibri" panose="020F0502020204030204" pitchFamily="34" charset="0"/>
              <a:cs typeface="Times New Roman" panose="02020603050405020304" pitchFamily="18" charset="0"/>
            </a:endParaRPr>
          </a:p>
          <a:p>
            <a:endParaRPr lang="en-US" dirty="0"/>
          </a:p>
        </p:txBody>
      </p:sp>
      <p:sp>
        <p:nvSpPr>
          <p:cNvPr id="4" name="Slide Number Placeholder 3"/>
          <p:cNvSpPr>
            <a:spLocks noGrp="1"/>
          </p:cNvSpPr>
          <p:nvPr>
            <p:ph type="sldNum" sz="quarter" idx="5"/>
          </p:nvPr>
        </p:nvSpPr>
        <p:spPr/>
        <p:txBody>
          <a:bodyPr/>
          <a:lstStyle/>
          <a:p>
            <a:fld id="{30221DE5-FB0F-487A-8433-493609C5F92D}" type="slidenum">
              <a:rPr lang="en-US" smtClean="0"/>
              <a:t>14</a:t>
            </a:fld>
            <a:endParaRPr lang="en-US"/>
          </a:p>
        </p:txBody>
      </p:sp>
    </p:spTree>
    <p:extLst>
      <p:ext uri="{BB962C8B-B14F-4D97-AF65-F5344CB8AC3E}">
        <p14:creationId xmlns:p14="http://schemas.microsoft.com/office/powerpoint/2010/main" val="294495246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2C59DE4-900C-4C9B-AFC7-628EE8CC37A1}"/>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11A6733F-9827-49C3-9844-3454BFD2BEFC}"/>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F3F40175-5D25-4EFB-BEF9-7322091A5035}"/>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6084CC58-B924-4E77-98F5-DDE6753610A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463D593-D1A2-4767-AFE9-7E071E7EBD1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41536991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5F94BC7-6B64-494A-A499-144F48E0864E}"/>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9493D3CD-7BE3-46A5-B41B-82D2B481348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BC12090E-A147-47D6-80DE-DC8E0A88B822}"/>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794359CA-A6B8-49CB-8A5E-CF01889449B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11B8C98-5BA1-4901-8CB7-6B8FF98C4CA8}"/>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66086229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3C50583-BDD5-4CD9-B2F3-F114954F569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A4CFFF31-7F07-49B6-BB9C-843DFAD2546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4B0E12C-758C-4BDE-B14A-CFB53BB03027}"/>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8BB97F3C-0A02-4A2F-BA93-62AFEFA25FA1}"/>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E45115C-30E1-4216-8559-E5F37CA01A12}"/>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43101631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08F8B1C-B5BC-4340-B922-1F8FE8636E70}"/>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198234BA-2A10-4589-9979-EED278390485}"/>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E07B1A1-9D7D-4E43-86DD-2EBD45DC332C}"/>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179F2B02-8057-4598-83C4-C9ADB6E0807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92AEE02-DCCD-472A-B07B-DD7591F60638}"/>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39647359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6C676C1-C911-4506-9CDA-83F5DFC4D7A9}"/>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7ED7295-4F40-49B2-A85E-7908CE626B35}"/>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8005641-13EA-4D5D-BF61-54CEDB3CD7B5}"/>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419F05BF-E84C-48BE-AC11-DE46A766FC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157E22-62EA-4C2F-B273-0100D84D3BAF}"/>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408776802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4D0109-2FB5-4342-A8BE-9F49777FAD8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F45C646C-B50F-4E88-86FA-31478B9BC182}"/>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2F42A0F3-5A4F-4A05-84AF-954C1BBC00DC}"/>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52648321-1234-4024-A550-BF5497CCD7F7}"/>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6" name="Footer Placeholder 5">
            <a:extLst>
              <a:ext uri="{FF2B5EF4-FFF2-40B4-BE49-F238E27FC236}">
                <a16:creationId xmlns:a16="http://schemas.microsoft.com/office/drawing/2014/main" id="{6847BD3B-F76B-4E1B-9FFF-DC05AD48A39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B508E1B-C527-4EB2-B7B1-2B4AB26F0E8D}"/>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23671125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BDFD7A5-1F9D-4557-B691-696DBF7B52F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547970AD-5C91-4CAE-8C90-DEE766C35B91}"/>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DCCD601B-BD55-4BA0-9D0B-7B1618A722D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32713A01-271C-4BAE-BC00-4801A41F7E73}"/>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C38A2877-531B-4638-8260-59FDA7787E29}"/>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15B2072-EC69-4A43-ADAA-5D37548F5A78}"/>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8" name="Footer Placeholder 7">
            <a:extLst>
              <a:ext uri="{FF2B5EF4-FFF2-40B4-BE49-F238E27FC236}">
                <a16:creationId xmlns:a16="http://schemas.microsoft.com/office/drawing/2014/main" id="{310BF1CF-D6F6-4682-95FE-6242C8489EDA}"/>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99ED4F65-FE56-48EB-A25A-91EC00B63E11}"/>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17455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F1AC6-A63E-403C-8437-0570B1A1580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AE5D9FCB-FF98-43AB-85D3-61E82CD9AC8E}"/>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4" name="Footer Placeholder 3">
            <a:extLst>
              <a:ext uri="{FF2B5EF4-FFF2-40B4-BE49-F238E27FC236}">
                <a16:creationId xmlns:a16="http://schemas.microsoft.com/office/drawing/2014/main" id="{E85955C4-340E-42FC-B8F8-B672C3FC422B}"/>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056895D-7F2C-4843-AD6A-F9302632FCE6}"/>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54607541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6F511F36-977E-43EB-9213-ADE9E5921465}"/>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3" name="Footer Placeholder 2">
            <a:extLst>
              <a:ext uri="{FF2B5EF4-FFF2-40B4-BE49-F238E27FC236}">
                <a16:creationId xmlns:a16="http://schemas.microsoft.com/office/drawing/2014/main" id="{DA2A37B6-6DAC-43C9-87EE-77403FBA0653}"/>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6B751E5-453E-46D3-B104-892AE4B36B0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414376728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A65A6B-7A6C-4840-9C1E-80CEC1D49E7E}"/>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1D124A03-2053-4400-B817-AE850CEA4186}"/>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F31DF0D6-EDAA-430E-8355-04C2663396AA}"/>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6103D23-4BB1-4E06-94BD-9B4D4C88D25B}"/>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6" name="Footer Placeholder 5">
            <a:extLst>
              <a:ext uri="{FF2B5EF4-FFF2-40B4-BE49-F238E27FC236}">
                <a16:creationId xmlns:a16="http://schemas.microsoft.com/office/drawing/2014/main" id="{9D679468-8BF2-481A-AF6F-BD28522118B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B80246B-203E-4B9D-95DF-4BC6C539F52A}"/>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361543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E24A093-E14D-471D-9073-D0299C5FF43D}"/>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17964685-6497-4973-B5B6-86CBB0C6AC7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D9EDC32E-9B25-4C86-B789-91F510AA8AC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0D280A92-99E5-4802-A5DE-106B866742ED}"/>
              </a:ext>
            </a:extLst>
          </p:cNvPr>
          <p:cNvSpPr>
            <a:spLocks noGrp="1"/>
          </p:cNvSpPr>
          <p:nvPr>
            <p:ph type="dt" sz="half" idx="10"/>
          </p:nvPr>
        </p:nvSpPr>
        <p:spPr/>
        <p:txBody>
          <a:bodyPr/>
          <a:lstStyle/>
          <a:p>
            <a:fld id="{B849C5FD-46B7-457D-975C-C034B82B7D8A}" type="datetimeFigureOut">
              <a:rPr lang="en-US" smtClean="0"/>
              <a:t>5/24/2021</a:t>
            </a:fld>
            <a:endParaRPr lang="en-US"/>
          </a:p>
        </p:txBody>
      </p:sp>
      <p:sp>
        <p:nvSpPr>
          <p:cNvPr id="6" name="Footer Placeholder 5">
            <a:extLst>
              <a:ext uri="{FF2B5EF4-FFF2-40B4-BE49-F238E27FC236}">
                <a16:creationId xmlns:a16="http://schemas.microsoft.com/office/drawing/2014/main" id="{331D8C14-1337-4C37-AEEC-289754B8D9D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788F763-7C76-45AE-A229-AD0B54756824}"/>
              </a:ext>
            </a:extLst>
          </p:cNvPr>
          <p:cNvSpPr>
            <a:spLocks noGrp="1"/>
          </p:cNvSpPr>
          <p:nvPr>
            <p:ph type="sldNum" sz="quarter" idx="12"/>
          </p:nvPr>
        </p:nvSpPr>
        <p:spPr/>
        <p:txBody>
          <a:bodyPr/>
          <a:lstStyle/>
          <a:p>
            <a:fld id="{18D40E95-0873-4E83-B6CF-965E2D29D71F}" type="slidenum">
              <a:rPr lang="en-US" smtClean="0"/>
              <a:t>‹#›</a:t>
            </a:fld>
            <a:endParaRPr lang="en-US"/>
          </a:p>
        </p:txBody>
      </p:sp>
    </p:spTree>
    <p:extLst>
      <p:ext uri="{BB962C8B-B14F-4D97-AF65-F5344CB8AC3E}">
        <p14:creationId xmlns:p14="http://schemas.microsoft.com/office/powerpoint/2010/main" val="79007098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F903071-30D8-48B0-9D0A-B3416DA3F6C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CE30A984-0F56-4139-AF50-B14A4EE2DC3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81C9823-4066-4BA7-BE75-6802F91B27CE}"/>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849C5FD-46B7-457D-975C-C034B82B7D8A}" type="datetimeFigureOut">
              <a:rPr lang="en-US" smtClean="0"/>
              <a:t>5/24/2021</a:t>
            </a:fld>
            <a:endParaRPr lang="en-US"/>
          </a:p>
        </p:txBody>
      </p:sp>
      <p:sp>
        <p:nvSpPr>
          <p:cNvPr id="5" name="Footer Placeholder 4">
            <a:extLst>
              <a:ext uri="{FF2B5EF4-FFF2-40B4-BE49-F238E27FC236}">
                <a16:creationId xmlns:a16="http://schemas.microsoft.com/office/drawing/2014/main" id="{5F16F6A6-BF4B-4E95-A295-0B28238A7FC1}"/>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323A17D8-524F-43C8-81C8-2EB11A53CA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18D40E95-0873-4E83-B6CF-965E2D29D71F}" type="slidenum">
              <a:rPr lang="en-US" smtClean="0"/>
              <a:t>‹#›</a:t>
            </a:fld>
            <a:endParaRPr lang="en-US"/>
          </a:p>
        </p:txBody>
      </p:sp>
    </p:spTree>
    <p:extLst>
      <p:ext uri="{BB962C8B-B14F-4D97-AF65-F5344CB8AC3E}">
        <p14:creationId xmlns:p14="http://schemas.microsoft.com/office/powerpoint/2010/main" val="412765362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3.png"/></Relationships>
</file>

<file path=ppt/slides/_rels/slide1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5.png"/></Relationships>
</file>

<file path=ppt/slides/_rels/slide1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2.JPG"/></Relationships>
</file>

<file path=ppt/slides/_rels/slide7.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a:extLst>
              <a:ext uri="{FF2B5EF4-FFF2-40B4-BE49-F238E27FC236}">
                <a16:creationId xmlns:a16="http://schemas.microsoft.com/office/drawing/2014/main" id="{11F8973A-5DDF-40CB-AD19-E77EDDACC29B}"/>
              </a:ext>
            </a:extLst>
          </p:cNvPr>
          <p:cNvPicPr>
            <a:picLocks noChangeAspect="1"/>
          </p:cNvPicPr>
          <p:nvPr/>
        </p:nvPicPr>
        <p:blipFill rotWithShape="1">
          <a:blip r:embed="rId2">
            <a:alphaModFix amt="20000"/>
          </a:blip>
          <a:srcRect l="2102" b="16336"/>
          <a:stretch/>
        </p:blipFill>
        <p:spPr>
          <a:xfrm>
            <a:off x="1828800" y="-6828"/>
            <a:ext cx="10363200" cy="6864828"/>
          </a:xfrm>
          <a:prstGeom prst="rect">
            <a:avLst/>
          </a:prstGeom>
        </p:spPr>
      </p:pic>
      <p:sp>
        <p:nvSpPr>
          <p:cNvPr id="2" name="Title 1">
            <a:extLst>
              <a:ext uri="{FF2B5EF4-FFF2-40B4-BE49-F238E27FC236}">
                <a16:creationId xmlns:a16="http://schemas.microsoft.com/office/drawing/2014/main" id="{E7642A17-3FFA-4D1B-B01C-44C5A76802B4}"/>
              </a:ext>
            </a:extLst>
          </p:cNvPr>
          <p:cNvSpPr>
            <a:spLocks noGrp="1"/>
          </p:cNvSpPr>
          <p:nvPr>
            <p:ph type="ctrTitle"/>
          </p:nvPr>
        </p:nvSpPr>
        <p:spPr>
          <a:xfrm>
            <a:off x="1116701" y="2452526"/>
            <a:ext cx="4248318" cy="1952947"/>
          </a:xfrm>
          <a:noFill/>
        </p:spPr>
        <p:txBody>
          <a:bodyPr anchor="ctr">
            <a:normAutofit/>
          </a:bodyPr>
          <a:lstStyle/>
          <a:p>
            <a:r>
              <a:rPr lang="en-US" sz="4800" dirty="0">
                <a:solidFill>
                  <a:srgbClr val="080808"/>
                </a:solidFill>
                <a:latin typeface="Comic Sans MS" panose="030F0702030302020204" pitchFamily="66" charset="0"/>
              </a:rPr>
              <a:t>The Iron Man</a:t>
            </a:r>
          </a:p>
        </p:txBody>
      </p:sp>
      <p:sp>
        <p:nvSpPr>
          <p:cNvPr id="3" name="Subtitle 2">
            <a:extLst>
              <a:ext uri="{FF2B5EF4-FFF2-40B4-BE49-F238E27FC236}">
                <a16:creationId xmlns:a16="http://schemas.microsoft.com/office/drawing/2014/main" id="{D7131181-F2AA-4D28-B5F9-C9E9A981E9EF}"/>
              </a:ext>
            </a:extLst>
          </p:cNvPr>
          <p:cNvSpPr>
            <a:spLocks noGrp="1"/>
          </p:cNvSpPr>
          <p:nvPr>
            <p:ph type="subTitle" idx="1"/>
          </p:nvPr>
        </p:nvSpPr>
        <p:spPr>
          <a:xfrm>
            <a:off x="1991745" y="4557900"/>
            <a:ext cx="2442690" cy="915772"/>
          </a:xfrm>
          <a:noFill/>
        </p:spPr>
        <p:txBody>
          <a:bodyPr>
            <a:normAutofit/>
          </a:bodyPr>
          <a:lstStyle/>
          <a:p>
            <a:r>
              <a:rPr lang="en-US" sz="3200">
                <a:solidFill>
                  <a:srgbClr val="080808"/>
                </a:solidFill>
                <a:latin typeface="Comic Sans MS" panose="030F0702030302020204" pitchFamily="66" charset="0"/>
              </a:rPr>
              <a:t>Lesson 18</a:t>
            </a:r>
            <a:endParaRPr lang="en-US" sz="3200" dirty="0">
              <a:solidFill>
                <a:srgbClr val="080808"/>
              </a:solidFill>
              <a:latin typeface="Comic Sans MS" panose="030F0702030302020204" pitchFamily="66" charset="0"/>
            </a:endParaRPr>
          </a:p>
        </p:txBody>
      </p:sp>
    </p:spTree>
    <p:extLst>
      <p:ext uri="{BB962C8B-B14F-4D97-AF65-F5344CB8AC3E}">
        <p14:creationId xmlns:p14="http://schemas.microsoft.com/office/powerpoint/2010/main" val="218590114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500"/>
                                  </p:stCondLst>
                                  <p:iterate type="wd">
                                    <p:tmPct val="15000"/>
                                  </p:iterate>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childTnLst>
                                </p:cTn>
                              </p:par>
                              <p:par>
                                <p:cTn id="8" presetID="10" presetClass="entr" presetSubtype="0" fill="hold" grpId="0" nodeType="withEffect">
                                  <p:stCondLst>
                                    <p:cond delay="1000"/>
                                  </p:stCondLst>
                                  <p:iterate type="wd">
                                    <p:tmPct val="15000"/>
                                  </p:iterate>
                                  <p:childTnLst>
                                    <p:set>
                                      <p:cBhvr>
                                        <p:cTn id="9" dur="1" fill="hold">
                                          <p:stCondLst>
                                            <p:cond delay="0"/>
                                          </p:stCondLst>
                                        </p:cTn>
                                        <p:tgtEl>
                                          <p:spTgt spid="3">
                                            <p:txEl>
                                              <p:pRg st="0" end="0"/>
                                            </p:txEl>
                                          </p:spTgt>
                                        </p:tgtEl>
                                        <p:attrNameLst>
                                          <p:attrName>style.visibility</p:attrName>
                                        </p:attrNameLst>
                                      </p:cBhvr>
                                      <p:to>
                                        <p:strVal val="visible"/>
                                      </p:to>
                                    </p:set>
                                    <p:animEffect transition="in" filter="fade">
                                      <p:cBhvr>
                                        <p:cTn id="10" dur="1000"/>
                                        <p:tgtEl>
                                          <p:spTgt spid="3">
                                            <p:txEl>
                                              <p:pRg st="0" end="0"/>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build="p"/>
    </p:bld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2">
            <a:alphaModFix amt="20000"/>
          </a:blip>
          <a:srcRect l="2102" b="16336"/>
          <a:stretch/>
        </p:blipFill>
        <p:spPr>
          <a:xfrm>
            <a:off x="1828800" y="-180449"/>
            <a:ext cx="10363200" cy="6864828"/>
          </a:xfrm>
          <a:prstGeom prst="rect">
            <a:avLst/>
          </a:prstGeom>
        </p:spPr>
      </p:pic>
      <p:sp>
        <p:nvSpPr>
          <p:cNvPr id="3" name="Oval 2">
            <a:extLst>
              <a:ext uri="{FF2B5EF4-FFF2-40B4-BE49-F238E27FC236}">
                <a16:creationId xmlns:a16="http://schemas.microsoft.com/office/drawing/2014/main" id="{B16D63C8-A437-4774-8741-F80BE9119A2C}"/>
              </a:ext>
            </a:extLst>
          </p:cNvPr>
          <p:cNvSpPr/>
          <p:nvPr/>
        </p:nvSpPr>
        <p:spPr>
          <a:xfrm>
            <a:off x="2694039" y="2303206"/>
            <a:ext cx="5732207" cy="2251587"/>
          </a:xfrm>
          <a:prstGeom prst="ellipse">
            <a:avLst/>
          </a:prstGeom>
          <a:solidFill>
            <a:srgbClr val="E9CF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3362632" y="2830386"/>
            <a:ext cx="4648200" cy="137420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What could have happened differently?</a:t>
            </a:r>
          </a:p>
        </p:txBody>
      </p:sp>
    </p:spTree>
    <p:extLst>
      <p:ext uri="{BB962C8B-B14F-4D97-AF65-F5344CB8AC3E}">
        <p14:creationId xmlns:p14="http://schemas.microsoft.com/office/powerpoint/2010/main" val="228924165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838200" y="254421"/>
            <a:ext cx="10515600" cy="49533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Year 2</a:t>
            </a:r>
          </a:p>
        </p:txBody>
      </p:sp>
      <p:pic>
        <p:nvPicPr>
          <p:cNvPr id="9" name="Picture 8">
            <a:extLst>
              <a:ext uri="{FF2B5EF4-FFF2-40B4-BE49-F238E27FC236}">
                <a16:creationId xmlns:a16="http://schemas.microsoft.com/office/drawing/2014/main" id="{0563FE5D-969B-44C9-8491-46D59ADC30C8}"/>
              </a:ext>
            </a:extLst>
          </p:cNvPr>
          <p:cNvPicPr>
            <a:picLocks noChangeAspect="1"/>
          </p:cNvPicPr>
          <p:nvPr/>
        </p:nvPicPr>
        <p:blipFill rotWithShape="1">
          <a:blip r:embed="rId4"/>
          <a:srcRect l="23482" t="25396" r="23572" b="9683"/>
          <a:stretch/>
        </p:blipFill>
        <p:spPr>
          <a:xfrm>
            <a:off x="1959428" y="807387"/>
            <a:ext cx="8403772" cy="5796192"/>
          </a:xfrm>
          <a:prstGeom prst="rect">
            <a:avLst/>
          </a:prstGeom>
        </p:spPr>
      </p:pic>
    </p:spTree>
    <p:extLst>
      <p:ext uri="{BB962C8B-B14F-4D97-AF65-F5344CB8AC3E}">
        <p14:creationId xmlns:p14="http://schemas.microsoft.com/office/powerpoint/2010/main" val="14745788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838200" y="254421"/>
            <a:ext cx="10515600" cy="49533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Year 3</a:t>
            </a:r>
          </a:p>
        </p:txBody>
      </p:sp>
      <p:pic>
        <p:nvPicPr>
          <p:cNvPr id="6" name="Picture 5">
            <a:extLst>
              <a:ext uri="{FF2B5EF4-FFF2-40B4-BE49-F238E27FC236}">
                <a16:creationId xmlns:a16="http://schemas.microsoft.com/office/drawing/2014/main" id="{9A420FAA-732D-4EEF-8C4D-7DC793A8C1A7}"/>
              </a:ext>
            </a:extLst>
          </p:cNvPr>
          <p:cNvPicPr>
            <a:picLocks noChangeAspect="1"/>
          </p:cNvPicPr>
          <p:nvPr/>
        </p:nvPicPr>
        <p:blipFill rotWithShape="1">
          <a:blip r:embed="rId4"/>
          <a:srcRect l="23214" t="24652" r="23661" b="9931"/>
          <a:stretch/>
        </p:blipFill>
        <p:spPr>
          <a:xfrm>
            <a:off x="1642664" y="749752"/>
            <a:ext cx="8448393" cy="5851755"/>
          </a:xfrm>
          <a:prstGeom prst="rect">
            <a:avLst/>
          </a:prstGeom>
        </p:spPr>
      </p:pic>
    </p:spTree>
    <p:extLst>
      <p:ext uri="{BB962C8B-B14F-4D97-AF65-F5344CB8AC3E}">
        <p14:creationId xmlns:p14="http://schemas.microsoft.com/office/powerpoint/2010/main" val="32321490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838200" y="254421"/>
            <a:ext cx="10515600" cy="49533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Year 3 challenge:</a:t>
            </a:r>
          </a:p>
        </p:txBody>
      </p:sp>
      <p:pic>
        <p:nvPicPr>
          <p:cNvPr id="4" name="Picture 3">
            <a:extLst>
              <a:ext uri="{FF2B5EF4-FFF2-40B4-BE49-F238E27FC236}">
                <a16:creationId xmlns:a16="http://schemas.microsoft.com/office/drawing/2014/main" id="{B2544B11-CDA6-4292-81DF-2926CECCF5D0}"/>
              </a:ext>
            </a:extLst>
          </p:cNvPr>
          <p:cNvPicPr>
            <a:picLocks noChangeAspect="1"/>
          </p:cNvPicPr>
          <p:nvPr/>
        </p:nvPicPr>
        <p:blipFill rotWithShape="1">
          <a:blip r:embed="rId4"/>
          <a:srcRect l="22947" t="25397" r="23840" b="10001"/>
          <a:stretch/>
        </p:blipFill>
        <p:spPr>
          <a:xfrm>
            <a:off x="1828800" y="882957"/>
            <a:ext cx="8316686" cy="5679348"/>
          </a:xfrm>
          <a:prstGeom prst="rect">
            <a:avLst/>
          </a:prstGeom>
        </p:spPr>
      </p:pic>
    </p:spTree>
    <p:extLst>
      <p:ext uri="{BB962C8B-B14F-4D97-AF65-F5344CB8AC3E}">
        <p14:creationId xmlns:p14="http://schemas.microsoft.com/office/powerpoint/2010/main" val="210134857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838200" y="254421"/>
            <a:ext cx="10515600" cy="495331"/>
          </a:xfrm>
        </p:spPr>
        <p:txBody>
          <a:bodyPr>
            <a:normAutofit fontScale="90000"/>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The Iron Man: Word Mat</a:t>
            </a:r>
          </a:p>
        </p:txBody>
      </p:sp>
      <p:sp>
        <p:nvSpPr>
          <p:cNvPr id="3" name="TextBox 2">
            <a:extLst>
              <a:ext uri="{FF2B5EF4-FFF2-40B4-BE49-F238E27FC236}">
                <a16:creationId xmlns:a16="http://schemas.microsoft.com/office/drawing/2014/main" id="{8F03DDDC-A375-478C-96E3-98708D960241}"/>
              </a:ext>
            </a:extLst>
          </p:cNvPr>
          <p:cNvSpPr txBox="1"/>
          <p:nvPr/>
        </p:nvSpPr>
        <p:spPr>
          <a:xfrm>
            <a:off x="838200" y="1301675"/>
            <a:ext cx="10855362" cy="3539430"/>
          </a:xfrm>
          <a:prstGeom prst="rect">
            <a:avLst/>
          </a:prstGeom>
          <a:noFill/>
        </p:spPr>
        <p:txBody>
          <a:bodyPr wrap="square" rtlCol="0">
            <a:spAutoFit/>
          </a:bodyPr>
          <a:lstStyle/>
          <a:p>
            <a:pPr algn="ctr"/>
            <a:r>
              <a:rPr lang="en-US" sz="3200" b="1" dirty="0">
                <a:latin typeface="Comic Sans MS" panose="030F0702030302020204" pitchFamily="66" charset="0"/>
              </a:rPr>
              <a:t> Iron Man          space-bat-angel-dragon</a:t>
            </a:r>
          </a:p>
          <a:p>
            <a:endParaRPr lang="en-US" sz="3200" b="1" dirty="0">
              <a:latin typeface="Comic Sans MS" panose="030F0702030302020204" pitchFamily="66" charset="0"/>
            </a:endParaRPr>
          </a:p>
          <a:p>
            <a:r>
              <a:rPr lang="en-US" sz="3200" b="1" dirty="0">
                <a:latin typeface="Comic Sans MS" panose="030F0702030302020204" pitchFamily="66" charset="0"/>
              </a:rPr>
              <a:t>Hogarth          furnace          scrap metal</a:t>
            </a:r>
          </a:p>
          <a:p>
            <a:pPr algn="ctr"/>
            <a:endParaRPr lang="en-US" sz="3200" b="1" dirty="0">
              <a:latin typeface="Comic Sans MS" panose="030F0702030302020204" pitchFamily="66" charset="0"/>
            </a:endParaRPr>
          </a:p>
          <a:p>
            <a:pPr algn="ctr"/>
            <a:r>
              <a:rPr lang="en-US" sz="3200" b="1" dirty="0">
                <a:latin typeface="Comic Sans MS" panose="030F0702030302020204" pitchFamily="66" charset="0"/>
              </a:rPr>
              <a:t>   furnace          scorched          music       iron</a:t>
            </a:r>
          </a:p>
          <a:p>
            <a:pPr algn="ctr"/>
            <a:endParaRPr lang="en-US" sz="3200" b="1" dirty="0">
              <a:latin typeface="Comic Sans MS" panose="030F0702030302020204" pitchFamily="66" charset="0"/>
            </a:endParaRPr>
          </a:p>
          <a:p>
            <a:r>
              <a:rPr lang="en-US" sz="3200" b="1" dirty="0">
                <a:latin typeface="Comic Sans MS" panose="030F0702030302020204" pitchFamily="66" charset="0"/>
              </a:rPr>
              <a:t>wingbeats          Australia          writhing</a:t>
            </a:r>
          </a:p>
        </p:txBody>
      </p:sp>
    </p:spTree>
    <p:extLst>
      <p:ext uri="{BB962C8B-B14F-4D97-AF65-F5344CB8AC3E}">
        <p14:creationId xmlns:p14="http://schemas.microsoft.com/office/powerpoint/2010/main" val="212964077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plan or say out loud my extension to the story.</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orally rehearse my plan.</a:t>
            </a:r>
          </a:p>
          <a:p>
            <a:pPr>
              <a:lnSpc>
                <a:spcPct val="107000"/>
              </a:lnSpc>
              <a:spcAft>
                <a:spcPts val="800"/>
              </a:spcAft>
              <a:buFontTx/>
              <a:buChar char="-"/>
            </a:pPr>
            <a:r>
              <a:rPr lang="en-GB" sz="3200" dirty="0">
                <a:effectLst/>
                <a:latin typeface="Comic Sans MS" panose="030F0702030302020204" pitchFamily="66" charset="0"/>
                <a:ea typeface="Calibri" panose="020F0502020204030204" pitchFamily="34" charset="0"/>
                <a:cs typeface="Calibri" panose="020F0502020204030204" pitchFamily="34" charset="0"/>
              </a:rPr>
              <a:t>I can plan an extension to the story.</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4" name="TextBox 3">
            <a:extLst>
              <a:ext uri="{FF2B5EF4-FFF2-40B4-BE49-F238E27FC236}">
                <a16:creationId xmlns:a16="http://schemas.microsoft.com/office/drawing/2014/main" id="{690070FC-9342-480D-BBC8-ACE5DAFEA84D}"/>
              </a:ext>
            </a:extLst>
          </p:cNvPr>
          <p:cNvSpPr txBox="1"/>
          <p:nvPr/>
        </p:nvSpPr>
        <p:spPr>
          <a:xfrm>
            <a:off x="68826" y="127819"/>
            <a:ext cx="769374" cy="369332"/>
          </a:xfrm>
          <a:prstGeom prst="rect">
            <a:avLst/>
          </a:prstGeom>
          <a:noFill/>
        </p:spPr>
        <p:txBody>
          <a:bodyPr wrap="square" rtlCol="0">
            <a:spAutoFit/>
          </a:bodyPr>
          <a:lstStyle/>
          <a:p>
            <a:r>
              <a:rPr lang="en-US" dirty="0"/>
              <a:t>YR2</a:t>
            </a:r>
          </a:p>
        </p:txBody>
      </p:sp>
    </p:spTree>
    <p:extLst>
      <p:ext uri="{BB962C8B-B14F-4D97-AF65-F5344CB8AC3E}">
        <p14:creationId xmlns:p14="http://schemas.microsoft.com/office/powerpoint/2010/main" val="19833935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plan or say out loud my alternative ending to the story.</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orally rehearse my plan with a partner.</a:t>
            </a:r>
          </a:p>
          <a:p>
            <a:pPr>
              <a:lnSpc>
                <a:spcPct val="107000"/>
              </a:lnSpc>
              <a:spcAft>
                <a:spcPts val="800"/>
              </a:spcAft>
              <a:buFontTx/>
              <a:buChar char="-"/>
            </a:pPr>
            <a:r>
              <a:rPr lang="en-GB" sz="3200" dirty="0">
                <a:effectLst/>
                <a:latin typeface="Comic Sans MS" panose="030F0702030302020204" pitchFamily="66" charset="0"/>
                <a:ea typeface="Calibri" panose="020F0502020204030204" pitchFamily="34" charset="0"/>
                <a:cs typeface="Calibri" panose="020F0502020204030204" pitchFamily="34" charset="0"/>
              </a:rPr>
              <a:t>I can plan an alternative ending to the story.</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C537F0E8-16AB-4988-BDD7-3D8658B450A9}"/>
              </a:ext>
            </a:extLst>
          </p:cNvPr>
          <p:cNvSpPr txBox="1"/>
          <p:nvPr/>
        </p:nvSpPr>
        <p:spPr>
          <a:xfrm>
            <a:off x="68826" y="127819"/>
            <a:ext cx="769374" cy="646331"/>
          </a:xfrm>
          <a:prstGeom prst="rect">
            <a:avLst/>
          </a:prstGeom>
          <a:noFill/>
        </p:spPr>
        <p:txBody>
          <a:bodyPr wrap="square" rtlCol="0">
            <a:spAutoFit/>
          </a:bodyPr>
          <a:lstStyle/>
          <a:p>
            <a:r>
              <a:rPr lang="en-US" dirty="0"/>
              <a:t>YR3 core</a:t>
            </a:r>
          </a:p>
        </p:txBody>
      </p:sp>
    </p:spTree>
    <p:extLst>
      <p:ext uri="{BB962C8B-B14F-4D97-AF65-F5344CB8AC3E}">
        <p14:creationId xmlns:p14="http://schemas.microsoft.com/office/powerpoint/2010/main" val="15367931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r>
              <a:rPr lang="en-GB" b="1" dirty="0">
                <a:latin typeface="Comic Sans MS" panose="030F0702030302020204" pitchFamily="66" charset="0"/>
                <a:ea typeface="Calibri" panose="020F0502020204030204" pitchFamily="34" charset="0"/>
                <a:cs typeface="Calibri" panose="020F0502020204030204" pitchFamily="34" charset="0"/>
              </a:rPr>
              <a:t>LO: To plan a story based on the structure of another.</a:t>
            </a:r>
            <a:endParaRPr lang="en-US" dirty="0">
              <a:latin typeface="Comic Sans MS" panose="030F0702030302020204" pitchFamily="66" charset="0"/>
            </a:endParaRP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GB" sz="3200" dirty="0">
                <a:effectLst/>
                <a:latin typeface="Comic Sans MS" panose="030F0702030302020204" pitchFamily="66" charset="0"/>
                <a:ea typeface="Calibri" panose="020F0502020204030204" pitchFamily="34" charset="0"/>
                <a:cs typeface="Calibri" panose="020F0502020204030204" pitchFamily="34" charset="0"/>
              </a:rPr>
              <a:t>Success criteria:</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orally rehearse my plan with a partner.</a:t>
            </a:r>
          </a:p>
          <a:p>
            <a:pPr>
              <a:lnSpc>
                <a:spcPct val="107000"/>
              </a:lnSpc>
              <a:spcAft>
                <a:spcPts val="800"/>
              </a:spcAft>
              <a:buFontTx/>
              <a:buChar char="-"/>
            </a:pPr>
            <a:r>
              <a:rPr lang="en-GB" sz="3200" dirty="0">
                <a:effectLst/>
                <a:latin typeface="Comic Sans MS" panose="030F0702030302020204" pitchFamily="66" charset="0"/>
                <a:ea typeface="Calibri" panose="020F0502020204030204" pitchFamily="34" charset="0"/>
                <a:cs typeface="Calibri" panose="020F0502020204030204" pitchFamily="34" charset="0"/>
              </a:rPr>
              <a:t>I can plan my own story based on </a:t>
            </a:r>
            <a:r>
              <a:rPr lang="en-GB" sz="3200" dirty="0">
                <a:latin typeface="Comic Sans MS" panose="030F0702030302020204" pitchFamily="66" charset="0"/>
                <a:ea typeface="Calibri" panose="020F0502020204030204" pitchFamily="34" charset="0"/>
                <a:cs typeface="Calibri" panose="020F0502020204030204" pitchFamily="34" charset="0"/>
              </a:rPr>
              <a:t>T</a:t>
            </a:r>
            <a:r>
              <a:rPr lang="en-GB" sz="3200" dirty="0">
                <a:effectLst/>
                <a:latin typeface="Comic Sans MS" panose="030F0702030302020204" pitchFamily="66" charset="0"/>
                <a:ea typeface="Calibri" panose="020F0502020204030204" pitchFamily="34" charset="0"/>
                <a:cs typeface="Calibri" panose="020F0502020204030204" pitchFamily="34" charset="0"/>
              </a:rPr>
              <a:t>he Iron Man.</a:t>
            </a:r>
          </a:p>
          <a:p>
            <a:pPr>
              <a:lnSpc>
                <a:spcPct val="107000"/>
              </a:lnSpc>
              <a:spcAft>
                <a:spcPts val="800"/>
              </a:spcAft>
              <a:buFontTx/>
              <a:buChar char="-"/>
            </a:pPr>
            <a:r>
              <a:rPr lang="en-GB" sz="3200" dirty="0">
                <a:latin typeface="Comic Sans MS" panose="030F0702030302020204" pitchFamily="66" charset="0"/>
                <a:ea typeface="Calibri" panose="020F0502020204030204" pitchFamily="34" charset="0"/>
                <a:cs typeface="Calibri" panose="020F0502020204030204" pitchFamily="34" charset="0"/>
              </a:rPr>
              <a:t>I can use inverted commas to show speech.</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
        <p:nvSpPr>
          <p:cNvPr id="5" name="TextBox 4">
            <a:extLst>
              <a:ext uri="{FF2B5EF4-FFF2-40B4-BE49-F238E27FC236}">
                <a16:creationId xmlns:a16="http://schemas.microsoft.com/office/drawing/2014/main" id="{9C761F2A-F1D6-4735-B7A9-0B60242E857A}"/>
              </a:ext>
            </a:extLst>
          </p:cNvPr>
          <p:cNvSpPr txBox="1"/>
          <p:nvPr/>
        </p:nvSpPr>
        <p:spPr>
          <a:xfrm>
            <a:off x="68826" y="127819"/>
            <a:ext cx="921774" cy="523220"/>
          </a:xfrm>
          <a:prstGeom prst="rect">
            <a:avLst/>
          </a:prstGeom>
          <a:noFill/>
        </p:spPr>
        <p:txBody>
          <a:bodyPr wrap="square" rtlCol="0">
            <a:spAutoFit/>
          </a:bodyPr>
          <a:lstStyle/>
          <a:p>
            <a:r>
              <a:rPr lang="en-US" sz="1400" dirty="0"/>
              <a:t>YR3 challenge</a:t>
            </a:r>
          </a:p>
        </p:txBody>
      </p:sp>
    </p:spTree>
    <p:extLst>
      <p:ext uri="{BB962C8B-B14F-4D97-AF65-F5344CB8AC3E}">
        <p14:creationId xmlns:p14="http://schemas.microsoft.com/office/powerpoint/2010/main" val="93688563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Starter</a:t>
            </a:r>
          </a:p>
        </p:txBody>
      </p:sp>
      <p:pic>
        <p:nvPicPr>
          <p:cNvPr id="4" name="Picture 3" descr="Text, letter&#10;&#10;Description automatically generated">
            <a:extLst>
              <a:ext uri="{FF2B5EF4-FFF2-40B4-BE49-F238E27FC236}">
                <a16:creationId xmlns:a16="http://schemas.microsoft.com/office/drawing/2014/main" id="{88DABD0F-7F5D-487E-B95B-0EE97235E9C5}"/>
              </a:ext>
            </a:extLst>
          </p:cNvPr>
          <p:cNvPicPr>
            <a:picLocks noChangeAspect="1"/>
          </p:cNvPicPr>
          <p:nvPr/>
        </p:nvPicPr>
        <p:blipFill rotWithShape="1">
          <a:blip r:embed="rId4">
            <a:extLst>
              <a:ext uri="{28A0092B-C50C-407E-A947-70E740481C1C}">
                <a14:useLocalDpi xmlns:a14="http://schemas.microsoft.com/office/drawing/2010/main" val="0"/>
              </a:ext>
            </a:extLst>
          </a:blip>
          <a:srcRect t="14061" b="65050"/>
          <a:stretch/>
        </p:blipFill>
        <p:spPr>
          <a:xfrm>
            <a:off x="1828800" y="2213462"/>
            <a:ext cx="9078614" cy="3000667"/>
          </a:xfrm>
          <a:prstGeom prst="rect">
            <a:avLst/>
          </a:prstGeom>
        </p:spPr>
      </p:pic>
      <p:sp>
        <p:nvSpPr>
          <p:cNvPr id="7" name="Content Placeholder 7">
            <a:extLst>
              <a:ext uri="{FF2B5EF4-FFF2-40B4-BE49-F238E27FC236}">
                <a16:creationId xmlns:a16="http://schemas.microsoft.com/office/drawing/2014/main" id="{F7959043-8C00-4408-BCC0-A663959D3E79}"/>
              </a:ext>
            </a:extLst>
          </p:cNvPr>
          <p:cNvSpPr>
            <a:spLocks noGrp="1"/>
          </p:cNvSpPr>
          <p:nvPr>
            <p:ph idx="1"/>
          </p:nvPr>
        </p:nvSpPr>
        <p:spPr>
          <a:xfrm>
            <a:off x="838200" y="5411449"/>
            <a:ext cx="10515600" cy="765514"/>
          </a:xfrm>
        </p:spPr>
        <p:txBody>
          <a:bodyPr>
            <a:normAutofit fontScale="92500"/>
          </a:bodyPr>
          <a:lstStyle/>
          <a:p>
            <a:pPr marL="0" indent="0">
              <a:lnSpc>
                <a:spcPct val="107000"/>
              </a:lnSpc>
              <a:spcAft>
                <a:spcPts val="800"/>
              </a:spcAft>
              <a:buNone/>
            </a:pPr>
            <a:r>
              <a:rPr lang="en-GB" sz="2400" dirty="0">
                <a:effectLst/>
                <a:latin typeface="Comic Sans MS" panose="030F0702030302020204" pitchFamily="66" charset="0"/>
                <a:ea typeface="Calibri" panose="020F0502020204030204" pitchFamily="34" charset="0"/>
                <a:cs typeface="Calibri" panose="020F0502020204030204" pitchFamily="34" charset="0"/>
              </a:rPr>
              <a:t> </a:t>
            </a:r>
            <a:r>
              <a:rPr lang="en-US" sz="3200" dirty="0">
                <a:effectLst/>
                <a:latin typeface="Comic Sans MS" panose="030F0702030302020204" pitchFamily="66" charset="0"/>
                <a:ea typeface="Calibri" panose="020F0502020204030204" pitchFamily="34" charset="0"/>
                <a:cs typeface="Calibri" panose="020F0502020204030204" pitchFamily="34" charset="0"/>
              </a:rPr>
              <a:t>What do you notice about this extract fro</a:t>
            </a:r>
            <a:r>
              <a:rPr lang="en-US" sz="3200" dirty="0">
                <a:latin typeface="Comic Sans MS" panose="030F0702030302020204" pitchFamily="66" charset="0"/>
                <a:ea typeface="Calibri" panose="020F0502020204030204" pitchFamily="34" charset="0"/>
                <a:cs typeface="Calibri" panose="020F0502020204030204" pitchFamily="34" charset="0"/>
              </a:rPr>
              <a:t>m Chapter 5?</a:t>
            </a:r>
            <a:endParaRPr lang="en-US" sz="3200"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180089884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3">
            <a:alphaModFix amt="20000"/>
          </a:blip>
          <a:srcRect l="2102" b="16336"/>
          <a:stretch/>
        </p:blipFill>
        <p:spPr>
          <a:xfrm>
            <a:off x="1828800" y="-180449"/>
            <a:ext cx="10363200" cy="6864828"/>
          </a:xfrm>
          <a:prstGeom prst="rect">
            <a:avLst/>
          </a:prstGeom>
        </p:spPr>
      </p:pic>
      <p:pic>
        <p:nvPicPr>
          <p:cNvPr id="4" name="Picture 3" descr="Text, letter&#10;&#10;Description automatically generated">
            <a:extLst>
              <a:ext uri="{FF2B5EF4-FFF2-40B4-BE49-F238E27FC236}">
                <a16:creationId xmlns:a16="http://schemas.microsoft.com/office/drawing/2014/main" id="{422D5EFE-C509-4530-B2A9-D62E0BB1E756}"/>
              </a:ext>
            </a:extLst>
          </p:cNvPr>
          <p:cNvPicPr>
            <a:picLocks noChangeAspect="1"/>
          </p:cNvPicPr>
          <p:nvPr/>
        </p:nvPicPr>
        <p:blipFill rotWithShape="1">
          <a:blip r:embed="rId4">
            <a:extLst>
              <a:ext uri="{28A0092B-C50C-407E-A947-70E740481C1C}">
                <a14:useLocalDpi xmlns:a14="http://schemas.microsoft.com/office/drawing/2010/main" val="0"/>
              </a:ext>
            </a:extLst>
          </a:blip>
          <a:srcRect t="34603"/>
          <a:stretch/>
        </p:blipFill>
        <p:spPr>
          <a:xfrm>
            <a:off x="217714" y="100008"/>
            <a:ext cx="6434328" cy="6657984"/>
          </a:xfrm>
          <a:prstGeom prst="rect">
            <a:avLst/>
          </a:prstGeom>
        </p:spPr>
      </p:pic>
      <p:sp>
        <p:nvSpPr>
          <p:cNvPr id="7" name="Content Placeholder 7">
            <a:extLst>
              <a:ext uri="{FF2B5EF4-FFF2-40B4-BE49-F238E27FC236}">
                <a16:creationId xmlns:a16="http://schemas.microsoft.com/office/drawing/2014/main" id="{9911DA36-D55E-43AD-8DDD-49D23C6DEC76}"/>
              </a:ext>
            </a:extLst>
          </p:cNvPr>
          <p:cNvSpPr>
            <a:spLocks noGrp="1"/>
          </p:cNvSpPr>
          <p:nvPr>
            <p:ph idx="1"/>
          </p:nvPr>
        </p:nvSpPr>
        <p:spPr>
          <a:xfrm>
            <a:off x="6925456" y="173621"/>
            <a:ext cx="4428344" cy="6657984"/>
          </a:xfrm>
        </p:spPr>
        <p:txBody>
          <a:bodyPr>
            <a:normAutofit/>
          </a:bodyPr>
          <a:lstStyle/>
          <a:p>
            <a:pPr marL="0" indent="0">
              <a:lnSpc>
                <a:spcPct val="107000"/>
              </a:lnSpc>
              <a:spcAft>
                <a:spcPts val="800"/>
              </a:spcAft>
              <a:buNone/>
            </a:pPr>
            <a:r>
              <a:rPr lang="en-US" sz="2600" b="1" dirty="0">
                <a:effectLst/>
                <a:latin typeface="Comic Sans MS" panose="030F0702030302020204" pitchFamily="66" charset="0"/>
                <a:ea typeface="Calibri" panose="020F0502020204030204" pitchFamily="34" charset="0"/>
                <a:cs typeface="Calibri" panose="020F0502020204030204" pitchFamily="34" charset="0"/>
              </a:rPr>
              <a:t>What do you notice about this extract fro</a:t>
            </a:r>
            <a:r>
              <a:rPr lang="en-US" sz="2600" b="1" dirty="0">
                <a:latin typeface="Comic Sans MS" panose="030F0702030302020204" pitchFamily="66" charset="0"/>
                <a:ea typeface="Calibri" panose="020F0502020204030204" pitchFamily="34" charset="0"/>
                <a:cs typeface="Calibri" panose="020F0502020204030204" pitchFamily="34" charset="0"/>
              </a:rPr>
              <a:t>m Chapter 5?</a:t>
            </a:r>
            <a:endParaRPr lang="en-US" sz="2600" b="1" dirty="0">
              <a:effectLst/>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sz="2600" b="1" dirty="0">
                <a:effectLst/>
                <a:latin typeface="Comic Sans MS" panose="030F0702030302020204" pitchFamily="66" charset="0"/>
                <a:ea typeface="Calibri" panose="020F0502020204030204" pitchFamily="34" charset="0"/>
                <a:cs typeface="Times New Roman" panose="02020603050405020304" pitchFamily="18" charset="0"/>
              </a:rPr>
              <a:t>How can we tell when someone is speaking? What shows us? </a:t>
            </a:r>
          </a:p>
          <a:p>
            <a:pPr marL="0" indent="0">
              <a:lnSpc>
                <a:spcPct val="107000"/>
              </a:lnSpc>
              <a:spcAft>
                <a:spcPts val="800"/>
              </a:spcAft>
              <a:buNone/>
            </a:pPr>
            <a:r>
              <a:rPr lang="en-GB" sz="2600" b="1" dirty="0">
                <a:effectLst/>
                <a:latin typeface="Comic Sans MS" panose="030F0702030302020204" pitchFamily="66" charset="0"/>
                <a:ea typeface="Calibri" panose="020F0502020204030204" pitchFamily="34" charset="0"/>
                <a:cs typeface="Times New Roman" panose="02020603050405020304" pitchFamily="18" charset="0"/>
              </a:rPr>
              <a:t>What else do you notice about how conversation is written?</a:t>
            </a:r>
          </a:p>
          <a:p>
            <a:pPr marL="0" indent="0">
              <a:lnSpc>
                <a:spcPct val="107000"/>
              </a:lnSpc>
              <a:spcAft>
                <a:spcPts val="800"/>
              </a:spcAft>
              <a:buNone/>
            </a:pPr>
            <a:r>
              <a:rPr lang="en-GB" sz="2600" b="1" dirty="0">
                <a:effectLst/>
                <a:latin typeface="Comic Sans MS" panose="030F0702030302020204" pitchFamily="66" charset="0"/>
                <a:ea typeface="Calibri" panose="020F0502020204030204" pitchFamily="34" charset="0"/>
                <a:cs typeface="Times New Roman" panose="02020603050405020304" pitchFamily="18" charset="0"/>
              </a:rPr>
              <a:t>Can you write a sentence using speech marks to show direct speech (what is said)?</a:t>
            </a:r>
            <a:endParaRPr lang="en-US" sz="2600" b="1" dirty="0">
              <a:effectLst/>
              <a:latin typeface="Comic Sans MS" panose="030F0702030302020204" pitchFamily="66" charset="0"/>
              <a:ea typeface="Calibri" panose="020F0502020204030204" pitchFamily="34" charset="0"/>
              <a:cs typeface="Times New Roman" panose="02020603050405020304" pitchFamily="18" charset="0"/>
            </a:endParaRPr>
          </a:p>
          <a:p>
            <a:pPr marL="0" lvl="0" indent="0">
              <a:lnSpc>
                <a:spcPct val="107000"/>
              </a:lnSpc>
              <a:buNone/>
            </a:pPr>
            <a:endParaRPr lang="en-GB" sz="3200" dirty="0">
              <a:latin typeface="Comic Sans MS" panose="030F0702030302020204" pitchFamily="66" charset="0"/>
              <a:ea typeface="Calibri" panose="020F0502020204030204" pitchFamily="34" charset="0"/>
              <a:cs typeface="Calibri" panose="020F0502020204030204" pitchFamily="34" charset="0"/>
            </a:endParaRPr>
          </a:p>
        </p:txBody>
      </p:sp>
    </p:spTree>
    <p:extLst>
      <p:ext uri="{BB962C8B-B14F-4D97-AF65-F5344CB8AC3E}">
        <p14:creationId xmlns:p14="http://schemas.microsoft.com/office/powerpoint/2010/main" val="276715995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2">
            <a:alphaModFix amt="20000"/>
          </a:blip>
          <a:srcRect l="2102" b="16336"/>
          <a:stretch/>
        </p:blipFill>
        <p:spPr>
          <a:xfrm>
            <a:off x="1828800" y="-180449"/>
            <a:ext cx="10363200" cy="6864828"/>
          </a:xfrm>
          <a:prstGeom prst="rect">
            <a:avLst/>
          </a:prstGeom>
        </p:spPr>
      </p:pic>
    </p:spTree>
    <p:extLst>
      <p:ext uri="{BB962C8B-B14F-4D97-AF65-F5344CB8AC3E}">
        <p14:creationId xmlns:p14="http://schemas.microsoft.com/office/powerpoint/2010/main" val="212490250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2">
            <a:alphaModFix amt="20000"/>
          </a:blip>
          <a:srcRect l="2102" b="16336"/>
          <a:stretch/>
        </p:blipFill>
        <p:spPr>
          <a:xfrm>
            <a:off x="1828800" y="-180449"/>
            <a:ext cx="10363200" cy="6864828"/>
          </a:xfrm>
          <a:prstGeom prst="rect">
            <a:avLst/>
          </a:prstGeom>
        </p:spPr>
      </p:pic>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p:txBody>
          <a:bodyPr>
            <a:normAutofit/>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What happened in Chapter 5?</a:t>
            </a:r>
          </a:p>
        </p:txBody>
      </p:sp>
      <p:sp>
        <p:nvSpPr>
          <p:cNvPr id="8" name="Content Placeholder 7">
            <a:extLst>
              <a:ext uri="{FF2B5EF4-FFF2-40B4-BE49-F238E27FC236}">
                <a16:creationId xmlns:a16="http://schemas.microsoft.com/office/drawing/2014/main" id="{87A0EEAC-25A5-4949-8565-86738F694FB2}"/>
              </a:ext>
            </a:extLst>
          </p:cNvPr>
          <p:cNvSpPr>
            <a:spLocks noGrp="1"/>
          </p:cNvSpPr>
          <p:nvPr>
            <p:ph idx="1"/>
          </p:nvPr>
        </p:nvSpPr>
        <p:spPr/>
        <p:txBody>
          <a:bodyPr>
            <a:normAutofit/>
          </a:bodyPr>
          <a:lstStyle/>
          <a:p>
            <a:pPr marL="0" indent="0">
              <a:lnSpc>
                <a:spcPct val="107000"/>
              </a:lnSpc>
              <a:spcAft>
                <a:spcPts val="800"/>
              </a:spcAft>
              <a:buNone/>
            </a:pPr>
            <a:r>
              <a:rPr lang="en-US" b="1" u="sng" dirty="0">
                <a:effectLst/>
                <a:latin typeface="Comic Sans MS" panose="030F0702030302020204" pitchFamily="66" charset="0"/>
                <a:ea typeface="Calibri" panose="020F0502020204030204" pitchFamily="34" charset="0"/>
                <a:cs typeface="Times New Roman" panose="02020603050405020304" pitchFamily="18" charset="0"/>
              </a:rPr>
              <a:t>With a partner, recap what has happened in the last chapter of our book.</a:t>
            </a:r>
          </a:p>
          <a:p>
            <a:pPr marL="0" indent="0">
              <a:lnSpc>
                <a:spcPct val="107000"/>
              </a:lnSpc>
              <a:spcAft>
                <a:spcPts val="800"/>
              </a:spcAft>
              <a:buNone/>
            </a:pPr>
            <a:r>
              <a:rPr lang="en-GB" dirty="0">
                <a:latin typeface="Comic Sans MS" panose="030F0702030302020204" pitchFamily="66" charset="0"/>
                <a:ea typeface="Calibri" panose="020F0502020204030204" pitchFamily="34" charset="0"/>
                <a:cs typeface="Times New Roman" panose="02020603050405020304" pitchFamily="18" charset="0"/>
              </a:rPr>
              <a:t>D</a:t>
            </a:r>
            <a:r>
              <a:rPr lang="en-GB" dirty="0">
                <a:effectLst/>
                <a:latin typeface="Comic Sans MS" panose="030F0702030302020204" pitchFamily="66" charset="0"/>
                <a:ea typeface="Calibri" panose="020F0502020204030204" pitchFamily="34" charset="0"/>
                <a:cs typeface="Times New Roman" panose="02020603050405020304" pitchFamily="18" charset="0"/>
              </a:rPr>
              <a:t>id the ending surprise you?</a:t>
            </a:r>
            <a:endParaRPr lang="en-GB" dirty="0">
              <a:latin typeface="Comic Sans MS" panose="030F0702030302020204" pitchFamily="66" charset="0"/>
              <a:ea typeface="Calibri" panose="020F0502020204030204" pitchFamily="34" charset="0"/>
              <a:cs typeface="Times New Roman" panose="02020603050405020304" pitchFamily="18" charset="0"/>
            </a:endParaRPr>
          </a:p>
          <a:p>
            <a:pPr marL="0" indent="0">
              <a:lnSpc>
                <a:spcPct val="107000"/>
              </a:lnSpc>
              <a:spcAft>
                <a:spcPts val="800"/>
              </a:spcAft>
              <a:buNone/>
            </a:pPr>
            <a:r>
              <a:rPr lang="en-GB" dirty="0">
                <a:effectLst/>
                <a:latin typeface="Comic Sans MS" panose="030F0702030302020204" pitchFamily="66" charset="0"/>
                <a:ea typeface="Calibri" panose="020F0502020204030204" pitchFamily="34" charset="0"/>
                <a:cs typeface="Times New Roman" panose="02020603050405020304" pitchFamily="18" charset="0"/>
              </a:rPr>
              <a:t>Was your prediction close?</a:t>
            </a:r>
          </a:p>
          <a:p>
            <a:pPr marL="0" indent="0">
              <a:lnSpc>
                <a:spcPct val="107000"/>
              </a:lnSpc>
              <a:spcAft>
                <a:spcPts val="800"/>
              </a:spcAft>
              <a:buNone/>
            </a:pPr>
            <a:r>
              <a:rPr lang="en-GB" dirty="0">
                <a:effectLst/>
                <a:latin typeface="Comic Sans MS" panose="030F0702030302020204" pitchFamily="66" charset="0"/>
                <a:ea typeface="Calibri" panose="020F0502020204030204" pitchFamily="34" charset="0"/>
                <a:cs typeface="Times New Roman" panose="02020603050405020304" pitchFamily="18" charset="0"/>
              </a:rPr>
              <a:t>What do you think will happen next after the story has finished? </a:t>
            </a:r>
          </a:p>
        </p:txBody>
      </p:sp>
    </p:spTree>
    <p:extLst>
      <p:ext uri="{BB962C8B-B14F-4D97-AF65-F5344CB8AC3E}">
        <p14:creationId xmlns:p14="http://schemas.microsoft.com/office/powerpoint/2010/main" val="130649811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2" name="Picture 11">
            <a:extLst>
              <a:ext uri="{FF2B5EF4-FFF2-40B4-BE49-F238E27FC236}">
                <a16:creationId xmlns:a16="http://schemas.microsoft.com/office/drawing/2014/main" id="{C12B146A-9D0E-4C85-BB84-D010B4F95635}"/>
              </a:ext>
            </a:extLst>
          </p:cNvPr>
          <p:cNvPicPr>
            <a:picLocks noChangeAspect="1"/>
          </p:cNvPicPr>
          <p:nvPr/>
        </p:nvPicPr>
        <p:blipFill rotWithShape="1">
          <a:blip r:embed="rId2">
            <a:alphaModFix amt="20000"/>
          </a:blip>
          <a:srcRect l="2102" b="16336"/>
          <a:stretch/>
        </p:blipFill>
        <p:spPr>
          <a:xfrm>
            <a:off x="1828800" y="-180449"/>
            <a:ext cx="10363200" cy="6864828"/>
          </a:xfrm>
          <a:prstGeom prst="rect">
            <a:avLst/>
          </a:prstGeom>
        </p:spPr>
      </p:pic>
      <p:sp>
        <p:nvSpPr>
          <p:cNvPr id="3" name="Oval 2">
            <a:extLst>
              <a:ext uri="{FF2B5EF4-FFF2-40B4-BE49-F238E27FC236}">
                <a16:creationId xmlns:a16="http://schemas.microsoft.com/office/drawing/2014/main" id="{B16D63C8-A437-4774-8741-F80BE9119A2C}"/>
              </a:ext>
            </a:extLst>
          </p:cNvPr>
          <p:cNvSpPr/>
          <p:nvPr/>
        </p:nvSpPr>
        <p:spPr>
          <a:xfrm>
            <a:off x="2694039" y="2303206"/>
            <a:ext cx="5732207" cy="2251587"/>
          </a:xfrm>
          <a:prstGeom prst="ellipse">
            <a:avLst/>
          </a:prstGeom>
          <a:solidFill>
            <a:srgbClr val="E9CFD3"/>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 name="Title 1">
            <a:extLst>
              <a:ext uri="{FF2B5EF4-FFF2-40B4-BE49-F238E27FC236}">
                <a16:creationId xmlns:a16="http://schemas.microsoft.com/office/drawing/2014/main" id="{2995E856-26AF-4BE9-B361-3BD4C6B226CB}"/>
              </a:ext>
            </a:extLst>
          </p:cNvPr>
          <p:cNvSpPr>
            <a:spLocks noGrp="1"/>
          </p:cNvSpPr>
          <p:nvPr>
            <p:ph type="title"/>
          </p:nvPr>
        </p:nvSpPr>
        <p:spPr>
          <a:xfrm>
            <a:off x="3362632" y="2741898"/>
            <a:ext cx="4648200" cy="1374201"/>
          </a:xfrm>
        </p:spPr>
        <p:txBody>
          <a:bodyPr>
            <a:normAutofit/>
          </a:bodyPr>
          <a:lstStyle/>
          <a:p>
            <a:pPr algn="ctr"/>
            <a:r>
              <a:rPr lang="en-GB" b="1" dirty="0">
                <a:latin typeface="Comic Sans MS" panose="030F0702030302020204" pitchFamily="66" charset="0"/>
                <a:ea typeface="Calibri" panose="020F0502020204030204" pitchFamily="34" charset="0"/>
                <a:cs typeface="Calibri" panose="020F0502020204030204" pitchFamily="34" charset="0"/>
              </a:rPr>
              <a:t>What might happen next?</a:t>
            </a:r>
          </a:p>
        </p:txBody>
      </p:sp>
    </p:spTree>
    <p:extLst>
      <p:ext uri="{BB962C8B-B14F-4D97-AF65-F5344CB8AC3E}">
        <p14:creationId xmlns:p14="http://schemas.microsoft.com/office/powerpoint/2010/main" val="210786928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2CC0C36368B3E43AA8704CB173414C6" ma:contentTypeVersion="10" ma:contentTypeDescription="Create a new document." ma:contentTypeScope="" ma:versionID="b6ec2e0150afea7d5776644d08e447da">
  <xsd:schema xmlns:xsd="http://www.w3.org/2001/XMLSchema" xmlns:xs="http://www.w3.org/2001/XMLSchema" xmlns:p="http://schemas.microsoft.com/office/2006/metadata/properties" xmlns:ns2="810dadb4-62c1-4fd3-aef3-0db6a8571ffe" targetNamespace="http://schemas.microsoft.com/office/2006/metadata/properties" ma:root="true" ma:fieldsID="98d808a8b07e59fd4b86833a1874b376" ns2:_="">
    <xsd:import namespace="810dadb4-62c1-4fd3-aef3-0db6a8571ffe"/>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AutoTags" minOccurs="0"/>
                <xsd:element ref="ns2:MediaServiceOCR" minOccurs="0"/>
                <xsd:element ref="ns2:MediaServiceGenerationTime" minOccurs="0"/>
                <xsd:element ref="ns2:MediaServiceEventHashCode" minOccurs="0"/>
                <xsd:element ref="ns2:MediaServiceDateTaken"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810dadb4-62c1-4fd3-aef3-0db6a8571ffe"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GenerationTime" ma:index="14" nillable="true" ma:displayName="MediaServiceGenerationTime" ma:hidden="true" ma:internalName="MediaServiceGenerationTime" ma:readOnly="true">
      <xsd:simpleType>
        <xsd:restriction base="dms:Text"/>
      </xsd:simpleType>
    </xsd:element>
    <xsd:element name="MediaServiceEventHashCode" ma:index="15" nillable="true" ma:displayName="MediaServiceEventHashCode" ma:hidden="true" ma:internalName="MediaServiceEventHashCode" ma:readOnly="true">
      <xsd:simpleType>
        <xsd:restriction base="dms:Text"/>
      </xsd:simpleType>
    </xsd:element>
    <xsd:element name="MediaServiceDateTaken" ma:index="16" nillable="true" ma:displayName="MediaServiceDateTaken" ma:hidden="true" ma:internalName="MediaServiceDateTaken"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D839519F-F306-4617-A438-E73DB0A8E98B}"/>
</file>

<file path=customXml/itemProps2.xml><?xml version="1.0" encoding="utf-8"?>
<ds:datastoreItem xmlns:ds="http://schemas.openxmlformats.org/officeDocument/2006/customXml" ds:itemID="{85775E34-A2B2-4AB0-A840-3077D0279DC2}"/>
</file>

<file path=customXml/itemProps3.xml><?xml version="1.0" encoding="utf-8"?>
<ds:datastoreItem xmlns:ds="http://schemas.openxmlformats.org/officeDocument/2006/customXml" ds:itemID="{4764BD65-B938-47E7-8A94-485E0910A067}"/>
</file>

<file path=docProps/app.xml><?xml version="1.0" encoding="utf-8"?>
<Properties xmlns="http://schemas.openxmlformats.org/officeDocument/2006/extended-properties" xmlns:vt="http://schemas.openxmlformats.org/officeDocument/2006/docPropsVTypes">
  <TotalTime>0</TotalTime>
  <Words>453</Words>
  <Application>Microsoft Office PowerPoint</Application>
  <PresentationFormat>Widescreen</PresentationFormat>
  <Paragraphs>57</Paragraphs>
  <Slides>14</Slides>
  <Notes>9</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Comic Sans MS</vt:lpstr>
      <vt:lpstr>Office Theme</vt:lpstr>
      <vt:lpstr>The Iron Man</vt:lpstr>
      <vt:lpstr>LO: To plan or say out loud my extension to the story.</vt:lpstr>
      <vt:lpstr>LO: To plan or say out loud my alternative ending to the story.</vt:lpstr>
      <vt:lpstr>LO: To plan a story based on the structure of another.</vt:lpstr>
      <vt:lpstr>Starter</vt:lpstr>
      <vt:lpstr>PowerPoint Presentation</vt:lpstr>
      <vt:lpstr>PowerPoint Presentation</vt:lpstr>
      <vt:lpstr>What happened in Chapter 5?</vt:lpstr>
      <vt:lpstr>What might happen next?</vt:lpstr>
      <vt:lpstr>What could have happened differently?</vt:lpstr>
      <vt:lpstr>Year 2</vt:lpstr>
      <vt:lpstr>Year 3</vt:lpstr>
      <vt:lpstr>Year 3 challenge:</vt:lpstr>
      <vt:lpstr>The Iron Man: Word Mat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 Chhibber</dc:creator>
  <cp:lastModifiedBy>A Chhibber</cp:lastModifiedBy>
  <cp:revision>232</cp:revision>
  <dcterms:created xsi:type="dcterms:W3CDTF">2021-05-09T16:21:50Z</dcterms:created>
  <dcterms:modified xsi:type="dcterms:W3CDTF">2021-05-24T16:13:42Z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0x010100A2CC0C36368B3E43AA8704CB173414C6</vt:lpwstr>
  </property>
</Properties>
</file>