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32" autoAdjust="0"/>
    <p:restoredTop sz="76994" autoAdjust="0"/>
  </p:normalViewPr>
  <p:slideViewPr>
    <p:cSldViewPr snapToGrid="0">
      <p:cViewPr varScale="1">
        <p:scale>
          <a:sx n="55" d="100"/>
          <a:sy n="55" d="100"/>
        </p:scale>
        <p:origin x="12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62DB2C-99AB-4B27-8F06-3EA7BD792335}" type="datetimeFigureOut">
              <a:rPr lang="en-GB" smtClean="0"/>
              <a:t>10/05/2021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234118-2193-4032-953F-0C0810A1128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5410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Go to visualizer and show a </a:t>
            </a:r>
            <a:r>
              <a:rPr lang="en-GB" sz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pre drawn line, also display a ruler.  Explain that these are larger than the actual measurements as they are projected onto the board – enlarged).  Demonstrate how to measure the length line using a ruler (e.g. start at 0, read the scale, etc.)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234118-2193-4032-953F-0C0810A11288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8053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Top line is 5cm.</a:t>
            </a:r>
          </a:p>
          <a:p>
            <a:endParaRPr lang="en-US" dirty="0"/>
          </a:p>
          <a:p>
            <a:pPr marL="228600" indent="-228600">
              <a:buAutoNum type="arabicPeriod"/>
            </a:pPr>
            <a:r>
              <a:rPr lang="en-US" dirty="0"/>
              <a:t>Is 10cm</a:t>
            </a:r>
          </a:p>
          <a:p>
            <a:pPr marL="228600" indent="-228600">
              <a:buAutoNum type="arabicPeriod"/>
            </a:pPr>
            <a:r>
              <a:rPr lang="en-US" dirty="0"/>
              <a:t>Is 15cm</a:t>
            </a:r>
          </a:p>
          <a:p>
            <a:pPr marL="228600" indent="-228600">
              <a:buAutoNum type="arabicPeriod"/>
            </a:pPr>
            <a:r>
              <a:rPr lang="en-US" dirty="0"/>
              <a:t>Is 20cm</a:t>
            </a:r>
          </a:p>
          <a:p>
            <a:endParaRPr lang="en-US" dirty="0"/>
          </a:p>
          <a:p>
            <a:r>
              <a:rPr lang="en-US" dirty="0"/>
              <a:t>Can they estimate the unknown lengths using the line above knowing it is 5cm. </a:t>
            </a:r>
          </a:p>
          <a:p>
            <a:endParaRPr lang="en-US" dirty="0"/>
          </a:p>
          <a:p>
            <a:r>
              <a:rPr lang="en-US" dirty="0"/>
              <a:t>How accurate were we?</a:t>
            </a:r>
          </a:p>
          <a:p>
            <a:endParaRPr lang="en-US" dirty="0"/>
          </a:p>
          <a:p>
            <a:r>
              <a:rPr lang="en-GB" sz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Note the importance of checking work with a ruler.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234118-2193-4032-953F-0C0810A11288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90864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234118-2193-4032-953F-0C0810A11288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66728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6612A-8F13-43E4-86BE-C51FD854F3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6C532B-4B37-4837-8BA4-C0B3CCF08C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25E847-A44A-43FE-BBCF-E159034F8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08A49-8986-4D56-87D7-D61A168B2BD3}" type="datetimeFigureOut">
              <a:rPr lang="en-GB" smtClean="0"/>
              <a:t>10/05/2021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F17EBD-5D5D-4DCF-B855-A9210C587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746F56-D1AF-4B68-A38B-3CA5C4BFF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4DF1-D5A5-4A44-A5E5-4DD37B49310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9196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B3E5B-2DD4-4F18-829E-278577C953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F4D36C-0BF6-4224-9001-ED1FB65A15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F9E4A5-0844-4C4B-B404-2BF242D82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08A49-8986-4D56-87D7-D61A168B2BD3}" type="datetimeFigureOut">
              <a:rPr lang="en-GB" smtClean="0"/>
              <a:t>10/05/2021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CB9795-6710-4AB3-A3CF-862328844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07076-CEBE-4FFE-9744-9B0BA9495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4DF1-D5A5-4A44-A5E5-4DD37B49310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6313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F9BC462-C330-4972-9973-0CD231F5CE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6E658A-59CD-4E75-9B05-3ACFA08C92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4C29F7-1EE8-4732-B733-C75D06B5B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08A49-8986-4D56-87D7-D61A168B2BD3}" type="datetimeFigureOut">
              <a:rPr lang="en-GB" smtClean="0"/>
              <a:t>10/05/2021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1ED124-A136-4477-A879-217A185CE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0C84A2-EAB6-42D8-BFBE-A9A1E6F3F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4DF1-D5A5-4A44-A5E5-4DD37B49310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2166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D2FF6D-EA29-45E0-8FBB-F1C41B550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E5721B-7C7C-4E3C-8263-AB3DA03D0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A9EB91-1A33-42B1-A96E-4215391A1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08A49-8986-4D56-87D7-D61A168B2BD3}" type="datetimeFigureOut">
              <a:rPr lang="en-GB" smtClean="0"/>
              <a:t>10/05/2021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C87E87-A1E0-4EA5-A6AF-429FB1BFF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CA060C-7ACB-4F25-B51C-EC6AE4199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4DF1-D5A5-4A44-A5E5-4DD37B49310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4691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2151A-C6CA-4B47-BC58-4EAB6F12B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E76F80-410F-4F61-A2FF-7D6D8B3A1F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84602-631F-4524-99B0-CD78A9534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08A49-8986-4D56-87D7-D61A168B2BD3}" type="datetimeFigureOut">
              <a:rPr lang="en-GB" smtClean="0"/>
              <a:t>10/05/2021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7DEB21-76FF-4510-A2E2-CC633DD36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BEEC7D-32E3-4E91-B4A0-4AF0E8C46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4DF1-D5A5-4A44-A5E5-4DD37B49310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6762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C5031-FE44-4345-8CC7-4AA75558E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E1F2E4-83EA-4EBF-B8DF-27FC911C01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F8A023-A661-484B-AE7D-9DF4C61328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B35755-CB8A-43F8-AD6B-94408E8B2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08A49-8986-4D56-87D7-D61A168B2BD3}" type="datetimeFigureOut">
              <a:rPr lang="en-GB" smtClean="0"/>
              <a:t>10/05/2021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834938-71D2-441B-A9D8-CEF27BE36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9DC984-F5E1-42E8-AFB4-E61F4D8D3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4DF1-D5A5-4A44-A5E5-4DD37B49310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9130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5C751-0061-465F-92BD-D37F8CF25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4F8DF2-38F1-4BBD-9678-0EE0F13CAD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656B36-BD37-4FE8-8E19-3AABA256BB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1943F8-05A9-433F-8A6A-BBC2405DCE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07C440-7A54-40E1-96DC-F99B852707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B8A356-FECB-46E5-9150-63BBCAE99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08A49-8986-4D56-87D7-D61A168B2BD3}" type="datetimeFigureOut">
              <a:rPr lang="en-GB" smtClean="0"/>
              <a:t>10/05/2021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BDB97A-4A1F-45A4-A3B4-39ACF3E64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343F0AD-4763-4FFE-AAA7-A05867E00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4DF1-D5A5-4A44-A5E5-4DD37B49310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6483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CC0E7-C1AF-46C5-9274-DE22CC613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A7CA8D-9F54-4C93-986E-9D3B25ADB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08A49-8986-4D56-87D7-D61A168B2BD3}" type="datetimeFigureOut">
              <a:rPr lang="en-GB" smtClean="0"/>
              <a:t>10/05/2021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F148BC-8104-4992-9CBE-6AE21A0D8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DAE02B-EF46-4DF9-A450-B5B162C57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4DF1-D5A5-4A44-A5E5-4DD37B49310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3013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F44190-7085-4218-B84D-D44FC91B7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08A49-8986-4D56-87D7-D61A168B2BD3}" type="datetimeFigureOut">
              <a:rPr lang="en-GB" smtClean="0"/>
              <a:t>10/05/2021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FB98AE-91C3-407F-A9DA-60E1A60E3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E2B865-782F-4F7E-8579-8AF313B0B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4DF1-D5A5-4A44-A5E5-4DD37B49310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8819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EBEC1-C6E8-48A3-8FAE-05F5B3E83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DBBF5-F76D-4A7C-AA92-7CFFF5698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BFA1A8-FBF2-4C5F-A190-7F2013D5E1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A39563-D9C6-4189-9F05-1E7FB4D62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08A49-8986-4D56-87D7-D61A168B2BD3}" type="datetimeFigureOut">
              <a:rPr lang="en-GB" smtClean="0"/>
              <a:t>10/05/2021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DCD8DE-D4D0-452A-840A-E1B9BACCE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AB60B4-D50F-4399-B0CC-BA4EEFAC3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4DF1-D5A5-4A44-A5E5-4DD37B49310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9257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980F0-9094-49D4-8269-9FBB19178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D951F6-D7DD-49EC-8A87-B8A70BCB9F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C8F282-571E-426F-9AC2-102676D251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ADFFFA-1CA4-4FA7-BAB7-8C97D8576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08A49-8986-4D56-87D7-D61A168B2BD3}" type="datetimeFigureOut">
              <a:rPr lang="en-GB" smtClean="0"/>
              <a:t>10/05/2021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003F9F-0F45-440C-BF5B-D262DF0A6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C8073B-C51A-4BDC-A735-6396C2933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4DF1-D5A5-4A44-A5E5-4DD37B49310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4236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5A152D-49B5-4F7F-BCD9-9340B2D07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4D0D37-2AAF-45BC-9175-370196E8E5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1641B-7E9A-4D3A-8164-54172375FC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08A49-8986-4D56-87D7-D61A168B2BD3}" type="datetimeFigureOut">
              <a:rPr lang="en-GB" smtClean="0"/>
              <a:t>10/05/2021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53E42D-BEDB-46EC-B98D-D8FB54B808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ABD936-FD22-412E-B678-8EEC804FC1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1F4DF1-D5A5-4A44-A5E5-4DD37B49310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4450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C4284D97-1AEA-4B1E-9253-58735B1FF6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933160"/>
            <a:ext cx="9144000" cy="3934240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8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LO: </a:t>
            </a:r>
            <a:r>
              <a:rPr lang="en-US" sz="28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To measure length using the metric system accurately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- I can use a ruler / tape measure to measure in cm (Y2)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- I can use a ruler / tape measure to measure in mm and cm (Y3)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- I can compare and order different lengths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- I can draw a length – using a ruler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800" b="1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7363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BE333-8073-4DF4-8BC9-1C166777C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800" dirty="0">
                <a:latin typeface="Comic Sans MS" panose="030F0702030302020204" pitchFamily="66" charset="0"/>
              </a:rPr>
              <a:t>Who can remember any metric units? </a:t>
            </a:r>
            <a:endParaRPr lang="en-GB" sz="48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1F6C52-A607-4102-9849-57744F84C3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endParaRPr lang="en-GB" sz="1800" dirty="0">
              <a:solidFill>
                <a:srgbClr val="000000"/>
              </a:solidFill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endParaRPr lang="en-GB" sz="1800" dirty="0">
              <a:solidFill>
                <a:srgbClr val="000000"/>
              </a:solidFill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endParaRPr lang="en-GB" sz="1800" dirty="0">
              <a:solidFill>
                <a:srgbClr val="000000"/>
              </a:solidFill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endParaRPr lang="en-GB" sz="1800" dirty="0">
              <a:solidFill>
                <a:srgbClr val="000000"/>
              </a:solidFill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endParaRPr lang="en-GB" sz="1800" dirty="0">
              <a:solidFill>
                <a:srgbClr val="000000"/>
              </a:solidFill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endParaRPr lang="en-GB" sz="1800" dirty="0">
              <a:solidFill>
                <a:srgbClr val="000000"/>
              </a:solidFill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endParaRPr lang="en-GB" sz="1800" dirty="0">
              <a:solidFill>
                <a:srgbClr val="000000"/>
              </a:solidFill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endParaRPr lang="en-GB" sz="1800" dirty="0">
              <a:solidFill>
                <a:srgbClr val="000000"/>
              </a:solidFill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endParaRPr lang="en-GB" sz="1800" dirty="0">
              <a:solidFill>
                <a:srgbClr val="000000"/>
              </a:solidFill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endParaRPr lang="en-GB" sz="1800" dirty="0">
              <a:solidFill>
                <a:srgbClr val="000000"/>
              </a:solidFill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endParaRPr lang="en-GB" sz="1800" dirty="0">
              <a:solidFill>
                <a:srgbClr val="000000"/>
              </a:solidFill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GB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We will usually use metric units to measure things. </a:t>
            </a:r>
          </a:p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635E08-910C-4562-BCBB-1D13149EC217}"/>
              </a:ext>
            </a:extLst>
          </p:cNvPr>
          <p:cNvSpPr txBox="1"/>
          <p:nvPr/>
        </p:nvSpPr>
        <p:spPr>
          <a:xfrm>
            <a:off x="3855720" y="1305341"/>
            <a:ext cx="4480560" cy="42473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b="1" u="sng" dirty="0">
                <a:latin typeface="Comic Sans MS" panose="030F0702030302020204" pitchFamily="66" charset="0"/>
              </a:rPr>
              <a:t>Metric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Comic Sans MS" panose="030F0702030302020204" pitchFamily="66" charset="0"/>
              </a:rPr>
              <a:t>mm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Comic Sans MS" panose="030F0702030302020204" pitchFamily="66" charset="0"/>
              </a:rPr>
              <a:t>cm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Comic Sans MS" panose="030F0702030302020204" pitchFamily="66" charset="0"/>
              </a:rPr>
              <a:t>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Comic Sans MS" panose="030F0702030302020204" pitchFamily="66" charset="0"/>
              </a:rPr>
              <a:t>km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600" dirty="0">
              <a:latin typeface="Comic Sans MS" panose="030F0702030302020204" pitchFamily="66" charset="0"/>
            </a:endParaRPr>
          </a:p>
          <a:p>
            <a:endParaRPr lang="en-US" sz="3600" dirty="0">
              <a:latin typeface="Comic Sans MS" panose="030F0702030302020204" pitchFamily="66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9634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A9E24-74E4-4954-B02A-DA5A1028CC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880"/>
            <a:ext cx="10515600" cy="599408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Why do we need to accurately measure lengths?</a:t>
            </a:r>
          </a:p>
          <a:p>
            <a:pPr marL="0" indent="0">
              <a:buNone/>
            </a:pPr>
            <a:endParaRPr lang="en-GB" sz="3200" dirty="0">
              <a:solidFill>
                <a:srgbClr val="000000"/>
              </a:solidFill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Lets discuss this with our talk partners.  </a:t>
            </a:r>
          </a:p>
          <a:p>
            <a:pPr marL="0" indent="0">
              <a:buNone/>
            </a:pPr>
            <a:endParaRPr lang="en-GB" sz="3200" dirty="0">
              <a:solidFill>
                <a:srgbClr val="000000"/>
              </a:solidFill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What occupations need this skill? </a:t>
            </a:r>
          </a:p>
          <a:p>
            <a:pPr marL="0" indent="0">
              <a:buNone/>
            </a:pPr>
            <a:endParaRPr lang="en-GB" sz="3200" dirty="0">
              <a:solidFill>
                <a:srgbClr val="000000"/>
              </a:solidFill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3200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Examples could be:</a:t>
            </a:r>
          </a:p>
          <a:p>
            <a:r>
              <a:rPr lang="en-GB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Carpenters</a:t>
            </a:r>
          </a:p>
          <a:p>
            <a:r>
              <a:rPr lang="en-GB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Builders</a:t>
            </a:r>
          </a:p>
          <a:p>
            <a:r>
              <a:rPr lang="en-GB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Architects</a:t>
            </a:r>
          </a:p>
          <a:p>
            <a:r>
              <a:rPr lang="en-GB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People doing DIY</a:t>
            </a:r>
          </a:p>
          <a:p>
            <a:pPr marL="0" indent="0">
              <a:buNone/>
            </a:pPr>
            <a:endParaRPr lang="en-GB" sz="1800" dirty="0">
              <a:solidFill>
                <a:srgbClr val="000000"/>
              </a:solidFill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1800" dirty="0">
              <a:solidFill>
                <a:srgbClr val="000000"/>
              </a:solidFill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1800" dirty="0">
              <a:solidFill>
                <a:srgbClr val="000000"/>
              </a:solidFill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endParaRPr lang="en-GB" sz="1800" dirty="0">
              <a:solidFill>
                <a:srgbClr val="000000"/>
              </a:solidFill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endParaRPr lang="en-GB" sz="1800" dirty="0">
              <a:solidFill>
                <a:srgbClr val="000000"/>
              </a:solidFill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4717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2EE16-F481-46A3-9414-3EF9BC6C3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4880" y="1825625"/>
            <a:ext cx="10515600" cy="2469515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latin typeface="Comic Sans MS" panose="030F0702030302020204" pitchFamily="66" charset="0"/>
              </a:rPr>
              <a:t>Lets look at how to measure a line accurately</a:t>
            </a:r>
            <a:endParaRPr lang="en-GB" sz="4800" dirty="0">
              <a:latin typeface="Comic Sans MS" panose="030F0702030302020204" pitchFamily="66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05FD544-27BE-403C-B811-18D58B8704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1097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524F69A-29C5-4959-9D82-E0668E0AA913}"/>
              </a:ext>
            </a:extLst>
          </p:cNvPr>
          <p:cNvCxnSpPr>
            <a:cxnSpLocks/>
          </p:cNvCxnSpPr>
          <p:nvPr/>
        </p:nvCxnSpPr>
        <p:spPr>
          <a:xfrm>
            <a:off x="1051560" y="1130105"/>
            <a:ext cx="180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C0DF496-1D16-43F6-9C43-276F65BED447}"/>
              </a:ext>
            </a:extLst>
          </p:cNvPr>
          <p:cNvCxnSpPr>
            <a:cxnSpLocks/>
          </p:cNvCxnSpPr>
          <p:nvPr/>
        </p:nvCxnSpPr>
        <p:spPr>
          <a:xfrm>
            <a:off x="1051560" y="3451501"/>
            <a:ext cx="3600000" cy="11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615A1782-1946-45BD-BEFE-2815D1113C4B}"/>
              </a:ext>
            </a:extLst>
          </p:cNvPr>
          <p:cNvSpPr txBox="1"/>
          <p:nvPr/>
        </p:nvSpPr>
        <p:spPr>
          <a:xfrm>
            <a:off x="3886200" y="930050"/>
            <a:ext cx="26728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anose="030F0702030302020204" pitchFamily="66" charset="0"/>
              </a:rPr>
              <a:t>This line is 5cm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6AA4F22-5C63-4A8B-A269-1E588D916559}"/>
              </a:ext>
            </a:extLst>
          </p:cNvPr>
          <p:cNvSpPr txBox="1"/>
          <p:nvPr/>
        </p:nvSpPr>
        <p:spPr>
          <a:xfrm>
            <a:off x="1318846" y="1852417"/>
            <a:ext cx="95660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Comic Sans MS" panose="030F0702030302020204" pitchFamily="66" charset="0"/>
              </a:rPr>
              <a:t>Can we estimate the lengths of these lines now that we know this line is 5cm?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2816EE6-1ED9-42B6-B56A-AB6F61E49850}"/>
              </a:ext>
            </a:extLst>
          </p:cNvPr>
          <p:cNvCxnSpPr>
            <a:cxnSpLocks/>
          </p:cNvCxnSpPr>
          <p:nvPr/>
        </p:nvCxnSpPr>
        <p:spPr>
          <a:xfrm>
            <a:off x="1051560" y="4377624"/>
            <a:ext cx="5400000" cy="11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BBD4628-432C-427D-886F-DA747A1AA5BD}"/>
              </a:ext>
            </a:extLst>
          </p:cNvPr>
          <p:cNvCxnSpPr>
            <a:cxnSpLocks/>
          </p:cNvCxnSpPr>
          <p:nvPr/>
        </p:nvCxnSpPr>
        <p:spPr>
          <a:xfrm>
            <a:off x="1051560" y="5602686"/>
            <a:ext cx="7200000" cy="11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3475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BF69A-41BD-4939-97DD-707F1B5C0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3838"/>
            <a:ext cx="10515600" cy="109439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Now lets order these lines without measuring them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3E594E-54AC-41AE-AD40-C0B337DD7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4015"/>
            <a:ext cx="10515600" cy="4822948"/>
          </a:xfrm>
        </p:spPr>
        <p:txBody>
          <a:bodyPr/>
          <a:lstStyle/>
          <a:p>
            <a:endParaRPr lang="en-GB" sz="1800" dirty="0">
              <a:solidFill>
                <a:srgbClr val="000000"/>
              </a:solidFill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endParaRPr lang="en-GB" sz="1800" dirty="0">
              <a:solidFill>
                <a:srgbClr val="000000"/>
              </a:solidFill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endParaRPr lang="en-GB" sz="1800" dirty="0">
              <a:solidFill>
                <a:srgbClr val="000000"/>
              </a:solidFill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GB" sz="4000" dirty="0">
              <a:solidFill>
                <a:srgbClr val="000000"/>
              </a:solidFill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GB" sz="4000" dirty="0">
              <a:solidFill>
                <a:srgbClr val="000000"/>
              </a:solidFill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GB" sz="4000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Now lets measure them. Were we correct? If not lets order them correctly.</a:t>
            </a:r>
          </a:p>
          <a:p>
            <a:endParaRPr lang="en-GB" sz="1800" dirty="0">
              <a:solidFill>
                <a:srgbClr val="000000"/>
              </a:solidFill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03C3B46-C1D8-4215-9B46-6382D5EDBF0F}"/>
              </a:ext>
            </a:extLst>
          </p:cNvPr>
          <p:cNvCxnSpPr/>
          <p:nvPr/>
        </p:nvCxnSpPr>
        <p:spPr>
          <a:xfrm>
            <a:off x="2085969" y="1529862"/>
            <a:ext cx="10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4D22197-563E-4EE9-BA98-2A684B4AE062}"/>
              </a:ext>
            </a:extLst>
          </p:cNvPr>
          <p:cNvCxnSpPr/>
          <p:nvPr/>
        </p:nvCxnSpPr>
        <p:spPr>
          <a:xfrm>
            <a:off x="1799031" y="2011556"/>
            <a:ext cx="252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EBCAAEF-CDDA-4484-AEAC-C55398439A0E}"/>
              </a:ext>
            </a:extLst>
          </p:cNvPr>
          <p:cNvCxnSpPr/>
          <p:nvPr/>
        </p:nvCxnSpPr>
        <p:spPr>
          <a:xfrm>
            <a:off x="1905969" y="2713893"/>
            <a:ext cx="72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DC35EAE-DD5E-461E-8480-E008DC03B1CA}"/>
              </a:ext>
            </a:extLst>
          </p:cNvPr>
          <p:cNvCxnSpPr/>
          <p:nvPr/>
        </p:nvCxnSpPr>
        <p:spPr>
          <a:xfrm>
            <a:off x="1570892" y="3182816"/>
            <a:ext cx="504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59C869ED-DDA7-4FC1-B394-19B20C426740}"/>
              </a:ext>
            </a:extLst>
          </p:cNvPr>
          <p:cNvSpPr txBox="1"/>
          <p:nvPr/>
        </p:nvSpPr>
        <p:spPr>
          <a:xfrm>
            <a:off x="1036523" y="1180238"/>
            <a:ext cx="72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Comic Sans MS" panose="030F0702030302020204" pitchFamily="66" charset="0"/>
              </a:rPr>
              <a:t>A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A15C59E-0984-4D44-BECD-FDB19D05EC8F}"/>
              </a:ext>
            </a:extLst>
          </p:cNvPr>
          <p:cNvSpPr txBox="1"/>
          <p:nvPr/>
        </p:nvSpPr>
        <p:spPr>
          <a:xfrm>
            <a:off x="1079031" y="1689861"/>
            <a:ext cx="72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Comic Sans MS" panose="030F0702030302020204" pitchFamily="66" charset="0"/>
              </a:rPr>
              <a:t>B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1EDFECB-C46A-4AD1-97BA-8AD3D3017704}"/>
              </a:ext>
            </a:extLst>
          </p:cNvPr>
          <p:cNvSpPr txBox="1"/>
          <p:nvPr/>
        </p:nvSpPr>
        <p:spPr>
          <a:xfrm>
            <a:off x="1079031" y="2274636"/>
            <a:ext cx="72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Comic Sans MS" panose="030F0702030302020204" pitchFamily="66" charset="0"/>
              </a:rPr>
              <a:t>C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8BF5393-5E11-4638-94EA-BBBC4F57612A}"/>
              </a:ext>
            </a:extLst>
          </p:cNvPr>
          <p:cNvSpPr txBox="1"/>
          <p:nvPr/>
        </p:nvSpPr>
        <p:spPr>
          <a:xfrm>
            <a:off x="1036523" y="2830102"/>
            <a:ext cx="72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Comic Sans MS" panose="030F0702030302020204" pitchFamily="66" charset="0"/>
              </a:rPr>
              <a:t>D</a:t>
            </a:r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9541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9C1AC-3A8E-48BF-9FC5-64BB3D575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65077" y="171695"/>
            <a:ext cx="10515600" cy="53169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Task</a:t>
            </a:r>
            <a:r>
              <a:rPr lang="en-US" dirty="0"/>
              <a:t> </a:t>
            </a:r>
            <a:endParaRPr lang="en-GB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74B4C1F-0AA0-41C2-BDC0-3706B22676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9143810"/>
              </p:ext>
            </p:extLst>
          </p:nvPr>
        </p:nvGraphicFramePr>
        <p:xfrm>
          <a:off x="372207" y="703385"/>
          <a:ext cx="11447585" cy="595934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535562">
                  <a:extLst>
                    <a:ext uri="{9D8B030D-6E8A-4147-A177-3AD203B41FA5}">
                      <a16:colId xmlns:a16="http://schemas.microsoft.com/office/drawing/2014/main" val="190199468"/>
                    </a:ext>
                  </a:extLst>
                </a:gridCol>
                <a:gridCol w="5912023">
                  <a:extLst>
                    <a:ext uri="{9D8B030D-6E8A-4147-A177-3AD203B41FA5}">
                      <a16:colId xmlns:a16="http://schemas.microsoft.com/office/drawing/2014/main" val="3656650378"/>
                    </a:ext>
                  </a:extLst>
                </a:gridCol>
              </a:tblGrid>
              <a:tr h="55567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1" u="sng" dirty="0">
                          <a:effectLst/>
                          <a:latin typeface="Comic Sans MS" panose="030F0702030302020204" pitchFamily="66" charset="0"/>
                        </a:rPr>
                        <a:t>Year 2: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 b="0" i="0" u="none" dirty="0">
                          <a:effectLst/>
                          <a:latin typeface="Comic Sans MS" panose="030F0702030302020204" pitchFamily="66" charset="0"/>
                        </a:rPr>
                        <a:t>Complete the worksheet. For the first part you will need to measure the lines and write down the correct measurement.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br>
                        <a:rPr lang="en-GB" sz="2000" b="0" i="0" u="none" dirty="0">
                          <a:effectLst/>
                          <a:latin typeface="Comic Sans MS" panose="030F0702030302020204" pitchFamily="66" charset="0"/>
                        </a:rPr>
                      </a:br>
                      <a:r>
                        <a:rPr lang="en-GB" sz="2000" b="0" i="0" u="none" dirty="0">
                          <a:effectLst/>
                          <a:latin typeface="Comic Sans MS" panose="030F0702030302020204" pitchFamily="66" charset="0"/>
                        </a:rPr>
                        <a:t>For the second part you will need to draw a line that is the correct length.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000" b="0" i="0" u="none" dirty="0">
                        <a:effectLst/>
                        <a:latin typeface="Comic Sans MS" panose="030F0702030302020204" pitchFamily="66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 b="1" i="0" u="none" dirty="0">
                          <a:effectLst/>
                          <a:latin typeface="Comic Sans MS" panose="030F0702030302020204" pitchFamily="66" charset="0"/>
                        </a:rPr>
                        <a:t>Extension: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 b="0" i="0" u="none" dirty="0">
                          <a:effectLst/>
                          <a:latin typeface="Comic Sans MS" panose="030F0702030302020204" pitchFamily="66" charset="0"/>
                        </a:rPr>
                        <a:t>Look at the extension sheet. The lines are drawn at different rotations. Can you work out how you can order them?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1" u="sng" dirty="0">
                          <a:effectLst/>
                          <a:latin typeface="Comic Sans MS" panose="030F0702030302020204" pitchFamily="66" charset="0"/>
                        </a:rPr>
                        <a:t>Year 3: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i="0" u="none" dirty="0">
                          <a:effectLst/>
                          <a:latin typeface="Comic Sans MS" panose="030F0702030302020204" pitchFamily="66" charset="0"/>
                        </a:rPr>
                        <a:t>Complete the worksheet. For the first part you will need to measure the lines and write down the correct measurement.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br>
                        <a:rPr lang="en-GB" sz="1800" b="0" i="0" u="none" dirty="0">
                          <a:effectLst/>
                          <a:latin typeface="Comic Sans MS" panose="030F0702030302020204" pitchFamily="66" charset="0"/>
                        </a:rPr>
                      </a:br>
                      <a:r>
                        <a:rPr lang="en-GB" sz="1800" b="0" i="0" u="none" dirty="0">
                          <a:effectLst/>
                          <a:latin typeface="Comic Sans MS" panose="030F0702030302020204" pitchFamily="66" charset="0"/>
                        </a:rPr>
                        <a:t>For the second part you will need to draw a line that is the correct length.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800" b="0" i="0" u="none" dirty="0">
                        <a:effectLst/>
                        <a:latin typeface="Comic Sans MS" panose="030F0702030302020204" pitchFamily="66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i="0" u="none" dirty="0">
                          <a:effectLst/>
                          <a:latin typeface="Comic Sans MS" panose="030F0702030302020204" pitchFamily="66" charset="0"/>
                        </a:rPr>
                        <a:t>Then look at the lines that are drawn at different rotations. Can you work out how you can order them?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800" dirty="0">
                        <a:effectLst/>
                        <a:latin typeface="Comic Sans MS" panose="030F0702030302020204" pitchFamily="66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1" dirty="0">
                          <a:effectLst/>
                          <a:latin typeface="Comic Sans MS" panose="030F0702030302020204" pitchFamily="66" charset="0"/>
                        </a:rPr>
                        <a:t>Extension: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  <a:latin typeface="Comic Sans MS" panose="030F0702030302020204" pitchFamily="66" charset="0"/>
                        </a:rPr>
                        <a:t>What would happen if we didn’t have a straight line?  How could we measure this accurately? Collect a sheet and see if you can measure the curved line accurately.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en-GB" sz="11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587247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7365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752</TotalTime>
  <Words>449</Words>
  <Application>Microsoft Office PowerPoint</Application>
  <PresentationFormat>Widescreen</PresentationFormat>
  <Paragraphs>86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Comic Sans MS</vt:lpstr>
      <vt:lpstr>Office Theme</vt:lpstr>
      <vt:lpstr>PowerPoint Presentation</vt:lpstr>
      <vt:lpstr>Who can remember any metric units? </vt:lpstr>
      <vt:lpstr>PowerPoint Presentation</vt:lpstr>
      <vt:lpstr>Lets look at how to measure a line accurately</vt:lpstr>
      <vt:lpstr>PowerPoint Presentation</vt:lpstr>
      <vt:lpstr>Now lets order these lines without measuring them</vt:lpstr>
      <vt:lpstr>Task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Equal Parts</dc:title>
  <dc:creator>M Smith</dc:creator>
  <cp:lastModifiedBy>M Smith</cp:lastModifiedBy>
  <cp:revision>31</cp:revision>
  <dcterms:created xsi:type="dcterms:W3CDTF">2021-04-18T18:00:51Z</dcterms:created>
  <dcterms:modified xsi:type="dcterms:W3CDTF">2021-05-10T15:45:52Z</dcterms:modified>
</cp:coreProperties>
</file>