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2"/>
  </p:notesMasterIdLst>
  <p:sldIdLst>
    <p:sldId id="256" r:id="rId2"/>
    <p:sldId id="326" r:id="rId3"/>
    <p:sldId id="339" r:id="rId4"/>
    <p:sldId id="340" r:id="rId5"/>
    <p:sldId id="264" r:id="rId6"/>
    <p:sldId id="305" r:id="rId7"/>
    <p:sldId id="306" r:id="rId8"/>
    <p:sldId id="309" r:id="rId9"/>
    <p:sldId id="310" r:id="rId10"/>
    <p:sldId id="311" r:id="rId11"/>
    <p:sldId id="312" r:id="rId12"/>
    <p:sldId id="313" r:id="rId13"/>
    <p:sldId id="315" r:id="rId14"/>
    <p:sldId id="319" r:id="rId15"/>
    <p:sldId id="320" r:id="rId16"/>
    <p:sldId id="321" r:id="rId17"/>
    <p:sldId id="314" r:id="rId18"/>
    <p:sldId id="317" r:id="rId19"/>
    <p:sldId id="341" r:id="rId20"/>
    <p:sldId id="34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0402" autoAdjust="0"/>
  </p:normalViewPr>
  <p:slideViewPr>
    <p:cSldViewPr snapToGrid="0">
      <p:cViewPr varScale="1">
        <p:scale>
          <a:sx n="69" d="100"/>
          <a:sy n="69" d="100"/>
        </p:scale>
        <p:origin x="11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6B194-62AC-4B34-8FC6-5B64EF3638DF}" type="datetimeFigureOut">
              <a:rPr lang="en-US" smtClean="0"/>
              <a:t>6/6/2021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694EF-A3B1-4C69-B59E-F25D8A076A86}" type="slidenum">
              <a:rPr lang="en-US" smtClean="0"/>
              <a:t>‹#›</a:t>
            </a:fld>
            <a:endParaRPr lang="en-US"/>
          </a:p>
        </p:txBody>
      </p:sp>
    </p:spTree>
    <p:extLst>
      <p:ext uri="{BB962C8B-B14F-4D97-AF65-F5344CB8AC3E}">
        <p14:creationId xmlns:p14="http://schemas.microsoft.com/office/powerpoint/2010/main" val="96599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YR3: could you create a sentence using a noun using a noun, adjective and verb?</a:t>
            </a:r>
          </a:p>
        </p:txBody>
      </p:sp>
      <p:sp>
        <p:nvSpPr>
          <p:cNvPr id="4" name="Slide Number Placeholder 3"/>
          <p:cNvSpPr>
            <a:spLocks noGrp="1"/>
          </p:cNvSpPr>
          <p:nvPr>
            <p:ph type="sldNum" sz="quarter" idx="5"/>
          </p:nvPr>
        </p:nvSpPr>
        <p:spPr/>
        <p:txBody>
          <a:bodyPr/>
          <a:lstStyle/>
          <a:p>
            <a:fld id="{644694EF-A3B1-4C69-B59E-F25D8A076A86}" type="slidenum">
              <a:rPr lang="en-US" smtClean="0"/>
              <a:t>3</a:t>
            </a:fld>
            <a:endParaRPr lang="en-US"/>
          </a:p>
        </p:txBody>
      </p:sp>
    </p:spTree>
    <p:extLst>
      <p:ext uri="{BB962C8B-B14F-4D97-AF65-F5344CB8AC3E}">
        <p14:creationId xmlns:p14="http://schemas.microsoft.com/office/powerpoint/2010/main" val="384803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YR3: Can you tell me the verb in these sentences too.</a:t>
            </a:r>
          </a:p>
        </p:txBody>
      </p:sp>
      <p:sp>
        <p:nvSpPr>
          <p:cNvPr id="4" name="Slide Number Placeholder 3"/>
          <p:cNvSpPr>
            <a:spLocks noGrp="1"/>
          </p:cNvSpPr>
          <p:nvPr>
            <p:ph type="sldNum" sz="quarter" idx="5"/>
          </p:nvPr>
        </p:nvSpPr>
        <p:spPr/>
        <p:txBody>
          <a:bodyPr/>
          <a:lstStyle/>
          <a:p>
            <a:fld id="{644694EF-A3B1-4C69-B59E-F25D8A076A86}" type="slidenum">
              <a:rPr lang="en-US" smtClean="0"/>
              <a:t>5</a:t>
            </a:fld>
            <a:endParaRPr lang="en-US"/>
          </a:p>
        </p:txBody>
      </p:sp>
    </p:spTree>
    <p:extLst>
      <p:ext uri="{BB962C8B-B14F-4D97-AF65-F5344CB8AC3E}">
        <p14:creationId xmlns:p14="http://schemas.microsoft.com/office/powerpoint/2010/main" val="312995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2 to start their first task. </a:t>
            </a:r>
          </a:p>
        </p:txBody>
      </p:sp>
      <p:sp>
        <p:nvSpPr>
          <p:cNvPr id="4" name="Slide Number Placeholder 3"/>
          <p:cNvSpPr>
            <a:spLocks noGrp="1"/>
          </p:cNvSpPr>
          <p:nvPr>
            <p:ph type="sldNum" sz="quarter" idx="5"/>
          </p:nvPr>
        </p:nvSpPr>
        <p:spPr/>
        <p:txBody>
          <a:bodyPr/>
          <a:lstStyle/>
          <a:p>
            <a:fld id="{644694EF-A3B1-4C69-B59E-F25D8A076A86}" type="slidenum">
              <a:rPr lang="en-US" smtClean="0"/>
              <a:t>12</a:t>
            </a:fld>
            <a:endParaRPr lang="en-US"/>
          </a:p>
        </p:txBody>
      </p:sp>
    </p:spTree>
    <p:extLst>
      <p:ext uri="{BB962C8B-B14F-4D97-AF65-F5344CB8AC3E}">
        <p14:creationId xmlns:p14="http://schemas.microsoft.com/office/powerpoint/2010/main" val="217832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p>
        </p:txBody>
      </p:sp>
      <p:sp>
        <p:nvSpPr>
          <p:cNvPr id="4" name="Slide Number Placeholder 3"/>
          <p:cNvSpPr>
            <a:spLocks noGrp="1"/>
          </p:cNvSpPr>
          <p:nvPr>
            <p:ph type="sldNum" sz="quarter" idx="5"/>
          </p:nvPr>
        </p:nvSpPr>
        <p:spPr/>
        <p:txBody>
          <a:bodyPr/>
          <a:lstStyle/>
          <a:p>
            <a:fld id="{644694EF-A3B1-4C69-B59E-F25D8A076A86}" type="slidenum">
              <a:rPr lang="en-US" smtClean="0"/>
              <a:t>19</a:t>
            </a:fld>
            <a:endParaRPr lang="en-US"/>
          </a:p>
        </p:txBody>
      </p:sp>
    </p:spTree>
    <p:extLst>
      <p:ext uri="{BB962C8B-B14F-4D97-AF65-F5344CB8AC3E}">
        <p14:creationId xmlns:p14="http://schemas.microsoft.com/office/powerpoint/2010/main" val="231395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4694EF-A3B1-4C69-B59E-F25D8A076A86}" type="slidenum">
              <a:rPr lang="en-US" smtClean="0"/>
              <a:t>20</a:t>
            </a:fld>
            <a:endParaRPr lang="en-US"/>
          </a:p>
        </p:txBody>
      </p:sp>
    </p:spTree>
    <p:extLst>
      <p:ext uri="{BB962C8B-B14F-4D97-AF65-F5344CB8AC3E}">
        <p14:creationId xmlns:p14="http://schemas.microsoft.com/office/powerpoint/2010/main" val="179274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B48FB8F-3ACC-4546-9CF5-863922D61437}" type="datetimeFigureOut">
              <a:rPr lang="en-US" smtClean="0"/>
              <a:t>6/6/2021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52B3D7-2452-4621-946D-3E6E1FF2D48E}"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80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48FB8F-3ACC-4546-9CF5-863922D61437}"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217297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48FB8F-3ACC-4546-9CF5-863922D61437}"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116897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48FB8F-3ACC-4546-9CF5-863922D61437}"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299519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8FB8F-3ACC-4546-9CF5-863922D61437}"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2B3D7-2452-4621-946D-3E6E1FF2D48E}"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9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48FB8F-3ACC-4546-9CF5-863922D61437}"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12381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8FB8F-3ACC-4546-9CF5-863922D61437}"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334916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48FB8F-3ACC-4546-9CF5-863922D61437}"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158004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8FB8F-3ACC-4546-9CF5-863922D61437}"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22332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48FB8F-3ACC-4546-9CF5-863922D61437}"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352957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48FB8F-3ACC-4546-9CF5-863922D61437}"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2B3D7-2452-4621-946D-3E6E1FF2D48E}" type="slidenum">
              <a:rPr lang="en-US" smtClean="0"/>
              <a:t>‹#›</a:t>
            </a:fld>
            <a:endParaRPr lang="en-US"/>
          </a:p>
        </p:txBody>
      </p:sp>
    </p:spTree>
    <p:extLst>
      <p:ext uri="{BB962C8B-B14F-4D97-AF65-F5344CB8AC3E}">
        <p14:creationId xmlns:p14="http://schemas.microsoft.com/office/powerpoint/2010/main" val="26082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B48FB8F-3ACC-4546-9CF5-863922D61437}" type="datetimeFigureOut">
              <a:rPr lang="en-US" smtClean="0"/>
              <a:t>6/6/2021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52B3D7-2452-4621-946D-3E6E1FF2D48E}" type="slidenum">
              <a:rPr lang="en-US" smtClean="0"/>
              <a:t>‹#›</a:t>
            </a:fld>
            <a:endParaRPr lang="en-US"/>
          </a:p>
        </p:txBody>
      </p:sp>
    </p:spTree>
    <p:extLst>
      <p:ext uri="{BB962C8B-B14F-4D97-AF65-F5344CB8AC3E}">
        <p14:creationId xmlns:p14="http://schemas.microsoft.com/office/powerpoint/2010/main" val="144071355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0D93-C36E-48CD-B01B-677A8DF9A4D0}"/>
              </a:ext>
            </a:extLst>
          </p:cNvPr>
          <p:cNvSpPr>
            <a:spLocks noGrp="1"/>
          </p:cNvSpPr>
          <p:nvPr>
            <p:ph type="ctrTitle"/>
          </p:nvPr>
        </p:nvSpPr>
        <p:spPr/>
        <p:txBody>
          <a:bodyPr/>
          <a:lstStyle/>
          <a:p>
            <a:r>
              <a:rPr lang="en-US" dirty="0" err="1">
                <a:latin typeface="Comic Sans MS" panose="030F0702030302020204" pitchFamily="66" charset="0"/>
              </a:rPr>
              <a:t>SPaG</a:t>
            </a:r>
            <a:r>
              <a:rPr lang="en-US" dirty="0">
                <a:latin typeface="Comic Sans MS" panose="030F0702030302020204" pitchFamily="66" charset="0"/>
              </a:rPr>
              <a:t> week</a:t>
            </a:r>
          </a:p>
        </p:txBody>
      </p:sp>
      <p:sp>
        <p:nvSpPr>
          <p:cNvPr id="3" name="Subtitle 2">
            <a:extLst>
              <a:ext uri="{FF2B5EF4-FFF2-40B4-BE49-F238E27FC236}">
                <a16:creationId xmlns:a16="http://schemas.microsoft.com/office/drawing/2014/main" id="{34580EA7-7D25-49F6-B9E8-69ED4428B0AD}"/>
              </a:ext>
            </a:extLst>
          </p:cNvPr>
          <p:cNvSpPr>
            <a:spLocks noGrp="1"/>
          </p:cNvSpPr>
          <p:nvPr>
            <p:ph type="subTitle" idx="1"/>
          </p:nvPr>
        </p:nvSpPr>
        <p:spPr/>
        <p:txBody>
          <a:bodyPr/>
          <a:lstStyle/>
          <a:p>
            <a:r>
              <a:rPr lang="en-US" dirty="0">
                <a:latin typeface="Comic Sans MS" panose="030F0702030302020204" pitchFamily="66" charset="0"/>
              </a:rPr>
              <a:t>WB 07.06.21</a:t>
            </a:r>
          </a:p>
        </p:txBody>
      </p:sp>
    </p:spTree>
    <p:extLst>
      <p:ext uri="{BB962C8B-B14F-4D97-AF65-F5344CB8AC3E}">
        <p14:creationId xmlns:p14="http://schemas.microsoft.com/office/powerpoint/2010/main" val="356317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39E6CF0E-0422-44DA-915A-99EBF48E8C1A}"/>
              </a:ext>
            </a:extLst>
          </p:cNvPr>
          <p:cNvSpPr/>
          <p:nvPr/>
        </p:nvSpPr>
        <p:spPr>
          <a:xfrm>
            <a:off x="2279650" y="1704975"/>
            <a:ext cx="7632700" cy="2636838"/>
          </a:xfrm>
          <a:prstGeom prst="roundRect">
            <a:avLst>
              <a:gd name="adj" fmla="val 2576"/>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itle 5">
            <a:extLst>
              <a:ext uri="{FF2B5EF4-FFF2-40B4-BE49-F238E27FC236}">
                <a16:creationId xmlns:a16="http://schemas.microsoft.com/office/drawing/2014/main" id="{EFE81453-B669-4DFE-8320-0D557DC2630A}"/>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Expanded Noun Phrases</a:t>
            </a:r>
          </a:p>
        </p:txBody>
      </p:sp>
      <p:sp>
        <p:nvSpPr>
          <p:cNvPr id="20485" name="TextBox 27">
            <a:extLst>
              <a:ext uri="{FF2B5EF4-FFF2-40B4-BE49-F238E27FC236}">
                <a16:creationId xmlns:a16="http://schemas.microsoft.com/office/drawing/2014/main" id="{A78C941E-21D3-4611-8318-FDD7B95E3202}"/>
              </a:ext>
            </a:extLst>
          </p:cNvPr>
          <p:cNvSpPr txBox="1">
            <a:spLocks noChangeArrowheads="1"/>
          </p:cNvSpPr>
          <p:nvPr/>
        </p:nvSpPr>
        <p:spPr bwMode="auto">
          <a:xfrm>
            <a:off x="2473326" y="1820863"/>
            <a:ext cx="728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000" b="1">
                <a:solidFill>
                  <a:srgbClr val="3376BD"/>
                </a:solidFill>
              </a:rPr>
              <a:t>Can you expand these noun phrases by adding an adjective?</a:t>
            </a:r>
          </a:p>
        </p:txBody>
      </p:sp>
      <p:sp>
        <p:nvSpPr>
          <p:cNvPr id="23558" name="Rectangle 1">
            <a:extLst>
              <a:ext uri="{FF2B5EF4-FFF2-40B4-BE49-F238E27FC236}">
                <a16:creationId xmlns:a16="http://schemas.microsoft.com/office/drawing/2014/main" id="{80CB9002-7708-4C75-81A3-AAE94D45ED54}"/>
              </a:ext>
            </a:extLst>
          </p:cNvPr>
          <p:cNvSpPr>
            <a:spLocks noChangeArrowheads="1"/>
          </p:cNvSpPr>
          <p:nvPr/>
        </p:nvSpPr>
        <p:spPr bwMode="auto">
          <a:xfrm>
            <a:off x="2473325" y="2336800"/>
            <a:ext cx="328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A _____________________ car. </a:t>
            </a:r>
          </a:p>
        </p:txBody>
      </p:sp>
      <p:sp>
        <p:nvSpPr>
          <p:cNvPr id="23559" name="Rectangle 2">
            <a:extLst>
              <a:ext uri="{FF2B5EF4-FFF2-40B4-BE49-F238E27FC236}">
                <a16:creationId xmlns:a16="http://schemas.microsoft.com/office/drawing/2014/main" id="{2F23C465-AE61-407C-A1C9-14CD9E7CDEFC}"/>
              </a:ext>
            </a:extLst>
          </p:cNvPr>
          <p:cNvSpPr>
            <a:spLocks noChangeArrowheads="1"/>
          </p:cNvSpPr>
          <p:nvPr/>
        </p:nvSpPr>
        <p:spPr bwMode="auto">
          <a:xfrm>
            <a:off x="2473325" y="3011489"/>
            <a:ext cx="347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A _____________________ house. </a:t>
            </a:r>
          </a:p>
        </p:txBody>
      </p:sp>
      <p:sp>
        <p:nvSpPr>
          <p:cNvPr id="2" name="Rectangle 1">
            <a:extLst>
              <a:ext uri="{FF2B5EF4-FFF2-40B4-BE49-F238E27FC236}">
                <a16:creationId xmlns:a16="http://schemas.microsoft.com/office/drawing/2014/main" id="{DF86A0B1-DC77-4F96-A9A0-DB7C4F46FFA8}"/>
              </a:ext>
            </a:extLst>
          </p:cNvPr>
          <p:cNvSpPr>
            <a:spLocks noChangeArrowheads="1"/>
          </p:cNvSpPr>
          <p:nvPr/>
        </p:nvSpPr>
        <p:spPr bwMode="auto">
          <a:xfrm>
            <a:off x="2473326" y="3684589"/>
            <a:ext cx="334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___________________ road.</a:t>
            </a:r>
            <a:r>
              <a:rPr lang="en-GB" altLang="en-US" b="1">
                <a:solidFill>
                  <a:srgbClr val="3376BD"/>
                </a:solidFill>
              </a:rPr>
              <a:t> </a:t>
            </a:r>
          </a:p>
        </p:txBody>
      </p:sp>
      <p:grpSp>
        <p:nvGrpSpPr>
          <p:cNvPr id="4" name="Group 3">
            <a:extLst>
              <a:ext uri="{FF2B5EF4-FFF2-40B4-BE49-F238E27FC236}">
                <a16:creationId xmlns:a16="http://schemas.microsoft.com/office/drawing/2014/main" id="{15312015-24B7-4313-AF55-A938DF45A1DC}"/>
              </a:ext>
            </a:extLst>
          </p:cNvPr>
          <p:cNvGrpSpPr>
            <a:grpSpLocks/>
          </p:cNvGrpSpPr>
          <p:nvPr/>
        </p:nvGrpSpPr>
        <p:grpSpPr bwMode="auto">
          <a:xfrm>
            <a:off x="6526213" y="3684588"/>
            <a:ext cx="2900362" cy="1541462"/>
            <a:chOff x="5001846" y="3685140"/>
            <a:chExt cx="2901462" cy="1541344"/>
          </a:xfrm>
        </p:grpSpPr>
        <p:sp>
          <p:nvSpPr>
            <p:cNvPr id="9" name="Rounded Rectangle 8">
              <a:extLst>
                <a:ext uri="{FF2B5EF4-FFF2-40B4-BE49-F238E27FC236}">
                  <a16:creationId xmlns:a16="http://schemas.microsoft.com/office/drawing/2014/main" id="{950CCA55-07E7-4D55-9740-9D7C7BC7DB1D}"/>
                </a:ext>
              </a:extLst>
            </p:cNvPr>
            <p:cNvSpPr/>
            <p:nvPr/>
          </p:nvSpPr>
          <p:spPr>
            <a:xfrm>
              <a:off x="5001846" y="3685140"/>
              <a:ext cx="2901462" cy="1541344"/>
            </a:xfrm>
            <a:prstGeom prst="roundRect">
              <a:avLst>
                <a:gd name="adj" fmla="val 6293"/>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1" name="TextBox 2">
              <a:extLst>
                <a:ext uri="{FF2B5EF4-FFF2-40B4-BE49-F238E27FC236}">
                  <a16:creationId xmlns:a16="http://schemas.microsoft.com/office/drawing/2014/main" id="{6205F2EA-0B2F-4226-BCE1-09507A2F9A06}"/>
                </a:ext>
              </a:extLst>
            </p:cNvPr>
            <p:cNvSpPr txBox="1">
              <a:spLocks noChangeArrowheads="1"/>
            </p:cNvSpPr>
            <p:nvPr/>
          </p:nvSpPr>
          <p:spPr bwMode="auto">
            <a:xfrm>
              <a:off x="5143500" y="3869806"/>
              <a:ext cx="26181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Can you expand the noun phrases further by adding another adjective to each of them?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fade">
                                      <p:cBhvr>
                                        <p:cTn id="12" dur="500"/>
                                        <p:tgtEl>
                                          <p:spTgt spid="23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303512D3-7180-4079-919B-96140BFA0E26}"/>
              </a:ext>
            </a:extLst>
          </p:cNvPr>
          <p:cNvSpPr/>
          <p:nvPr/>
        </p:nvSpPr>
        <p:spPr>
          <a:xfrm>
            <a:off x="2279650" y="1595439"/>
            <a:ext cx="7632700" cy="3030537"/>
          </a:xfrm>
          <a:prstGeom prst="roundRect">
            <a:avLst>
              <a:gd name="adj" fmla="val 3140"/>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itle 5">
            <a:extLst>
              <a:ext uri="{FF2B5EF4-FFF2-40B4-BE49-F238E27FC236}">
                <a16:creationId xmlns:a16="http://schemas.microsoft.com/office/drawing/2014/main" id="{B0DD64FD-2765-4D25-BD6F-4A11E0A90BE8}"/>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Expanded Noun Phrases</a:t>
            </a:r>
          </a:p>
        </p:txBody>
      </p:sp>
      <p:sp>
        <p:nvSpPr>
          <p:cNvPr id="21509" name="TextBox 27">
            <a:extLst>
              <a:ext uri="{FF2B5EF4-FFF2-40B4-BE49-F238E27FC236}">
                <a16:creationId xmlns:a16="http://schemas.microsoft.com/office/drawing/2014/main" id="{57BCA642-1BE6-45C1-A48E-B0A2AFE61640}"/>
              </a:ext>
            </a:extLst>
          </p:cNvPr>
          <p:cNvSpPr txBox="1">
            <a:spLocks noChangeArrowheads="1"/>
          </p:cNvSpPr>
          <p:nvPr/>
        </p:nvSpPr>
        <p:spPr bwMode="auto">
          <a:xfrm>
            <a:off x="2455864" y="1711325"/>
            <a:ext cx="72802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000" b="1">
                <a:solidFill>
                  <a:srgbClr val="3376BD"/>
                </a:solidFill>
              </a:rPr>
              <a:t>You can also expand a noun phrase by adding a preposition (information about where or when something is). </a:t>
            </a:r>
          </a:p>
          <a:p>
            <a:pPr>
              <a:lnSpc>
                <a:spcPct val="100000"/>
              </a:lnSpc>
              <a:spcBef>
                <a:spcPct val="0"/>
              </a:spcBef>
              <a:buFontTx/>
              <a:buNone/>
            </a:pPr>
            <a:endParaRPr lang="en-GB" altLang="en-US" sz="2000" b="1">
              <a:solidFill>
                <a:srgbClr val="3376BD"/>
              </a:solidFill>
            </a:endParaRPr>
          </a:p>
          <a:p>
            <a:pPr>
              <a:lnSpc>
                <a:spcPct val="100000"/>
              </a:lnSpc>
              <a:spcBef>
                <a:spcPct val="0"/>
              </a:spcBef>
              <a:buFontTx/>
              <a:buNone/>
            </a:pPr>
            <a:r>
              <a:rPr lang="en-GB" altLang="en-US" sz="2000">
                <a:solidFill>
                  <a:schemeClr val="tx1"/>
                </a:solidFill>
              </a:rPr>
              <a:t>The boy </a:t>
            </a:r>
            <a:r>
              <a:rPr lang="en-GB" altLang="en-US" sz="2000">
                <a:solidFill>
                  <a:srgbClr val="3376BD"/>
                </a:solidFill>
              </a:rPr>
              <a:t>on</a:t>
            </a:r>
            <a:r>
              <a:rPr lang="en-GB" altLang="en-US" sz="2000">
                <a:solidFill>
                  <a:schemeClr val="tx1"/>
                </a:solidFill>
              </a:rPr>
              <a:t> </a:t>
            </a:r>
            <a:r>
              <a:rPr lang="en-GB" altLang="en-US" sz="2000">
                <a:solidFill>
                  <a:srgbClr val="3376BD"/>
                </a:solidFill>
              </a:rPr>
              <a:t>the ground </a:t>
            </a:r>
            <a:r>
              <a:rPr lang="en-GB" altLang="en-US" sz="2000">
                <a:solidFill>
                  <a:schemeClr val="tx1"/>
                </a:solidFill>
              </a:rPr>
              <a:t>was crying. </a:t>
            </a:r>
          </a:p>
          <a:p>
            <a:pPr>
              <a:lnSpc>
                <a:spcPct val="100000"/>
              </a:lnSpc>
              <a:spcBef>
                <a:spcPct val="0"/>
              </a:spcBef>
              <a:buFontTx/>
              <a:buNone/>
            </a:pPr>
            <a:endParaRPr lang="en-GB" altLang="en-US" sz="2000">
              <a:solidFill>
                <a:schemeClr val="tx1"/>
              </a:solidFill>
            </a:endParaRPr>
          </a:p>
          <a:p>
            <a:pPr>
              <a:lnSpc>
                <a:spcPct val="100000"/>
              </a:lnSpc>
              <a:spcBef>
                <a:spcPct val="0"/>
              </a:spcBef>
              <a:buFontTx/>
              <a:buNone/>
            </a:pPr>
            <a:r>
              <a:rPr lang="en-GB" altLang="en-US" sz="2000">
                <a:solidFill>
                  <a:schemeClr val="tx1"/>
                </a:solidFill>
              </a:rPr>
              <a:t>The bird </a:t>
            </a:r>
            <a:r>
              <a:rPr lang="en-GB" altLang="en-US" sz="2000">
                <a:solidFill>
                  <a:srgbClr val="3376BD"/>
                </a:solidFill>
              </a:rPr>
              <a:t>in the tree </a:t>
            </a:r>
            <a:r>
              <a:rPr lang="en-GB" altLang="en-US" sz="2000">
                <a:solidFill>
                  <a:schemeClr val="tx1"/>
                </a:solidFill>
              </a:rPr>
              <a:t>sang every morning. </a:t>
            </a:r>
          </a:p>
          <a:p>
            <a:pPr>
              <a:lnSpc>
                <a:spcPct val="100000"/>
              </a:lnSpc>
              <a:spcBef>
                <a:spcPct val="0"/>
              </a:spcBef>
              <a:buFontTx/>
              <a:buNone/>
            </a:pPr>
            <a:endParaRPr lang="en-GB" altLang="en-US" sz="2000">
              <a:solidFill>
                <a:schemeClr val="tx1"/>
              </a:solidFill>
            </a:endParaRPr>
          </a:p>
          <a:p>
            <a:pPr>
              <a:lnSpc>
                <a:spcPct val="100000"/>
              </a:lnSpc>
              <a:spcBef>
                <a:spcPct val="0"/>
              </a:spcBef>
              <a:buFontTx/>
              <a:buNone/>
            </a:pPr>
            <a:r>
              <a:rPr lang="en-GB" altLang="en-US" sz="2000">
                <a:solidFill>
                  <a:schemeClr val="tx1"/>
                </a:solidFill>
              </a:rPr>
              <a:t>The man </a:t>
            </a:r>
            <a:r>
              <a:rPr lang="en-GB" altLang="en-US" sz="2000">
                <a:solidFill>
                  <a:srgbClr val="3376BD"/>
                </a:solidFill>
              </a:rPr>
              <a:t>in the moon </a:t>
            </a:r>
            <a:r>
              <a:rPr lang="en-GB" altLang="en-US" sz="2000">
                <a:solidFill>
                  <a:schemeClr val="tx1"/>
                </a:solidFill>
              </a:rPr>
              <a:t>looked down at the Earth. </a:t>
            </a:r>
          </a:p>
        </p:txBody>
      </p:sp>
      <p:cxnSp>
        <p:nvCxnSpPr>
          <p:cNvPr id="6" name="Straight Connector 5">
            <a:extLst>
              <a:ext uri="{FF2B5EF4-FFF2-40B4-BE49-F238E27FC236}">
                <a16:creationId xmlns:a16="http://schemas.microsoft.com/office/drawing/2014/main" id="{5D1439E7-721A-4FCB-804D-1891CF27E909}"/>
              </a:ext>
            </a:extLst>
          </p:cNvPr>
          <p:cNvCxnSpPr/>
          <p:nvPr/>
        </p:nvCxnSpPr>
        <p:spPr>
          <a:xfrm>
            <a:off x="2563814" y="2930525"/>
            <a:ext cx="23526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73190A9-6744-4BEC-BDDF-C6F7E027A342}"/>
              </a:ext>
            </a:extLst>
          </p:cNvPr>
          <p:cNvCxnSpPr/>
          <p:nvPr/>
        </p:nvCxnSpPr>
        <p:spPr>
          <a:xfrm>
            <a:off x="2563813" y="3544888"/>
            <a:ext cx="19605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042B031-DF81-421C-9316-7D13418F9266}"/>
              </a:ext>
            </a:extLst>
          </p:cNvPr>
          <p:cNvCxnSpPr/>
          <p:nvPr/>
        </p:nvCxnSpPr>
        <p:spPr>
          <a:xfrm>
            <a:off x="2563813" y="4157663"/>
            <a:ext cx="2203450" cy="0"/>
          </a:xfrm>
          <a:prstGeom prst="line">
            <a:avLst/>
          </a:prstGeom>
          <a:ln w="19050"/>
        </p:spPr>
        <p:style>
          <a:lnRef idx="1">
            <a:schemeClr val="dk1"/>
          </a:lnRef>
          <a:fillRef idx="0">
            <a:schemeClr val="dk1"/>
          </a:fillRef>
          <a:effectRef idx="0">
            <a:schemeClr val="dk1"/>
          </a:effectRef>
          <a:fontRef idx="minor">
            <a:schemeClr val="tx1"/>
          </a:fontRef>
        </p:style>
      </p:cxnSp>
      <p:pic>
        <p:nvPicPr>
          <p:cNvPr id="21513" name="Picture 12">
            <a:extLst>
              <a:ext uri="{FF2B5EF4-FFF2-40B4-BE49-F238E27FC236}">
                <a16:creationId xmlns:a16="http://schemas.microsoft.com/office/drawing/2014/main" id="{F3E3228D-8D25-4744-A194-57641FE543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59765">
            <a:off x="7299325" y="3314701"/>
            <a:ext cx="2019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20FFB-EE20-4E8E-98C1-4A54913CB3E7}"/>
              </a:ext>
            </a:extLst>
          </p:cNvPr>
          <p:cNvPicPr>
            <a:picLocks noChangeAspect="1"/>
          </p:cNvPicPr>
          <p:nvPr/>
        </p:nvPicPr>
        <p:blipFill>
          <a:blip r:embed="rId3"/>
          <a:stretch>
            <a:fillRect/>
          </a:stretch>
        </p:blipFill>
        <p:spPr>
          <a:xfrm>
            <a:off x="812800" y="1574802"/>
            <a:ext cx="3003550" cy="424656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39D8A61F-2B72-4D58-B6F0-4CCBD88F89CC}"/>
              </a:ext>
            </a:extLst>
          </p:cNvPr>
          <p:cNvPicPr>
            <a:picLocks noChangeAspect="1"/>
          </p:cNvPicPr>
          <p:nvPr/>
        </p:nvPicPr>
        <p:blipFill>
          <a:blip r:embed="rId4"/>
          <a:stretch>
            <a:fillRect/>
          </a:stretch>
        </p:blipFill>
        <p:spPr>
          <a:xfrm>
            <a:off x="2835275" y="1574802"/>
            <a:ext cx="3003550" cy="4246563"/>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57C9E1C1-31BE-4A0F-AA49-43B845D92CC0}"/>
              </a:ext>
            </a:extLst>
          </p:cNvPr>
          <p:cNvPicPr>
            <a:picLocks noChangeAspect="1"/>
          </p:cNvPicPr>
          <p:nvPr/>
        </p:nvPicPr>
        <p:blipFill>
          <a:blip r:embed="rId5"/>
          <a:stretch>
            <a:fillRect/>
          </a:stretch>
        </p:blipFill>
        <p:spPr>
          <a:xfrm>
            <a:off x="4857750" y="1574802"/>
            <a:ext cx="3003550" cy="4246563"/>
          </a:xfrm>
          <a:prstGeom prst="rect">
            <a:avLst/>
          </a:prstGeom>
          <a:ln>
            <a:noFill/>
          </a:ln>
          <a:effectLst>
            <a:outerShdw blurRad="190500" algn="tl" rotWithShape="0">
              <a:srgbClr val="000000">
                <a:alpha val="70000"/>
              </a:srgbClr>
            </a:outerShdw>
          </a:effectLst>
        </p:spPr>
      </p:pic>
      <p:sp>
        <p:nvSpPr>
          <p:cNvPr id="30" name="Rounded Rectangle 29">
            <a:extLst>
              <a:ext uri="{FF2B5EF4-FFF2-40B4-BE49-F238E27FC236}">
                <a16:creationId xmlns:a16="http://schemas.microsoft.com/office/drawing/2014/main" id="{E4301305-AB66-4C0B-9230-4861E525FBD5}"/>
              </a:ext>
            </a:extLst>
          </p:cNvPr>
          <p:cNvSpPr/>
          <p:nvPr/>
        </p:nvSpPr>
        <p:spPr>
          <a:xfrm>
            <a:off x="8021523" y="1574802"/>
            <a:ext cx="3559175" cy="4091183"/>
          </a:xfrm>
          <a:prstGeom prst="roundRect">
            <a:avLst>
              <a:gd name="adj" fmla="val 373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12293" name="Title 5">
            <a:extLst>
              <a:ext uri="{FF2B5EF4-FFF2-40B4-BE49-F238E27FC236}">
                <a16:creationId xmlns:a16="http://schemas.microsoft.com/office/drawing/2014/main" id="{6CB8E9EE-A432-433C-9267-B2E9D0FD10E3}"/>
              </a:ext>
            </a:extLst>
          </p:cNvPr>
          <p:cNvSpPr>
            <a:spLocks noGrp="1"/>
          </p:cNvSpPr>
          <p:nvPr>
            <p:ph type="title"/>
          </p:nvPr>
        </p:nvSpPr>
        <p:spPr>
          <a:xfrm>
            <a:off x="1985964" y="603251"/>
            <a:ext cx="8220075" cy="873125"/>
          </a:xfrm>
        </p:spPr>
        <p:txBody>
          <a:bodyPr>
            <a:normAutofit/>
          </a:bodyPr>
          <a:lstStyle/>
          <a:p>
            <a:pPr algn="ctr" eaLnBrk="1" hangingPunct="1">
              <a:defRPr/>
            </a:pPr>
            <a:r>
              <a:rPr lang="en-GB" altLang="en-US" sz="3600" dirty="0">
                <a:solidFill>
                  <a:schemeClr val="tx1"/>
                </a:solidFill>
                <a:latin typeface="Comic Sans MS" panose="030F0702030302020204" pitchFamily="66" charset="0"/>
              </a:rPr>
              <a:t>Activity 1 – Year 2</a:t>
            </a:r>
          </a:p>
        </p:txBody>
      </p:sp>
      <p:sp>
        <p:nvSpPr>
          <p:cNvPr id="22536" name="TextBox 27">
            <a:extLst>
              <a:ext uri="{FF2B5EF4-FFF2-40B4-BE49-F238E27FC236}">
                <a16:creationId xmlns:a16="http://schemas.microsoft.com/office/drawing/2014/main" id="{2D21711D-C618-4A90-8E5A-832C47B7C3D9}"/>
              </a:ext>
            </a:extLst>
          </p:cNvPr>
          <p:cNvSpPr txBox="1">
            <a:spLocks noChangeArrowheads="1"/>
          </p:cNvSpPr>
          <p:nvPr/>
        </p:nvSpPr>
        <p:spPr bwMode="auto">
          <a:xfrm>
            <a:off x="8148523" y="1673228"/>
            <a:ext cx="33051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400" b="1" dirty="0">
                <a:solidFill>
                  <a:srgbClr val="3376BD"/>
                </a:solidFill>
                <a:latin typeface="Comic Sans MS" panose="030F0702030302020204" pitchFamily="66" charset="0"/>
              </a:rPr>
              <a:t>Can you expand the noun phrases on the Expanded Noun Phrase Activity Sheet?</a:t>
            </a:r>
          </a:p>
          <a:p>
            <a:pPr>
              <a:lnSpc>
                <a:spcPct val="100000"/>
              </a:lnSpc>
              <a:spcBef>
                <a:spcPct val="0"/>
              </a:spcBef>
              <a:buFontTx/>
              <a:buNone/>
            </a:pPr>
            <a:r>
              <a:rPr lang="en-GB" altLang="en-US" sz="2400" dirty="0">
                <a:solidFill>
                  <a:schemeClr val="tx1"/>
                </a:solidFill>
                <a:latin typeface="Comic Sans MS" panose="030F0702030302020204" pitchFamily="66" charset="0"/>
              </a:rPr>
              <a:t>Each sentence has a simple noun phrase. Can you expand each noun phrase so that the sentences are clearer and more interesting?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CB1EDC-2D26-4044-B603-41D27AC6003A}"/>
              </a:ext>
            </a:extLst>
          </p:cNvPr>
          <p:cNvPicPr>
            <a:picLocks noChangeAspect="1"/>
          </p:cNvPicPr>
          <p:nvPr/>
        </p:nvPicPr>
        <p:blipFill>
          <a:blip r:embed="rId2"/>
          <a:stretch>
            <a:fillRect/>
          </a:stretch>
        </p:blipFill>
        <p:spPr>
          <a:xfrm>
            <a:off x="1719032" y="1476376"/>
            <a:ext cx="3133725" cy="4432300"/>
          </a:xfrm>
          <a:prstGeom prst="rect">
            <a:avLst/>
          </a:prstGeom>
          <a:ln>
            <a:noFill/>
          </a:ln>
          <a:effectLst>
            <a:outerShdw blurRad="190500" algn="tl" rotWithShape="0">
              <a:srgbClr val="000000">
                <a:alpha val="70000"/>
              </a:srgbClr>
            </a:outerShdw>
          </a:effectLst>
        </p:spPr>
      </p:pic>
      <p:sp>
        <p:nvSpPr>
          <p:cNvPr id="12293" name="Title 5">
            <a:extLst>
              <a:ext uri="{FF2B5EF4-FFF2-40B4-BE49-F238E27FC236}">
                <a16:creationId xmlns:a16="http://schemas.microsoft.com/office/drawing/2014/main" id="{32E83F5A-A039-48BB-BA94-30D7C5DEF999}"/>
              </a:ext>
            </a:extLst>
          </p:cNvPr>
          <p:cNvSpPr>
            <a:spLocks noGrp="1"/>
          </p:cNvSpPr>
          <p:nvPr>
            <p:ph type="title"/>
          </p:nvPr>
        </p:nvSpPr>
        <p:spPr>
          <a:xfrm>
            <a:off x="1985964" y="603251"/>
            <a:ext cx="8220075" cy="873125"/>
          </a:xfrm>
        </p:spPr>
        <p:txBody>
          <a:bodyPr>
            <a:normAutofit/>
          </a:bodyPr>
          <a:lstStyle/>
          <a:p>
            <a:pPr algn="ctr" eaLnBrk="1" hangingPunct="1">
              <a:defRPr/>
            </a:pPr>
            <a:r>
              <a:rPr lang="en-GB" altLang="en-US" sz="3600" dirty="0">
                <a:solidFill>
                  <a:schemeClr val="tx1"/>
                </a:solidFill>
                <a:latin typeface="Comic Sans MS" panose="030F0702030302020204" pitchFamily="66" charset="0"/>
              </a:rPr>
              <a:t>Activity 2 – Year 2</a:t>
            </a:r>
          </a:p>
        </p:txBody>
      </p:sp>
      <p:sp>
        <p:nvSpPr>
          <p:cNvPr id="30" name="Rounded Rectangle 29">
            <a:extLst>
              <a:ext uri="{FF2B5EF4-FFF2-40B4-BE49-F238E27FC236}">
                <a16:creationId xmlns:a16="http://schemas.microsoft.com/office/drawing/2014/main" id="{A7E2A612-1611-4C71-9A62-78FC6F82231F}"/>
              </a:ext>
            </a:extLst>
          </p:cNvPr>
          <p:cNvSpPr/>
          <p:nvPr/>
        </p:nvSpPr>
        <p:spPr>
          <a:xfrm>
            <a:off x="5119689" y="1476375"/>
            <a:ext cx="3559175" cy="4255351"/>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5605" name="TextBox 27">
            <a:extLst>
              <a:ext uri="{FF2B5EF4-FFF2-40B4-BE49-F238E27FC236}">
                <a16:creationId xmlns:a16="http://schemas.microsoft.com/office/drawing/2014/main" id="{4F100837-F3A5-49BE-94DE-55AC5E51A712}"/>
              </a:ext>
            </a:extLst>
          </p:cNvPr>
          <p:cNvSpPr txBox="1">
            <a:spLocks noChangeArrowheads="1"/>
          </p:cNvSpPr>
          <p:nvPr/>
        </p:nvSpPr>
        <p:spPr bwMode="auto">
          <a:xfrm>
            <a:off x="5246689" y="1597026"/>
            <a:ext cx="33051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400" b="1" dirty="0">
                <a:solidFill>
                  <a:srgbClr val="3376BD"/>
                </a:solidFill>
                <a:latin typeface="Comic Sans MS" panose="030F0702030302020204" pitchFamily="66" charset="0"/>
              </a:rPr>
              <a:t>In your pairs, read the story from the Expanded Noun Phrase Hunt Activity and find as many expanded noun phrases as you can.</a:t>
            </a:r>
          </a:p>
          <a:p>
            <a:pPr>
              <a:lnSpc>
                <a:spcPct val="100000"/>
              </a:lnSpc>
              <a:spcBef>
                <a:spcPct val="0"/>
              </a:spcBef>
              <a:buFontTx/>
              <a:buNone/>
            </a:pPr>
            <a:r>
              <a:rPr lang="en-GB" altLang="en-US" sz="2400" dirty="0">
                <a:solidFill>
                  <a:schemeClr val="tx1"/>
                </a:solidFill>
                <a:latin typeface="Comic Sans MS" panose="030F0702030302020204" pitchFamily="66" charset="0"/>
              </a:rPr>
              <a:t>Write any you find onto the sheet.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a:extLst>
              <a:ext uri="{FF2B5EF4-FFF2-40B4-BE49-F238E27FC236}">
                <a16:creationId xmlns:a16="http://schemas.microsoft.com/office/drawing/2014/main" id="{4AFB82B1-7C1E-44B4-A2DC-F50178C8A3B5}"/>
              </a:ext>
            </a:extLst>
          </p:cNvPr>
          <p:cNvPicPr>
            <a:picLocks noChangeAspect="1"/>
          </p:cNvPicPr>
          <p:nvPr/>
        </p:nvPicPr>
        <p:blipFill>
          <a:blip r:embed="rId2">
            <a:extLst>
              <a:ext uri="{28A0092B-C50C-407E-A947-70E740481C1C}">
                <a14:useLocalDpi xmlns:a14="http://schemas.microsoft.com/office/drawing/2010/main" val="0"/>
              </a:ext>
            </a:extLst>
          </a:blip>
          <a:srcRect l="48067" t="39246" r="8476" b="28384"/>
          <a:stretch>
            <a:fillRect/>
          </a:stretch>
        </p:blipFill>
        <p:spPr bwMode="auto">
          <a:xfrm>
            <a:off x="6870700" y="2430463"/>
            <a:ext cx="30178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4FC9949-2BCD-449D-86CF-59F9A1F15C19}"/>
              </a:ext>
            </a:extLst>
          </p:cNvPr>
          <p:cNvSpPr/>
          <p:nvPr/>
        </p:nvSpPr>
        <p:spPr>
          <a:xfrm>
            <a:off x="2279650" y="1581151"/>
            <a:ext cx="7632700" cy="695325"/>
          </a:xfrm>
          <a:prstGeom prst="rect">
            <a:avLst/>
          </a:prstGeom>
          <a:solidFill>
            <a:srgbClr val="AEC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0" name="Title 5">
            <a:extLst>
              <a:ext uri="{FF2B5EF4-FFF2-40B4-BE49-F238E27FC236}">
                <a16:creationId xmlns:a16="http://schemas.microsoft.com/office/drawing/2014/main" id="{917BAE49-46D2-4D0E-82D7-31D3F4CCCD88}"/>
              </a:ext>
            </a:extLst>
          </p:cNvPr>
          <p:cNvSpPr>
            <a:spLocks noGrp="1"/>
          </p:cNvSpPr>
          <p:nvPr>
            <p:ph type="title"/>
          </p:nvPr>
        </p:nvSpPr>
        <p:spPr>
          <a:xfrm>
            <a:off x="1981201" y="630239"/>
            <a:ext cx="8220075" cy="873125"/>
          </a:xfrm>
        </p:spPr>
        <p:txBody>
          <a:bodyPr>
            <a:normAutofit/>
          </a:bodyPr>
          <a:lstStyle/>
          <a:p>
            <a:pPr eaLnBrk="1" hangingPunct="1">
              <a:defRPr/>
            </a:pPr>
            <a:r>
              <a:rPr lang="en-GB" altLang="en-US" sz="3600"/>
              <a:t>Verbs and Adverbs</a:t>
            </a:r>
          </a:p>
        </p:txBody>
      </p:sp>
      <p:sp>
        <p:nvSpPr>
          <p:cNvPr id="14342" name="Rectangle 1">
            <a:extLst>
              <a:ext uri="{FF2B5EF4-FFF2-40B4-BE49-F238E27FC236}">
                <a16:creationId xmlns:a16="http://schemas.microsoft.com/office/drawing/2014/main" id="{6D5A8FFA-9DC0-4715-8C8D-FDA65FE71F7C}"/>
              </a:ext>
            </a:extLst>
          </p:cNvPr>
          <p:cNvSpPr>
            <a:spLocks noChangeArrowheads="1"/>
          </p:cNvSpPr>
          <p:nvPr/>
        </p:nvSpPr>
        <p:spPr bwMode="auto">
          <a:xfrm>
            <a:off x="2779713" y="2682875"/>
            <a:ext cx="379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None/>
            </a:pPr>
            <a:r>
              <a:rPr lang="en-GB" altLang="en-US">
                <a:solidFill>
                  <a:schemeClr val="tx1"/>
                </a:solidFill>
              </a:rPr>
              <a:t>James </a:t>
            </a:r>
            <a:r>
              <a:rPr lang="en-GB" altLang="en-US">
                <a:solidFill>
                  <a:srgbClr val="647CBC"/>
                </a:solidFill>
              </a:rPr>
              <a:t>walked</a:t>
            </a:r>
            <a:r>
              <a:rPr lang="en-GB" altLang="en-US">
                <a:solidFill>
                  <a:schemeClr val="tx1"/>
                </a:solidFill>
              </a:rPr>
              <a:t> </a:t>
            </a:r>
            <a:r>
              <a:rPr lang="en-GB" altLang="en-US">
                <a:solidFill>
                  <a:srgbClr val="9AB063"/>
                </a:solidFill>
              </a:rPr>
              <a:t>quickly</a:t>
            </a:r>
            <a:r>
              <a:rPr lang="en-GB" altLang="en-US">
                <a:solidFill>
                  <a:schemeClr val="tx1"/>
                </a:solidFill>
              </a:rPr>
              <a:t> to the shops.</a:t>
            </a:r>
            <a:endParaRPr lang="en-GB" altLang="en-US" b="1">
              <a:solidFill>
                <a:schemeClr val="tx1"/>
              </a:solidFill>
            </a:endParaRPr>
          </a:p>
        </p:txBody>
      </p:sp>
      <p:sp>
        <p:nvSpPr>
          <p:cNvPr id="14343" name="Rectangle 3">
            <a:extLst>
              <a:ext uri="{FF2B5EF4-FFF2-40B4-BE49-F238E27FC236}">
                <a16:creationId xmlns:a16="http://schemas.microsoft.com/office/drawing/2014/main" id="{088C8241-C7AC-42B1-B85C-8457223999DD}"/>
              </a:ext>
            </a:extLst>
          </p:cNvPr>
          <p:cNvSpPr>
            <a:spLocks noChangeArrowheads="1"/>
          </p:cNvSpPr>
          <p:nvPr/>
        </p:nvSpPr>
        <p:spPr bwMode="auto">
          <a:xfrm>
            <a:off x="2279650" y="1735139"/>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An adverb is used to describe how, what, when, where and why a verb happens.</a:t>
            </a:r>
            <a:endParaRPr lang="en-GB" altLang="en-US" b="1">
              <a:solidFill>
                <a:schemeClr val="tx1"/>
              </a:solidFill>
              <a:latin typeface="Sassoon Infant Md" pitchFamily="50" charset="0"/>
            </a:endParaRPr>
          </a:p>
        </p:txBody>
      </p:sp>
      <p:sp>
        <p:nvSpPr>
          <p:cNvPr id="14344" name="Rectangle 1">
            <a:extLst>
              <a:ext uri="{FF2B5EF4-FFF2-40B4-BE49-F238E27FC236}">
                <a16:creationId xmlns:a16="http://schemas.microsoft.com/office/drawing/2014/main" id="{B04482A3-3F73-4B2F-9D56-DB9A0400CCF9}"/>
              </a:ext>
            </a:extLst>
          </p:cNvPr>
          <p:cNvSpPr>
            <a:spLocks noChangeArrowheads="1"/>
          </p:cNvSpPr>
          <p:nvPr/>
        </p:nvSpPr>
        <p:spPr bwMode="auto">
          <a:xfrm>
            <a:off x="2709863" y="3736975"/>
            <a:ext cx="379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None/>
            </a:pPr>
            <a:r>
              <a:rPr lang="en-GB" altLang="en-US">
                <a:solidFill>
                  <a:schemeClr val="tx1"/>
                </a:solidFill>
              </a:rPr>
              <a:t>This explains </a:t>
            </a:r>
            <a:r>
              <a:rPr lang="en-GB" altLang="en-US" i="1">
                <a:solidFill>
                  <a:schemeClr val="tx1"/>
                </a:solidFill>
              </a:rPr>
              <a:t>how</a:t>
            </a:r>
            <a:r>
              <a:rPr lang="en-GB" altLang="en-US">
                <a:solidFill>
                  <a:schemeClr val="tx1"/>
                </a:solidFill>
              </a:rPr>
              <a:t> James walked.</a:t>
            </a:r>
            <a:endParaRPr lang="en-GB" altLang="en-US" b="1">
              <a:solidFill>
                <a:schemeClr val="tx1"/>
              </a:solidFill>
            </a:endParaRPr>
          </a:p>
        </p:txBody>
      </p:sp>
      <p:sp>
        <p:nvSpPr>
          <p:cNvPr id="2" name="Rectangle 1">
            <a:extLst>
              <a:ext uri="{FF2B5EF4-FFF2-40B4-BE49-F238E27FC236}">
                <a16:creationId xmlns:a16="http://schemas.microsoft.com/office/drawing/2014/main" id="{EF06EE46-0525-4283-A841-560A31DE2BA7}"/>
              </a:ext>
            </a:extLst>
          </p:cNvPr>
          <p:cNvSpPr/>
          <p:nvPr/>
        </p:nvSpPr>
        <p:spPr>
          <a:xfrm>
            <a:off x="3575050" y="3352800"/>
            <a:ext cx="757238" cy="266700"/>
          </a:xfrm>
          <a:prstGeom prst="rect">
            <a:avLst/>
          </a:prstGeom>
          <a:solidFill>
            <a:srgbClr val="647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verb</a:t>
            </a:r>
          </a:p>
        </p:txBody>
      </p:sp>
      <p:sp>
        <p:nvSpPr>
          <p:cNvPr id="13" name="Rectangle 12">
            <a:extLst>
              <a:ext uri="{FF2B5EF4-FFF2-40B4-BE49-F238E27FC236}">
                <a16:creationId xmlns:a16="http://schemas.microsoft.com/office/drawing/2014/main" id="{9C5CD34B-70E4-462F-920D-4A046CA73DC9}"/>
              </a:ext>
            </a:extLst>
          </p:cNvPr>
          <p:cNvSpPr/>
          <p:nvPr/>
        </p:nvSpPr>
        <p:spPr>
          <a:xfrm>
            <a:off x="4449764" y="3352800"/>
            <a:ext cx="958577" cy="266700"/>
          </a:xfrm>
          <a:prstGeom prst="rect">
            <a:avLst/>
          </a:prstGeom>
          <a:solidFill>
            <a:srgbClr val="9AB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adverb</a:t>
            </a:r>
          </a:p>
        </p:txBody>
      </p:sp>
      <p:cxnSp>
        <p:nvCxnSpPr>
          <p:cNvPr id="6" name="Straight Arrow Connector 5">
            <a:extLst>
              <a:ext uri="{FF2B5EF4-FFF2-40B4-BE49-F238E27FC236}">
                <a16:creationId xmlns:a16="http://schemas.microsoft.com/office/drawing/2014/main" id="{5E310AFD-0F1D-4E63-9132-B6F46EF4BD94}"/>
              </a:ext>
            </a:extLst>
          </p:cNvPr>
          <p:cNvCxnSpPr/>
          <p:nvPr/>
        </p:nvCxnSpPr>
        <p:spPr>
          <a:xfrm flipH="1" flipV="1">
            <a:off x="4710114" y="2963864"/>
            <a:ext cx="153987" cy="434975"/>
          </a:xfrm>
          <a:prstGeom prst="straightConnector1">
            <a:avLst/>
          </a:prstGeom>
          <a:ln w="28575">
            <a:solidFill>
              <a:srgbClr val="9AB06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1E8528-C248-448F-8DD0-E0BF835691EC}"/>
              </a:ext>
            </a:extLst>
          </p:cNvPr>
          <p:cNvCxnSpPr/>
          <p:nvPr/>
        </p:nvCxnSpPr>
        <p:spPr>
          <a:xfrm flipV="1">
            <a:off x="3949700" y="2965451"/>
            <a:ext cx="26988" cy="434975"/>
          </a:xfrm>
          <a:prstGeom prst="straightConnector1">
            <a:avLst/>
          </a:prstGeom>
          <a:ln w="28575">
            <a:solidFill>
              <a:srgbClr val="647CBC"/>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C201B2-FC2E-45F2-89E3-F7D362EFE8D3}"/>
              </a:ext>
            </a:extLst>
          </p:cNvPr>
          <p:cNvSpPr/>
          <p:nvPr/>
        </p:nvSpPr>
        <p:spPr>
          <a:xfrm>
            <a:off x="2497138" y="4859338"/>
            <a:ext cx="4216400" cy="889000"/>
          </a:xfrm>
          <a:prstGeom prst="rect">
            <a:avLst/>
          </a:prstGeom>
          <a:solidFill>
            <a:srgbClr val="AAB8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Who can mime (silently act) what James was doing?</a:t>
            </a:r>
          </a:p>
        </p:txBody>
      </p:sp>
      <p:pic>
        <p:nvPicPr>
          <p:cNvPr id="14350" name="Picture 19">
            <a:extLst>
              <a:ext uri="{FF2B5EF4-FFF2-40B4-BE49-F238E27FC236}">
                <a16:creationId xmlns:a16="http://schemas.microsoft.com/office/drawing/2014/main" id="{59152090-9B0F-4A82-B9A4-5EDD8E890B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2559050"/>
            <a:ext cx="18161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2">
            <a:extLst>
              <a:ext uri="{FF2B5EF4-FFF2-40B4-BE49-F238E27FC236}">
                <a16:creationId xmlns:a16="http://schemas.microsoft.com/office/drawing/2014/main" id="{F3C2B593-1FE8-418A-860C-1084C0580756}"/>
              </a:ext>
            </a:extLst>
          </p:cNvPr>
          <p:cNvPicPr>
            <a:picLocks noChangeAspect="1"/>
          </p:cNvPicPr>
          <p:nvPr/>
        </p:nvPicPr>
        <p:blipFill>
          <a:blip r:embed="rId2">
            <a:extLst>
              <a:ext uri="{28A0092B-C50C-407E-A947-70E740481C1C}">
                <a14:useLocalDpi xmlns:a14="http://schemas.microsoft.com/office/drawing/2010/main" val="0"/>
              </a:ext>
            </a:extLst>
          </a:blip>
          <a:srcRect l="48067" t="39246" r="8476" b="28384"/>
          <a:stretch>
            <a:fillRect/>
          </a:stretch>
        </p:blipFill>
        <p:spPr bwMode="auto">
          <a:xfrm>
            <a:off x="6870700" y="2430463"/>
            <a:ext cx="30178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1E6273F-C0BE-479C-A424-D0B58EA57CED}"/>
              </a:ext>
            </a:extLst>
          </p:cNvPr>
          <p:cNvSpPr/>
          <p:nvPr/>
        </p:nvSpPr>
        <p:spPr>
          <a:xfrm>
            <a:off x="2279650" y="1581151"/>
            <a:ext cx="7632700" cy="695325"/>
          </a:xfrm>
          <a:prstGeom prst="rect">
            <a:avLst/>
          </a:prstGeom>
          <a:solidFill>
            <a:srgbClr val="AEC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4" name="Title 5">
            <a:extLst>
              <a:ext uri="{FF2B5EF4-FFF2-40B4-BE49-F238E27FC236}">
                <a16:creationId xmlns:a16="http://schemas.microsoft.com/office/drawing/2014/main" id="{8FDC83BD-ED72-4AC1-AC20-995390708145}"/>
              </a:ext>
            </a:extLst>
          </p:cNvPr>
          <p:cNvSpPr>
            <a:spLocks noGrp="1"/>
          </p:cNvSpPr>
          <p:nvPr>
            <p:ph type="title"/>
          </p:nvPr>
        </p:nvSpPr>
        <p:spPr>
          <a:xfrm>
            <a:off x="1981201" y="630239"/>
            <a:ext cx="8220075" cy="873125"/>
          </a:xfrm>
        </p:spPr>
        <p:txBody>
          <a:bodyPr>
            <a:normAutofit/>
          </a:bodyPr>
          <a:lstStyle/>
          <a:p>
            <a:pPr eaLnBrk="1" hangingPunct="1">
              <a:defRPr/>
            </a:pPr>
            <a:r>
              <a:rPr lang="en-GB" altLang="en-US" sz="3600"/>
              <a:t>Verbs and Adverbs</a:t>
            </a:r>
          </a:p>
        </p:txBody>
      </p:sp>
      <p:sp>
        <p:nvSpPr>
          <p:cNvPr id="15366" name="Rectangle 1">
            <a:extLst>
              <a:ext uri="{FF2B5EF4-FFF2-40B4-BE49-F238E27FC236}">
                <a16:creationId xmlns:a16="http://schemas.microsoft.com/office/drawing/2014/main" id="{DBD82A9C-EC8A-41B1-A16E-23961A818996}"/>
              </a:ext>
            </a:extLst>
          </p:cNvPr>
          <p:cNvSpPr>
            <a:spLocks noChangeArrowheads="1"/>
          </p:cNvSpPr>
          <p:nvPr/>
        </p:nvSpPr>
        <p:spPr bwMode="auto">
          <a:xfrm>
            <a:off x="2779713" y="2682875"/>
            <a:ext cx="379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None/>
            </a:pPr>
            <a:r>
              <a:rPr lang="en-GB" altLang="en-US">
                <a:solidFill>
                  <a:schemeClr val="tx1"/>
                </a:solidFill>
              </a:rPr>
              <a:t>Claire </a:t>
            </a:r>
            <a:r>
              <a:rPr lang="en-GB" altLang="en-US">
                <a:solidFill>
                  <a:srgbClr val="647CBC"/>
                </a:solidFill>
              </a:rPr>
              <a:t>sipped</a:t>
            </a:r>
            <a:r>
              <a:rPr lang="en-GB" altLang="en-US">
                <a:solidFill>
                  <a:schemeClr val="tx1"/>
                </a:solidFill>
              </a:rPr>
              <a:t> her tea </a:t>
            </a:r>
            <a:r>
              <a:rPr lang="en-GB" altLang="en-US">
                <a:solidFill>
                  <a:srgbClr val="9AB063"/>
                </a:solidFill>
              </a:rPr>
              <a:t>gently.</a:t>
            </a:r>
            <a:endParaRPr lang="en-GB" altLang="en-US" b="1">
              <a:solidFill>
                <a:srgbClr val="9AB063"/>
              </a:solidFill>
            </a:endParaRPr>
          </a:p>
        </p:txBody>
      </p:sp>
      <p:sp>
        <p:nvSpPr>
          <p:cNvPr id="15367" name="Rectangle 3">
            <a:extLst>
              <a:ext uri="{FF2B5EF4-FFF2-40B4-BE49-F238E27FC236}">
                <a16:creationId xmlns:a16="http://schemas.microsoft.com/office/drawing/2014/main" id="{9E5D91ED-9377-4825-90B7-B026CB88C072}"/>
              </a:ext>
            </a:extLst>
          </p:cNvPr>
          <p:cNvSpPr>
            <a:spLocks noChangeArrowheads="1"/>
          </p:cNvSpPr>
          <p:nvPr/>
        </p:nvSpPr>
        <p:spPr bwMode="auto">
          <a:xfrm>
            <a:off x="2279650" y="1735139"/>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An adverb is used to describe how, what, when, where and why a verb happens.</a:t>
            </a:r>
            <a:endParaRPr lang="en-GB" altLang="en-US" b="1">
              <a:solidFill>
                <a:schemeClr val="tx1"/>
              </a:solidFill>
              <a:latin typeface="Sassoon Infant Md" pitchFamily="50" charset="0"/>
            </a:endParaRPr>
          </a:p>
        </p:txBody>
      </p:sp>
      <p:sp>
        <p:nvSpPr>
          <p:cNvPr id="15368" name="Rectangle 1">
            <a:extLst>
              <a:ext uri="{FF2B5EF4-FFF2-40B4-BE49-F238E27FC236}">
                <a16:creationId xmlns:a16="http://schemas.microsoft.com/office/drawing/2014/main" id="{3AD7807B-AF95-4A8D-90A2-BA9104A65B2A}"/>
              </a:ext>
            </a:extLst>
          </p:cNvPr>
          <p:cNvSpPr>
            <a:spLocks noChangeArrowheads="1"/>
          </p:cNvSpPr>
          <p:nvPr/>
        </p:nvSpPr>
        <p:spPr bwMode="auto">
          <a:xfrm>
            <a:off x="2709863" y="3736975"/>
            <a:ext cx="379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None/>
            </a:pPr>
            <a:r>
              <a:rPr lang="en-GB" altLang="en-US">
                <a:solidFill>
                  <a:schemeClr val="tx1"/>
                </a:solidFill>
              </a:rPr>
              <a:t>This explains </a:t>
            </a:r>
            <a:r>
              <a:rPr lang="en-GB" altLang="en-US" i="1">
                <a:solidFill>
                  <a:schemeClr val="tx1"/>
                </a:solidFill>
              </a:rPr>
              <a:t>how</a:t>
            </a:r>
            <a:r>
              <a:rPr lang="en-GB" altLang="en-US">
                <a:solidFill>
                  <a:schemeClr val="tx1"/>
                </a:solidFill>
              </a:rPr>
              <a:t> Claire sipped.</a:t>
            </a:r>
            <a:endParaRPr lang="en-GB" altLang="en-US" b="1">
              <a:solidFill>
                <a:schemeClr val="tx1"/>
              </a:solidFill>
            </a:endParaRPr>
          </a:p>
        </p:txBody>
      </p:sp>
      <p:sp>
        <p:nvSpPr>
          <p:cNvPr id="2" name="Rectangle 1">
            <a:extLst>
              <a:ext uri="{FF2B5EF4-FFF2-40B4-BE49-F238E27FC236}">
                <a16:creationId xmlns:a16="http://schemas.microsoft.com/office/drawing/2014/main" id="{BCE0CCFD-009C-41A7-8CB1-8DC9A7F191A7}"/>
              </a:ext>
            </a:extLst>
          </p:cNvPr>
          <p:cNvSpPr/>
          <p:nvPr/>
        </p:nvSpPr>
        <p:spPr>
          <a:xfrm>
            <a:off x="3798889" y="3352800"/>
            <a:ext cx="757237" cy="266700"/>
          </a:xfrm>
          <a:prstGeom prst="rect">
            <a:avLst/>
          </a:prstGeom>
          <a:solidFill>
            <a:srgbClr val="647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verb</a:t>
            </a:r>
          </a:p>
        </p:txBody>
      </p:sp>
      <p:sp>
        <p:nvSpPr>
          <p:cNvPr id="13" name="Rectangle 12">
            <a:extLst>
              <a:ext uri="{FF2B5EF4-FFF2-40B4-BE49-F238E27FC236}">
                <a16:creationId xmlns:a16="http://schemas.microsoft.com/office/drawing/2014/main" id="{9AF40A83-93C0-453F-91F4-2DFE8E4CC06D}"/>
              </a:ext>
            </a:extLst>
          </p:cNvPr>
          <p:cNvSpPr/>
          <p:nvPr/>
        </p:nvSpPr>
        <p:spPr>
          <a:xfrm>
            <a:off x="5118410" y="3352800"/>
            <a:ext cx="958541" cy="266700"/>
          </a:xfrm>
          <a:prstGeom prst="rect">
            <a:avLst/>
          </a:prstGeom>
          <a:solidFill>
            <a:srgbClr val="9AB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adverb</a:t>
            </a:r>
          </a:p>
        </p:txBody>
      </p:sp>
      <p:cxnSp>
        <p:nvCxnSpPr>
          <p:cNvPr id="6" name="Straight Arrow Connector 5">
            <a:extLst>
              <a:ext uri="{FF2B5EF4-FFF2-40B4-BE49-F238E27FC236}">
                <a16:creationId xmlns:a16="http://schemas.microsoft.com/office/drawing/2014/main" id="{E5EAEF7A-AE45-4E22-8CEA-845319563EDB}"/>
              </a:ext>
            </a:extLst>
          </p:cNvPr>
          <p:cNvCxnSpPr/>
          <p:nvPr/>
        </p:nvCxnSpPr>
        <p:spPr>
          <a:xfrm flipH="1" flipV="1">
            <a:off x="5580064" y="2963864"/>
            <a:ext cx="153987" cy="434975"/>
          </a:xfrm>
          <a:prstGeom prst="straightConnector1">
            <a:avLst/>
          </a:prstGeom>
          <a:ln w="28575">
            <a:solidFill>
              <a:srgbClr val="9AB06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1FA93C-E0F9-4C59-88EF-3CA5CDC1E26F}"/>
              </a:ext>
            </a:extLst>
          </p:cNvPr>
          <p:cNvCxnSpPr/>
          <p:nvPr/>
        </p:nvCxnSpPr>
        <p:spPr>
          <a:xfrm flipV="1">
            <a:off x="4175125" y="2965451"/>
            <a:ext cx="25400" cy="434975"/>
          </a:xfrm>
          <a:prstGeom prst="straightConnector1">
            <a:avLst/>
          </a:prstGeom>
          <a:ln w="28575">
            <a:solidFill>
              <a:srgbClr val="647CBC"/>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C1C7528-550B-4676-9B76-1B2220DD0D56}"/>
              </a:ext>
            </a:extLst>
          </p:cNvPr>
          <p:cNvSpPr/>
          <p:nvPr/>
        </p:nvSpPr>
        <p:spPr>
          <a:xfrm>
            <a:off x="2497138" y="4859338"/>
            <a:ext cx="4216400" cy="889000"/>
          </a:xfrm>
          <a:prstGeom prst="rect">
            <a:avLst/>
          </a:prstGeom>
          <a:solidFill>
            <a:srgbClr val="AAB8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Who can mime (silently act) what Claire did?</a:t>
            </a:r>
          </a:p>
        </p:txBody>
      </p:sp>
      <p:sp>
        <p:nvSpPr>
          <p:cNvPr id="4" name="Rectangle 3">
            <a:extLst>
              <a:ext uri="{FF2B5EF4-FFF2-40B4-BE49-F238E27FC236}">
                <a16:creationId xmlns:a16="http://schemas.microsoft.com/office/drawing/2014/main" id="{5F8FD08E-3EF7-4F9D-9EBF-CBE2195174C9}"/>
              </a:ext>
            </a:extLst>
          </p:cNvPr>
          <p:cNvSpPr/>
          <p:nvPr/>
        </p:nvSpPr>
        <p:spPr>
          <a:xfrm>
            <a:off x="6870700" y="2430463"/>
            <a:ext cx="3017838" cy="3662362"/>
          </a:xfrm>
          <a:prstGeom prst="rect">
            <a:avLst/>
          </a:prstGeom>
          <a:solidFill>
            <a:srgbClr val="C2CE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75" name="Picture 15">
            <a:extLst>
              <a:ext uri="{FF2B5EF4-FFF2-40B4-BE49-F238E27FC236}">
                <a16:creationId xmlns:a16="http://schemas.microsoft.com/office/drawing/2014/main" id="{3B9509B6-6D3B-4990-8958-B93EEC8A2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2026" y="2963863"/>
            <a:ext cx="220186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a:extLst>
              <a:ext uri="{FF2B5EF4-FFF2-40B4-BE49-F238E27FC236}">
                <a16:creationId xmlns:a16="http://schemas.microsoft.com/office/drawing/2014/main" id="{24AD3C78-DE41-4821-8FF8-0B4AA596C9B2}"/>
              </a:ext>
            </a:extLst>
          </p:cNvPr>
          <p:cNvPicPr>
            <a:picLocks noChangeAspect="1"/>
          </p:cNvPicPr>
          <p:nvPr/>
        </p:nvPicPr>
        <p:blipFill>
          <a:blip r:embed="rId2">
            <a:extLst>
              <a:ext uri="{28A0092B-C50C-407E-A947-70E740481C1C}">
                <a14:useLocalDpi xmlns:a14="http://schemas.microsoft.com/office/drawing/2010/main" val="0"/>
              </a:ext>
            </a:extLst>
          </a:blip>
          <a:srcRect l="48067" t="39246" r="8476" b="28384"/>
          <a:stretch>
            <a:fillRect/>
          </a:stretch>
        </p:blipFill>
        <p:spPr bwMode="auto">
          <a:xfrm>
            <a:off x="6870700" y="2430463"/>
            <a:ext cx="30178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CB5F529-705C-442E-AA81-5C7070460056}"/>
              </a:ext>
            </a:extLst>
          </p:cNvPr>
          <p:cNvSpPr/>
          <p:nvPr/>
        </p:nvSpPr>
        <p:spPr>
          <a:xfrm>
            <a:off x="2279650" y="1581151"/>
            <a:ext cx="7632700" cy="695325"/>
          </a:xfrm>
          <a:prstGeom prst="rect">
            <a:avLst/>
          </a:prstGeom>
          <a:solidFill>
            <a:srgbClr val="AEC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itle 5">
            <a:extLst>
              <a:ext uri="{FF2B5EF4-FFF2-40B4-BE49-F238E27FC236}">
                <a16:creationId xmlns:a16="http://schemas.microsoft.com/office/drawing/2014/main" id="{CA0A6807-34AE-405A-90BA-76D5E26572CA}"/>
              </a:ext>
            </a:extLst>
          </p:cNvPr>
          <p:cNvSpPr>
            <a:spLocks noGrp="1"/>
          </p:cNvSpPr>
          <p:nvPr>
            <p:ph type="title"/>
          </p:nvPr>
        </p:nvSpPr>
        <p:spPr>
          <a:xfrm>
            <a:off x="1981201" y="630239"/>
            <a:ext cx="8220075" cy="873125"/>
          </a:xfrm>
        </p:spPr>
        <p:txBody>
          <a:bodyPr>
            <a:normAutofit/>
          </a:bodyPr>
          <a:lstStyle/>
          <a:p>
            <a:pPr eaLnBrk="1" hangingPunct="1">
              <a:defRPr/>
            </a:pPr>
            <a:r>
              <a:rPr lang="en-GB" altLang="en-US" sz="3600"/>
              <a:t>Verbs and Adverbs</a:t>
            </a:r>
          </a:p>
        </p:txBody>
      </p:sp>
      <p:sp>
        <p:nvSpPr>
          <p:cNvPr id="16390" name="Rectangle 1">
            <a:extLst>
              <a:ext uri="{FF2B5EF4-FFF2-40B4-BE49-F238E27FC236}">
                <a16:creationId xmlns:a16="http://schemas.microsoft.com/office/drawing/2014/main" id="{503C807B-927F-41B6-82CC-D4601EFD2FDF}"/>
              </a:ext>
            </a:extLst>
          </p:cNvPr>
          <p:cNvSpPr>
            <a:spLocks noChangeArrowheads="1"/>
          </p:cNvSpPr>
          <p:nvPr/>
        </p:nvSpPr>
        <p:spPr bwMode="auto">
          <a:xfrm>
            <a:off x="2779713" y="2682875"/>
            <a:ext cx="379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None/>
            </a:pPr>
            <a:r>
              <a:rPr lang="en-GB" altLang="en-US">
                <a:solidFill>
                  <a:schemeClr val="tx1"/>
                </a:solidFill>
              </a:rPr>
              <a:t>Gavin </a:t>
            </a:r>
            <a:r>
              <a:rPr lang="en-GB" altLang="en-US">
                <a:solidFill>
                  <a:srgbClr val="9AB063"/>
                </a:solidFill>
              </a:rPr>
              <a:t>always</a:t>
            </a:r>
            <a:r>
              <a:rPr lang="en-GB" altLang="en-US">
                <a:solidFill>
                  <a:schemeClr val="tx1"/>
                </a:solidFill>
              </a:rPr>
              <a:t> </a:t>
            </a:r>
            <a:r>
              <a:rPr lang="en-GB" altLang="en-US">
                <a:solidFill>
                  <a:srgbClr val="647CBC"/>
                </a:solidFill>
              </a:rPr>
              <a:t>rides</a:t>
            </a:r>
            <a:r>
              <a:rPr lang="en-GB" altLang="en-US">
                <a:solidFill>
                  <a:schemeClr val="tx1"/>
                </a:solidFill>
              </a:rPr>
              <a:t> his bike.</a:t>
            </a:r>
            <a:endParaRPr lang="en-GB" altLang="en-US" b="1">
              <a:solidFill>
                <a:schemeClr val="tx1"/>
              </a:solidFill>
            </a:endParaRPr>
          </a:p>
        </p:txBody>
      </p:sp>
      <p:sp>
        <p:nvSpPr>
          <p:cNvPr id="16391" name="Rectangle 3">
            <a:extLst>
              <a:ext uri="{FF2B5EF4-FFF2-40B4-BE49-F238E27FC236}">
                <a16:creationId xmlns:a16="http://schemas.microsoft.com/office/drawing/2014/main" id="{75E4B4BA-08F9-45C1-B25C-C1EF6469AD3C}"/>
              </a:ext>
            </a:extLst>
          </p:cNvPr>
          <p:cNvSpPr>
            <a:spLocks noChangeArrowheads="1"/>
          </p:cNvSpPr>
          <p:nvPr/>
        </p:nvSpPr>
        <p:spPr bwMode="auto">
          <a:xfrm>
            <a:off x="2279650" y="1735139"/>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rPr>
              <a:t>An adverb is used to describe how, what, when, where and why a verb happens.</a:t>
            </a:r>
            <a:endParaRPr lang="en-GB" altLang="en-US" b="1">
              <a:solidFill>
                <a:schemeClr val="tx1"/>
              </a:solidFill>
              <a:latin typeface="Sassoon Infant Md" pitchFamily="50" charset="0"/>
            </a:endParaRPr>
          </a:p>
        </p:txBody>
      </p:sp>
      <p:sp>
        <p:nvSpPr>
          <p:cNvPr id="16392" name="Rectangle 1">
            <a:extLst>
              <a:ext uri="{FF2B5EF4-FFF2-40B4-BE49-F238E27FC236}">
                <a16:creationId xmlns:a16="http://schemas.microsoft.com/office/drawing/2014/main" id="{9CC194FB-CCE4-4BAE-8619-3295DB9FEBD7}"/>
              </a:ext>
            </a:extLst>
          </p:cNvPr>
          <p:cNvSpPr>
            <a:spLocks noChangeArrowheads="1"/>
          </p:cNvSpPr>
          <p:nvPr/>
        </p:nvSpPr>
        <p:spPr bwMode="auto">
          <a:xfrm>
            <a:off x="2709863" y="3736975"/>
            <a:ext cx="379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spcAft>
                <a:spcPts val="1200"/>
              </a:spcAft>
              <a:buNone/>
            </a:pPr>
            <a:r>
              <a:rPr lang="en-GB" altLang="en-US">
                <a:solidFill>
                  <a:schemeClr val="tx1"/>
                </a:solidFill>
              </a:rPr>
              <a:t>This explains </a:t>
            </a:r>
            <a:r>
              <a:rPr lang="en-GB" altLang="en-US" i="1">
                <a:solidFill>
                  <a:schemeClr val="tx1"/>
                </a:solidFill>
              </a:rPr>
              <a:t>when</a:t>
            </a:r>
            <a:r>
              <a:rPr lang="en-GB" altLang="en-US">
                <a:solidFill>
                  <a:schemeClr val="tx1"/>
                </a:solidFill>
              </a:rPr>
              <a:t> Gavin rides.</a:t>
            </a:r>
            <a:endParaRPr lang="en-GB" altLang="en-US" b="1">
              <a:solidFill>
                <a:schemeClr val="tx1"/>
              </a:solidFill>
            </a:endParaRPr>
          </a:p>
        </p:txBody>
      </p:sp>
      <p:sp>
        <p:nvSpPr>
          <p:cNvPr id="2" name="Rectangle 1">
            <a:extLst>
              <a:ext uri="{FF2B5EF4-FFF2-40B4-BE49-F238E27FC236}">
                <a16:creationId xmlns:a16="http://schemas.microsoft.com/office/drawing/2014/main" id="{48DC7622-B961-4779-89EC-143A1CE68EB6}"/>
              </a:ext>
            </a:extLst>
          </p:cNvPr>
          <p:cNvSpPr/>
          <p:nvPr/>
        </p:nvSpPr>
        <p:spPr>
          <a:xfrm>
            <a:off x="4773614" y="3352800"/>
            <a:ext cx="758825" cy="266700"/>
          </a:xfrm>
          <a:prstGeom prst="rect">
            <a:avLst/>
          </a:prstGeom>
          <a:solidFill>
            <a:srgbClr val="647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verb</a:t>
            </a:r>
          </a:p>
        </p:txBody>
      </p:sp>
      <p:sp>
        <p:nvSpPr>
          <p:cNvPr id="13" name="Rectangle 12">
            <a:extLst>
              <a:ext uri="{FF2B5EF4-FFF2-40B4-BE49-F238E27FC236}">
                <a16:creationId xmlns:a16="http://schemas.microsoft.com/office/drawing/2014/main" id="{73D072AB-EDC7-4530-BCBD-602F3CC9947A}"/>
              </a:ext>
            </a:extLst>
          </p:cNvPr>
          <p:cNvSpPr/>
          <p:nvPr/>
        </p:nvSpPr>
        <p:spPr>
          <a:xfrm>
            <a:off x="3691054" y="3352800"/>
            <a:ext cx="1015884" cy="266700"/>
          </a:xfrm>
          <a:prstGeom prst="rect">
            <a:avLst/>
          </a:prstGeom>
          <a:solidFill>
            <a:srgbClr val="9AB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adverb</a:t>
            </a:r>
          </a:p>
        </p:txBody>
      </p:sp>
      <p:cxnSp>
        <p:nvCxnSpPr>
          <p:cNvPr id="6" name="Straight Arrow Connector 5">
            <a:extLst>
              <a:ext uri="{FF2B5EF4-FFF2-40B4-BE49-F238E27FC236}">
                <a16:creationId xmlns:a16="http://schemas.microsoft.com/office/drawing/2014/main" id="{68366942-F7BA-44B3-97FB-C75E436E154B}"/>
              </a:ext>
            </a:extLst>
          </p:cNvPr>
          <p:cNvCxnSpPr/>
          <p:nvPr/>
        </p:nvCxnSpPr>
        <p:spPr>
          <a:xfrm flipH="1" flipV="1">
            <a:off x="4322764" y="2982914"/>
            <a:ext cx="41275" cy="415925"/>
          </a:xfrm>
          <a:prstGeom prst="straightConnector1">
            <a:avLst/>
          </a:prstGeom>
          <a:ln w="28575">
            <a:solidFill>
              <a:srgbClr val="9AB06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7BACFD-8DDC-4AA3-84E8-80E20FFC74D5}"/>
              </a:ext>
            </a:extLst>
          </p:cNvPr>
          <p:cNvCxnSpPr/>
          <p:nvPr/>
        </p:nvCxnSpPr>
        <p:spPr>
          <a:xfrm flipH="1" flipV="1">
            <a:off x="4946650" y="2982913"/>
            <a:ext cx="203200" cy="417512"/>
          </a:xfrm>
          <a:prstGeom prst="straightConnector1">
            <a:avLst/>
          </a:prstGeom>
          <a:ln w="28575">
            <a:solidFill>
              <a:srgbClr val="647CBC"/>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34CA843-417D-40EF-AB60-E83681F936C2}"/>
              </a:ext>
            </a:extLst>
          </p:cNvPr>
          <p:cNvSpPr/>
          <p:nvPr/>
        </p:nvSpPr>
        <p:spPr>
          <a:xfrm>
            <a:off x="2497138" y="4859338"/>
            <a:ext cx="4216400" cy="889000"/>
          </a:xfrm>
          <a:prstGeom prst="rect">
            <a:avLst/>
          </a:prstGeom>
          <a:solidFill>
            <a:srgbClr val="AAB8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Who can mime (silently act) what Gavin is doing?</a:t>
            </a:r>
          </a:p>
        </p:txBody>
      </p:sp>
      <p:pic>
        <p:nvPicPr>
          <p:cNvPr id="16398" name="Picture 14">
            <a:extLst>
              <a:ext uri="{FF2B5EF4-FFF2-40B4-BE49-F238E27FC236}">
                <a16:creationId xmlns:a16="http://schemas.microsoft.com/office/drawing/2014/main" id="{489FAF44-E0BC-4175-A877-50507515B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93093">
            <a:off x="7212013" y="3163889"/>
            <a:ext cx="24765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52E14C2-E98D-4402-A4B7-2AFF366DD55A}"/>
              </a:ext>
            </a:extLst>
          </p:cNvPr>
          <p:cNvSpPr/>
          <p:nvPr/>
        </p:nvSpPr>
        <p:spPr>
          <a:xfrm>
            <a:off x="544634" y="1877665"/>
            <a:ext cx="7653338" cy="4068762"/>
          </a:xfrm>
          <a:prstGeom prst="rect">
            <a:avLst/>
          </a:prstGeom>
          <a:solidFill>
            <a:srgbClr val="AEC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pic>
        <p:nvPicPr>
          <p:cNvPr id="2" name="Picture 1">
            <a:extLst>
              <a:ext uri="{FF2B5EF4-FFF2-40B4-BE49-F238E27FC236}">
                <a16:creationId xmlns:a16="http://schemas.microsoft.com/office/drawing/2014/main" id="{9B7019F7-FE5A-40FB-8F54-D74CEA9AB0A6}"/>
              </a:ext>
            </a:extLst>
          </p:cNvPr>
          <p:cNvPicPr>
            <a:picLocks noChangeAspect="1"/>
          </p:cNvPicPr>
          <p:nvPr/>
        </p:nvPicPr>
        <p:blipFill>
          <a:blip r:embed="rId2"/>
          <a:stretch>
            <a:fillRect/>
          </a:stretch>
        </p:blipFill>
        <p:spPr>
          <a:xfrm>
            <a:off x="698622" y="2052290"/>
            <a:ext cx="2646362" cy="374015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0FF833C-0461-447A-ACC9-24CF06991BC0}"/>
              </a:ext>
            </a:extLst>
          </p:cNvPr>
          <p:cNvPicPr>
            <a:picLocks noChangeAspect="1"/>
          </p:cNvPicPr>
          <p:nvPr/>
        </p:nvPicPr>
        <p:blipFill>
          <a:blip r:embed="rId3"/>
          <a:stretch>
            <a:fillRect/>
          </a:stretch>
        </p:blipFill>
        <p:spPr>
          <a:xfrm>
            <a:off x="2867148" y="2052290"/>
            <a:ext cx="2644775" cy="37401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CD9A00BD-6967-497B-BEE1-62463096005D}"/>
              </a:ext>
            </a:extLst>
          </p:cNvPr>
          <p:cNvPicPr>
            <a:picLocks noChangeAspect="1"/>
          </p:cNvPicPr>
          <p:nvPr/>
        </p:nvPicPr>
        <p:blipFill>
          <a:blip r:embed="rId4"/>
          <a:stretch>
            <a:fillRect/>
          </a:stretch>
        </p:blipFill>
        <p:spPr>
          <a:xfrm>
            <a:off x="5376985" y="2052290"/>
            <a:ext cx="2644775" cy="3740150"/>
          </a:xfrm>
          <a:prstGeom prst="rect">
            <a:avLst/>
          </a:prstGeom>
          <a:effectLst>
            <a:outerShdw blurRad="63500" sx="102000" sy="102000" algn="ctr" rotWithShape="0">
              <a:prstClr val="black">
                <a:alpha val="40000"/>
              </a:prstClr>
            </a:outerShdw>
          </a:effectLst>
        </p:spPr>
      </p:pic>
      <p:sp>
        <p:nvSpPr>
          <p:cNvPr id="26629" name="Title 5">
            <a:extLst>
              <a:ext uri="{FF2B5EF4-FFF2-40B4-BE49-F238E27FC236}">
                <a16:creationId xmlns:a16="http://schemas.microsoft.com/office/drawing/2014/main" id="{5C7F9CC6-8BC4-4659-9CCA-E77F696D4249}"/>
              </a:ext>
            </a:extLst>
          </p:cNvPr>
          <p:cNvSpPr>
            <a:spLocks noGrp="1"/>
          </p:cNvSpPr>
          <p:nvPr>
            <p:ph type="title"/>
          </p:nvPr>
        </p:nvSpPr>
        <p:spPr>
          <a:xfrm>
            <a:off x="1903414" y="630239"/>
            <a:ext cx="8220075" cy="873125"/>
          </a:xfrm>
        </p:spPr>
        <p:txBody>
          <a:bodyPr>
            <a:normAutofit/>
          </a:bodyPr>
          <a:lstStyle/>
          <a:p>
            <a:pPr algn="ctr" eaLnBrk="1" hangingPunct="1">
              <a:defRPr/>
            </a:pPr>
            <a:r>
              <a:rPr lang="en-GB" altLang="en-US" sz="3600" dirty="0">
                <a:solidFill>
                  <a:schemeClr val="tx1"/>
                </a:solidFill>
                <a:latin typeface="Comic Sans MS" panose="030F0702030302020204" pitchFamily="66" charset="0"/>
              </a:rPr>
              <a:t>Activity 1 – Year 3</a:t>
            </a:r>
          </a:p>
        </p:txBody>
      </p:sp>
      <p:sp>
        <p:nvSpPr>
          <p:cNvPr id="9" name="Rounded Rectangle 29">
            <a:extLst>
              <a:ext uri="{FF2B5EF4-FFF2-40B4-BE49-F238E27FC236}">
                <a16:creationId xmlns:a16="http://schemas.microsoft.com/office/drawing/2014/main" id="{E7D11434-F5FD-4E38-8696-7F3E407F7B5A}"/>
              </a:ext>
            </a:extLst>
          </p:cNvPr>
          <p:cNvSpPr/>
          <p:nvPr/>
        </p:nvSpPr>
        <p:spPr>
          <a:xfrm>
            <a:off x="8380413" y="1924570"/>
            <a:ext cx="3162300" cy="4085333"/>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10" name="TextBox 27">
            <a:extLst>
              <a:ext uri="{FF2B5EF4-FFF2-40B4-BE49-F238E27FC236}">
                <a16:creationId xmlns:a16="http://schemas.microsoft.com/office/drawing/2014/main" id="{733CD7A5-088D-48EF-810C-8E7894E5EC83}"/>
              </a:ext>
            </a:extLst>
          </p:cNvPr>
          <p:cNvSpPr txBox="1">
            <a:spLocks noChangeArrowheads="1"/>
          </p:cNvSpPr>
          <p:nvPr/>
        </p:nvSpPr>
        <p:spPr bwMode="auto">
          <a:xfrm>
            <a:off x="8512176" y="2007072"/>
            <a:ext cx="30305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US" sz="2400" dirty="0">
                <a:latin typeface="Comic Sans MS" panose="030F0702030302020204" pitchFamily="66" charset="0"/>
                <a:cs typeface="BPreplay"/>
              </a:rPr>
              <a:t>Work on your own to complete Identifying and Adding Adverbs Activity.</a:t>
            </a:r>
            <a:endParaRPr lang="en-GB" altLang="en-US" sz="2400" dirty="0">
              <a:solidFill>
                <a:schemeClr val="tx1"/>
              </a:solidFill>
              <a:latin typeface="Comic Sans MS" panose="030F0702030302020204"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6F8EB-C806-4556-87E1-4DF3342ED964}"/>
              </a:ext>
            </a:extLst>
          </p:cNvPr>
          <p:cNvPicPr>
            <a:picLocks noChangeAspect="1"/>
          </p:cNvPicPr>
          <p:nvPr/>
        </p:nvPicPr>
        <p:blipFill>
          <a:blip r:embed="rId2"/>
          <a:stretch>
            <a:fillRect/>
          </a:stretch>
        </p:blipFill>
        <p:spPr>
          <a:xfrm>
            <a:off x="805948" y="1534882"/>
            <a:ext cx="2947987" cy="4168775"/>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1597D642-E6EE-41EC-B5EC-84758A4C41F8}"/>
              </a:ext>
            </a:extLst>
          </p:cNvPr>
          <p:cNvPicPr>
            <a:picLocks noChangeAspect="1"/>
          </p:cNvPicPr>
          <p:nvPr/>
        </p:nvPicPr>
        <p:blipFill>
          <a:blip r:embed="rId3"/>
          <a:stretch>
            <a:fillRect/>
          </a:stretch>
        </p:blipFill>
        <p:spPr>
          <a:xfrm>
            <a:off x="2666498" y="1534882"/>
            <a:ext cx="2947987" cy="4168775"/>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C1FFC80E-BF96-49D0-BC69-221A3A276A80}"/>
              </a:ext>
            </a:extLst>
          </p:cNvPr>
          <p:cNvPicPr>
            <a:picLocks noChangeAspect="1"/>
          </p:cNvPicPr>
          <p:nvPr/>
        </p:nvPicPr>
        <p:blipFill>
          <a:blip r:embed="rId4"/>
          <a:stretch>
            <a:fillRect/>
          </a:stretch>
        </p:blipFill>
        <p:spPr>
          <a:xfrm>
            <a:off x="4525459" y="1534882"/>
            <a:ext cx="2947988" cy="4168775"/>
          </a:xfrm>
          <a:prstGeom prst="rect">
            <a:avLst/>
          </a:prstGeom>
          <a:ln>
            <a:noFill/>
          </a:ln>
          <a:effectLst>
            <a:outerShdw blurRad="190500" algn="tl" rotWithShape="0">
              <a:srgbClr val="000000">
                <a:alpha val="70000"/>
              </a:srgbClr>
            </a:outerShdw>
          </a:effectLst>
        </p:spPr>
      </p:pic>
      <p:sp>
        <p:nvSpPr>
          <p:cNvPr id="12293" name="Title 5">
            <a:extLst>
              <a:ext uri="{FF2B5EF4-FFF2-40B4-BE49-F238E27FC236}">
                <a16:creationId xmlns:a16="http://schemas.microsoft.com/office/drawing/2014/main" id="{F1708638-9BF6-49B8-B1B3-4C6A067CAE9F}"/>
              </a:ext>
            </a:extLst>
          </p:cNvPr>
          <p:cNvSpPr>
            <a:spLocks noGrp="1"/>
          </p:cNvSpPr>
          <p:nvPr>
            <p:ph type="title"/>
          </p:nvPr>
        </p:nvSpPr>
        <p:spPr>
          <a:xfrm>
            <a:off x="1985964" y="603251"/>
            <a:ext cx="8220075" cy="873125"/>
          </a:xfrm>
        </p:spPr>
        <p:txBody>
          <a:bodyPr>
            <a:normAutofit/>
          </a:bodyPr>
          <a:lstStyle/>
          <a:p>
            <a:pPr algn="ctr" eaLnBrk="1" hangingPunct="1">
              <a:defRPr/>
            </a:pPr>
            <a:r>
              <a:rPr lang="en-GB" altLang="en-US" sz="3600" dirty="0">
                <a:solidFill>
                  <a:schemeClr val="tx1"/>
                </a:solidFill>
                <a:latin typeface="Comic Sans MS" panose="030F0702030302020204" pitchFamily="66" charset="0"/>
              </a:rPr>
              <a:t>Activity 2 – Year 3</a:t>
            </a:r>
          </a:p>
        </p:txBody>
      </p:sp>
      <p:sp>
        <p:nvSpPr>
          <p:cNvPr id="30" name="Rounded Rectangle 29">
            <a:extLst>
              <a:ext uri="{FF2B5EF4-FFF2-40B4-BE49-F238E27FC236}">
                <a16:creationId xmlns:a16="http://schemas.microsoft.com/office/drawing/2014/main" id="{6992FA4B-9C09-4208-BFF3-726475FBE5DD}"/>
              </a:ext>
            </a:extLst>
          </p:cNvPr>
          <p:cNvSpPr/>
          <p:nvPr/>
        </p:nvSpPr>
        <p:spPr>
          <a:xfrm>
            <a:off x="7815262" y="1534881"/>
            <a:ext cx="3162300" cy="4085333"/>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omic Sans MS" panose="030F0702030302020204" pitchFamily="66" charset="0"/>
            </a:endParaRPr>
          </a:p>
        </p:txBody>
      </p:sp>
      <p:sp>
        <p:nvSpPr>
          <p:cNvPr id="28679" name="TextBox 27">
            <a:extLst>
              <a:ext uri="{FF2B5EF4-FFF2-40B4-BE49-F238E27FC236}">
                <a16:creationId xmlns:a16="http://schemas.microsoft.com/office/drawing/2014/main" id="{9A93911B-F016-4BFC-98BA-7AA382B88BAF}"/>
              </a:ext>
            </a:extLst>
          </p:cNvPr>
          <p:cNvSpPr txBox="1">
            <a:spLocks noChangeArrowheads="1"/>
          </p:cNvSpPr>
          <p:nvPr/>
        </p:nvSpPr>
        <p:spPr bwMode="auto">
          <a:xfrm>
            <a:off x="7947026" y="1593388"/>
            <a:ext cx="3030537"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sz="2400" dirty="0">
                <a:solidFill>
                  <a:schemeClr val="tx1"/>
                </a:solidFill>
                <a:latin typeface="Comic Sans MS" panose="030F0702030302020204" pitchFamily="66" charset="0"/>
              </a:rPr>
              <a:t>On the Using Expanded Noun Phrases Sheets</a:t>
            </a:r>
            <a:r>
              <a:rPr lang="en-GB" altLang="en-US" sz="2400" i="1" dirty="0">
                <a:solidFill>
                  <a:schemeClr val="tx1"/>
                </a:solidFill>
                <a:latin typeface="Comic Sans MS" panose="030F0702030302020204" pitchFamily="66" charset="0"/>
              </a:rPr>
              <a:t>, </a:t>
            </a:r>
            <a:r>
              <a:rPr lang="en-GB" altLang="en-US" sz="2400" dirty="0">
                <a:solidFill>
                  <a:schemeClr val="tx1"/>
                </a:solidFill>
                <a:latin typeface="Comic Sans MS" panose="030F0702030302020204" pitchFamily="66" charset="0"/>
              </a:rPr>
              <a:t>can you write a sentence to describe each picture using an expanded noun phrase? I also want you to include an adverb e.g. quickly, slowly, carefully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409A-B408-42D5-B88F-FDC7256CC54C}"/>
              </a:ext>
            </a:extLst>
          </p:cNvPr>
          <p:cNvSpPr>
            <a:spLocks noGrp="1"/>
          </p:cNvSpPr>
          <p:nvPr>
            <p:ph type="title"/>
          </p:nvPr>
        </p:nvSpPr>
        <p:spPr>
          <a:xfrm>
            <a:off x="1143000" y="609599"/>
            <a:ext cx="9875520" cy="5490117"/>
          </a:xfrm>
        </p:spPr>
        <p:txBody>
          <a:bodyPr>
            <a:normAutofit fontScale="90000"/>
          </a:bodyPr>
          <a:lstStyle/>
          <a:p>
            <a:r>
              <a:rPr lang="en-US" dirty="0">
                <a:solidFill>
                  <a:schemeClr val="tx1"/>
                </a:solidFill>
                <a:latin typeface="Comic Sans MS" panose="030F0702030302020204" pitchFamily="66" charset="0"/>
              </a:rPr>
              <a:t>In your books, can you write some expanded noun phrases to describe what could be happening in this image. Year 3, remember to use adverbs.</a:t>
            </a:r>
            <a:br>
              <a:rPr lang="en-US" dirty="0">
                <a:solidFill>
                  <a:schemeClr val="tx1"/>
                </a:solidFill>
                <a:latin typeface="Comic Sans MS" panose="030F0702030302020204" pitchFamily="66" charset="0"/>
              </a:rPr>
            </a:br>
            <a:br>
              <a:rPr lang="en-US" dirty="0">
                <a:solidFill>
                  <a:schemeClr val="tx1"/>
                </a:solidFill>
                <a:latin typeface="Comic Sans MS" panose="030F0702030302020204" pitchFamily="66" charset="0"/>
              </a:rPr>
            </a:br>
            <a:r>
              <a:rPr lang="en-US" dirty="0">
                <a:solidFill>
                  <a:schemeClr val="tx1"/>
                </a:solidFill>
                <a:latin typeface="Comic Sans MS" panose="030F0702030302020204" pitchFamily="66" charset="0"/>
              </a:rPr>
              <a:t>Once you have finished, can you underline your adjectives and adverbs with a </a:t>
            </a:r>
            <a:r>
              <a:rPr lang="en-US" dirty="0" err="1">
                <a:solidFill>
                  <a:schemeClr val="tx1"/>
                </a:solidFill>
                <a:latin typeface="Comic Sans MS" panose="030F0702030302020204" pitchFamily="66" charset="0"/>
              </a:rPr>
              <a:t>coloured</a:t>
            </a:r>
            <a:r>
              <a:rPr lang="en-US" dirty="0">
                <a:solidFill>
                  <a:schemeClr val="tx1"/>
                </a:solidFill>
                <a:latin typeface="Comic Sans MS" panose="030F0702030302020204" pitchFamily="66" charset="0"/>
              </a:rPr>
              <a:t> pencil. One </a:t>
            </a:r>
            <a:r>
              <a:rPr lang="en-US" dirty="0" err="1">
                <a:solidFill>
                  <a:schemeClr val="tx1"/>
                </a:solidFill>
                <a:latin typeface="Comic Sans MS" panose="030F0702030302020204" pitchFamily="66" charset="0"/>
              </a:rPr>
              <a:t>colour</a:t>
            </a:r>
            <a:r>
              <a:rPr lang="en-US" dirty="0">
                <a:solidFill>
                  <a:schemeClr val="tx1"/>
                </a:solidFill>
                <a:latin typeface="Comic Sans MS" panose="030F0702030302020204" pitchFamily="66" charset="0"/>
              </a:rPr>
              <a:t> for adjectives and another for adverbs.</a:t>
            </a:r>
          </a:p>
        </p:txBody>
      </p:sp>
    </p:spTree>
    <p:extLst>
      <p:ext uri="{BB962C8B-B14F-4D97-AF65-F5344CB8AC3E}">
        <p14:creationId xmlns:p14="http://schemas.microsoft.com/office/powerpoint/2010/main" val="422244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F8D7A2-3E04-4255-8AC4-4EC0DE47734C}"/>
              </a:ext>
            </a:extLst>
          </p:cNvPr>
          <p:cNvSpPr>
            <a:spLocks noGrp="1"/>
          </p:cNvSpPr>
          <p:nvPr>
            <p:ph sz="half" idx="1"/>
          </p:nvPr>
        </p:nvSpPr>
        <p:spPr>
          <a:xfrm>
            <a:off x="367990" y="278780"/>
            <a:ext cx="5529890" cy="5801979"/>
          </a:xfrm>
        </p:spPr>
        <p:txBody>
          <a:bodyPr>
            <a:normAutofit/>
          </a:bodyPr>
          <a:lstStyle/>
          <a:p>
            <a:pPr marL="0" indent="0" algn="ctr">
              <a:buNone/>
            </a:pPr>
            <a:r>
              <a:rPr lang="en-US" sz="2600" b="1" dirty="0">
                <a:solidFill>
                  <a:schemeClr val="tx1"/>
                </a:solidFill>
                <a:latin typeface="Comic Sans MS" panose="030F0702030302020204" pitchFamily="66" charset="0"/>
              </a:rPr>
              <a:t>YR2 LO:</a:t>
            </a:r>
            <a:r>
              <a:rPr lang="en-GB" sz="2600" b="1" i="1" dirty="0">
                <a:solidFill>
                  <a:schemeClr val="tx1"/>
                </a:solidFill>
                <a:latin typeface="Comic Sans MS" panose="030F0702030302020204" pitchFamily="66" charset="0"/>
              </a:rPr>
              <a:t> </a:t>
            </a:r>
            <a:r>
              <a:rPr lang="en-US" sz="2600" b="1" dirty="0">
                <a:solidFill>
                  <a:schemeClr val="tx1"/>
                </a:solidFill>
                <a:latin typeface="Comic Sans MS" panose="030F0702030302020204" pitchFamily="66" charset="0"/>
              </a:rPr>
              <a:t>To use expanded noun phrases to add description to my sentences.  </a:t>
            </a:r>
          </a:p>
          <a:p>
            <a:pPr marL="0" indent="0" algn="ctr">
              <a:buNone/>
            </a:pPr>
            <a:endParaRPr lang="en-US" sz="2400" dirty="0">
              <a:solidFill>
                <a:schemeClr val="tx1"/>
              </a:solidFill>
              <a:latin typeface="Comic Sans MS" panose="030F0702030302020204" pitchFamily="66" charset="0"/>
            </a:endParaRPr>
          </a:p>
          <a:p>
            <a:pPr lvl="0"/>
            <a:r>
              <a:rPr lang="en-GB" sz="2400" dirty="0"/>
              <a:t>I can identify nouns and noun phrases.</a:t>
            </a:r>
            <a:endParaRPr lang="en-US" sz="2400" dirty="0"/>
          </a:p>
          <a:p>
            <a:pPr lvl="0"/>
            <a:r>
              <a:rPr lang="en-GB" sz="2400" dirty="0"/>
              <a:t>I can add adjectives to nouns to create expanded noun phrases.</a:t>
            </a:r>
            <a:endParaRPr lang="en-US" sz="2400" dirty="0"/>
          </a:p>
          <a:p>
            <a:pPr lvl="0"/>
            <a:r>
              <a:rPr lang="en-GB" sz="2400" dirty="0"/>
              <a:t>I can use expanded noun phrases in my writing.</a:t>
            </a:r>
            <a:endParaRPr lang="en-US" sz="2400" dirty="0"/>
          </a:p>
          <a:p>
            <a:pPr marL="45720" indent="0">
              <a:buNone/>
            </a:pPr>
            <a:endParaRPr lang="en-US" sz="2600" dirty="0">
              <a:solidFill>
                <a:schemeClr val="tx1"/>
              </a:solidFill>
              <a:latin typeface="Comic Sans MS" panose="030F0702030302020204" pitchFamily="66" charset="0"/>
            </a:endParaRPr>
          </a:p>
        </p:txBody>
      </p:sp>
      <p:sp>
        <p:nvSpPr>
          <p:cNvPr id="6" name="Content Placeholder 5">
            <a:extLst>
              <a:ext uri="{FF2B5EF4-FFF2-40B4-BE49-F238E27FC236}">
                <a16:creationId xmlns:a16="http://schemas.microsoft.com/office/drawing/2014/main" id="{B0957E17-EBF2-48FF-80E1-42BEAD4DA667}"/>
              </a:ext>
            </a:extLst>
          </p:cNvPr>
          <p:cNvSpPr>
            <a:spLocks noGrp="1"/>
          </p:cNvSpPr>
          <p:nvPr>
            <p:ph sz="half" idx="2"/>
          </p:nvPr>
        </p:nvSpPr>
        <p:spPr>
          <a:xfrm>
            <a:off x="6267612" y="278780"/>
            <a:ext cx="5556398" cy="5801980"/>
          </a:xfrm>
        </p:spPr>
        <p:txBody>
          <a:bodyPr>
            <a:normAutofit/>
          </a:bodyPr>
          <a:lstStyle/>
          <a:p>
            <a:pPr marL="45720" indent="0">
              <a:buNone/>
            </a:pPr>
            <a:r>
              <a:rPr lang="en-GB" sz="2600" b="1" dirty="0">
                <a:solidFill>
                  <a:schemeClr val="tx1"/>
                </a:solidFill>
                <a:latin typeface="Comic Sans MS" panose="030F0702030302020204" pitchFamily="66" charset="0"/>
                <a:cs typeface="BPreplay"/>
              </a:rPr>
              <a:t>YR3 LO: </a:t>
            </a:r>
            <a:r>
              <a:rPr lang="en-US" sz="2600" b="1" dirty="0">
                <a:solidFill>
                  <a:schemeClr val="tx1"/>
                </a:solidFill>
                <a:latin typeface="Comic Sans MS" panose="030F0702030302020204" pitchFamily="66" charset="0"/>
              </a:rPr>
              <a:t>To add more detail to my sentences using adverbs and expanded noun phrases.</a:t>
            </a:r>
          </a:p>
          <a:p>
            <a:pPr marL="45720" indent="0">
              <a:buNone/>
            </a:pPr>
            <a:endParaRPr lang="en-US" sz="2400" b="1" dirty="0">
              <a:solidFill>
                <a:schemeClr val="tx1"/>
              </a:solidFill>
              <a:latin typeface="Comic Sans MS" panose="030F0702030302020204" pitchFamily="66" charset="0"/>
            </a:endParaRPr>
          </a:p>
          <a:p>
            <a:pPr lvl="0"/>
            <a:r>
              <a:rPr lang="en-GB" sz="2400" dirty="0"/>
              <a:t>I can identify adverbs and noun phrases.</a:t>
            </a:r>
            <a:endParaRPr lang="en-US" sz="2400" dirty="0"/>
          </a:p>
          <a:p>
            <a:pPr lvl="0"/>
            <a:r>
              <a:rPr lang="en-GB" sz="2400" dirty="0"/>
              <a:t>I can add adjectives to nouns to create expanded noun phrases.</a:t>
            </a:r>
            <a:endParaRPr lang="en-US" sz="2400" dirty="0"/>
          </a:p>
          <a:p>
            <a:pPr lvl="0"/>
            <a:r>
              <a:rPr lang="en-GB" sz="2400" dirty="0"/>
              <a:t>I can add adverbs to my sentences to add more detail.</a:t>
            </a:r>
            <a:endParaRPr lang="en-US" sz="2400" dirty="0"/>
          </a:p>
          <a:p>
            <a:pPr marL="45720" indent="0">
              <a:buNone/>
            </a:pPr>
            <a:endParaRPr lang="en-US" sz="2600" dirty="0">
              <a:solidFill>
                <a:schemeClr val="tx1"/>
              </a:solidFill>
              <a:latin typeface="Comic Sans MS" panose="030F0702030302020204" pitchFamily="66" charset="0"/>
            </a:endParaRPr>
          </a:p>
          <a:p>
            <a:pPr marL="0" indent="0">
              <a:buNone/>
              <a:defRPr/>
            </a:pPr>
            <a:endParaRPr lang="en-GB" sz="2600" b="1" dirty="0">
              <a:solidFill>
                <a:schemeClr val="tx1"/>
              </a:solidFill>
              <a:latin typeface="Comic Sans MS" panose="030F0702030302020204" pitchFamily="66" charset="0"/>
              <a:cs typeface="BPreplay"/>
            </a:endParaRPr>
          </a:p>
          <a:p>
            <a:pPr marL="45720" indent="0">
              <a:buNone/>
            </a:pPr>
            <a:endParaRPr lang="en-US" sz="2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8992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D2F88-BC75-42CC-880D-9A0EA574859D}"/>
              </a:ext>
            </a:extLst>
          </p:cNvPr>
          <p:cNvPicPr>
            <a:picLocks noChangeAspect="1"/>
          </p:cNvPicPr>
          <p:nvPr/>
        </p:nvPicPr>
        <p:blipFill rotWithShape="1">
          <a:blip r:embed="rId3"/>
          <a:srcRect l="29908" t="15773" r="31220" b="9593"/>
          <a:stretch/>
        </p:blipFill>
        <p:spPr>
          <a:xfrm>
            <a:off x="3140927" y="237521"/>
            <a:ext cx="5910146" cy="6382957"/>
          </a:xfrm>
          <a:prstGeom prst="rect">
            <a:avLst/>
          </a:prstGeom>
        </p:spPr>
      </p:pic>
      <p:sp>
        <p:nvSpPr>
          <p:cNvPr id="6" name="TextBox 5">
            <a:extLst>
              <a:ext uri="{FF2B5EF4-FFF2-40B4-BE49-F238E27FC236}">
                <a16:creationId xmlns:a16="http://schemas.microsoft.com/office/drawing/2014/main" id="{C600F890-3B51-4A26-B729-72EB7F387766}"/>
              </a:ext>
            </a:extLst>
          </p:cNvPr>
          <p:cNvSpPr txBox="1"/>
          <p:nvPr/>
        </p:nvSpPr>
        <p:spPr>
          <a:xfrm>
            <a:off x="379141" y="546410"/>
            <a:ext cx="2564781" cy="3877985"/>
          </a:xfrm>
          <a:prstGeom prst="rect">
            <a:avLst/>
          </a:prstGeom>
          <a:noFill/>
        </p:spPr>
        <p:txBody>
          <a:bodyPr wrap="square" rtlCol="0">
            <a:spAutoFit/>
          </a:bodyPr>
          <a:lstStyle/>
          <a:p>
            <a:r>
              <a:rPr lang="en-US" sz="2400" b="1" u="sng" dirty="0">
                <a:latin typeface="Comic Sans MS" panose="030F0702030302020204" pitchFamily="66" charset="0"/>
              </a:rPr>
              <a:t>For example: Year 2</a:t>
            </a:r>
          </a:p>
          <a:p>
            <a:endParaRPr lang="en-US" sz="2400" dirty="0">
              <a:latin typeface="Comic Sans MS" panose="030F0702030302020204" pitchFamily="66" charset="0"/>
            </a:endParaRPr>
          </a:p>
          <a:p>
            <a:r>
              <a:rPr lang="en-US" sz="2400" dirty="0">
                <a:latin typeface="Comic Sans MS" panose="030F0702030302020204" pitchFamily="66" charset="0"/>
              </a:rPr>
              <a:t>The </a:t>
            </a:r>
            <a:r>
              <a:rPr lang="en-US" sz="2400" u="sng" dirty="0">
                <a:latin typeface="Comic Sans MS" panose="030F0702030302020204" pitchFamily="66" charset="0"/>
              </a:rPr>
              <a:t>green</a:t>
            </a:r>
            <a:r>
              <a:rPr lang="en-US" sz="2400" dirty="0">
                <a:latin typeface="Comic Sans MS" panose="030F0702030302020204" pitchFamily="66" charset="0"/>
              </a:rPr>
              <a:t>, </a:t>
            </a:r>
            <a:r>
              <a:rPr lang="en-US" sz="2400" u="sng" dirty="0">
                <a:latin typeface="Comic Sans MS" panose="030F0702030302020204" pitchFamily="66" charset="0"/>
              </a:rPr>
              <a:t>pointy</a:t>
            </a:r>
            <a:r>
              <a:rPr lang="en-US" sz="2400" dirty="0">
                <a:latin typeface="Comic Sans MS" panose="030F0702030302020204" pitchFamily="66" charset="0"/>
              </a:rPr>
              <a:t> trees.</a:t>
            </a:r>
          </a:p>
          <a:p>
            <a:endParaRPr lang="en-US" sz="2400" dirty="0">
              <a:latin typeface="Comic Sans MS" panose="030F0702030302020204" pitchFamily="66" charset="0"/>
            </a:endParaRPr>
          </a:p>
          <a:p>
            <a:r>
              <a:rPr lang="en-US" sz="2400" dirty="0">
                <a:latin typeface="Comic Sans MS" panose="030F0702030302020204" pitchFamily="66" charset="0"/>
              </a:rPr>
              <a:t>The </a:t>
            </a:r>
            <a:r>
              <a:rPr lang="en-US" sz="2400" u="sng" dirty="0">
                <a:latin typeface="Comic Sans MS" panose="030F0702030302020204" pitchFamily="66" charset="0"/>
              </a:rPr>
              <a:t>cold</a:t>
            </a:r>
            <a:r>
              <a:rPr lang="en-US" sz="2400" dirty="0">
                <a:latin typeface="Comic Sans MS" panose="030F0702030302020204" pitchFamily="66" charset="0"/>
              </a:rPr>
              <a:t>, </a:t>
            </a:r>
            <a:r>
              <a:rPr lang="en-US" sz="2400" u="sng" dirty="0">
                <a:latin typeface="Comic Sans MS" panose="030F0702030302020204" pitchFamily="66" charset="0"/>
              </a:rPr>
              <a:t>blue</a:t>
            </a:r>
            <a:r>
              <a:rPr lang="en-US" sz="2400" dirty="0">
                <a:latin typeface="Comic Sans MS" panose="030F0702030302020204" pitchFamily="66" charset="0"/>
              </a:rPr>
              <a:t> water.</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sp>
        <p:nvSpPr>
          <p:cNvPr id="7" name="TextBox 6">
            <a:extLst>
              <a:ext uri="{FF2B5EF4-FFF2-40B4-BE49-F238E27FC236}">
                <a16:creationId xmlns:a16="http://schemas.microsoft.com/office/drawing/2014/main" id="{9E897B5D-80CA-4D8E-92D6-6128DC7E1492}"/>
              </a:ext>
            </a:extLst>
          </p:cNvPr>
          <p:cNvSpPr txBox="1"/>
          <p:nvPr/>
        </p:nvSpPr>
        <p:spPr>
          <a:xfrm>
            <a:off x="9248078" y="546410"/>
            <a:ext cx="2564781" cy="5724644"/>
          </a:xfrm>
          <a:prstGeom prst="rect">
            <a:avLst/>
          </a:prstGeom>
          <a:noFill/>
        </p:spPr>
        <p:txBody>
          <a:bodyPr wrap="square" rtlCol="0">
            <a:spAutoFit/>
          </a:bodyPr>
          <a:lstStyle/>
          <a:p>
            <a:r>
              <a:rPr lang="en-US" sz="2400" b="1" u="sng" dirty="0">
                <a:latin typeface="Comic Sans MS" panose="030F0702030302020204" pitchFamily="66" charset="0"/>
              </a:rPr>
              <a:t>For example: Year 3</a:t>
            </a:r>
          </a:p>
          <a:p>
            <a:endParaRPr lang="en-US" sz="2400" dirty="0">
              <a:latin typeface="Comic Sans MS" panose="030F0702030302020204" pitchFamily="66" charset="0"/>
            </a:endParaRPr>
          </a:p>
          <a:p>
            <a:r>
              <a:rPr lang="en-US" sz="2400" dirty="0">
                <a:latin typeface="Comic Sans MS" panose="030F0702030302020204" pitchFamily="66" charset="0"/>
              </a:rPr>
              <a:t>The </a:t>
            </a:r>
            <a:r>
              <a:rPr lang="en-US" sz="2400" u="sng" dirty="0">
                <a:latin typeface="Comic Sans MS" panose="030F0702030302020204" pitchFamily="66" charset="0"/>
              </a:rPr>
              <a:t>green</a:t>
            </a:r>
            <a:r>
              <a:rPr lang="en-US" sz="2400" dirty="0">
                <a:latin typeface="Comic Sans MS" panose="030F0702030302020204" pitchFamily="66" charset="0"/>
              </a:rPr>
              <a:t>, </a:t>
            </a:r>
            <a:r>
              <a:rPr lang="en-US" sz="2400" u="sng" dirty="0">
                <a:latin typeface="Comic Sans MS" panose="030F0702030302020204" pitchFamily="66" charset="0"/>
              </a:rPr>
              <a:t>pointy</a:t>
            </a:r>
            <a:r>
              <a:rPr lang="en-US" sz="2400" dirty="0">
                <a:latin typeface="Comic Sans MS" panose="030F0702030302020204" pitchFamily="66" charset="0"/>
              </a:rPr>
              <a:t> trees </a:t>
            </a:r>
            <a:r>
              <a:rPr lang="en-US" sz="2400" u="sng" dirty="0">
                <a:latin typeface="Comic Sans MS" panose="030F0702030302020204" pitchFamily="66" charset="0"/>
              </a:rPr>
              <a:t>slowly</a:t>
            </a:r>
            <a:r>
              <a:rPr lang="en-US" sz="2400" dirty="0">
                <a:latin typeface="Comic Sans MS" panose="030F0702030302020204" pitchFamily="66" charset="0"/>
              </a:rPr>
              <a:t> blew in the wind.</a:t>
            </a:r>
            <a:endParaRPr lang="en-US" sz="2400" u="sng" dirty="0">
              <a:latin typeface="Comic Sans MS" panose="030F0702030302020204" pitchFamily="66" charset="0"/>
            </a:endParaRPr>
          </a:p>
          <a:p>
            <a:endParaRPr lang="en-US" sz="2400" dirty="0">
              <a:latin typeface="Comic Sans MS" panose="030F0702030302020204" pitchFamily="66" charset="0"/>
            </a:endParaRPr>
          </a:p>
          <a:p>
            <a:r>
              <a:rPr lang="en-US" sz="2400" dirty="0">
                <a:latin typeface="Comic Sans MS" panose="030F0702030302020204" pitchFamily="66" charset="0"/>
              </a:rPr>
              <a:t>The </a:t>
            </a:r>
            <a:r>
              <a:rPr lang="en-US" sz="2400" u="sng" dirty="0">
                <a:latin typeface="Comic Sans MS" panose="030F0702030302020204" pitchFamily="66" charset="0"/>
              </a:rPr>
              <a:t>cold</a:t>
            </a:r>
            <a:r>
              <a:rPr lang="en-US" sz="2400" dirty="0">
                <a:latin typeface="Comic Sans MS" panose="030F0702030302020204" pitchFamily="66" charset="0"/>
              </a:rPr>
              <a:t>, </a:t>
            </a:r>
            <a:r>
              <a:rPr lang="en-US" sz="2400" u="sng" dirty="0">
                <a:latin typeface="Comic Sans MS" panose="030F0702030302020204" pitchFamily="66" charset="0"/>
              </a:rPr>
              <a:t>blue</a:t>
            </a:r>
            <a:r>
              <a:rPr lang="en-US" sz="2400" dirty="0">
                <a:latin typeface="Comic Sans MS" panose="030F0702030302020204" pitchFamily="66" charset="0"/>
              </a:rPr>
              <a:t> water </a:t>
            </a:r>
            <a:r>
              <a:rPr lang="en-US" sz="2400" u="sng" dirty="0">
                <a:latin typeface="Comic Sans MS" panose="030F0702030302020204" pitchFamily="66" charset="0"/>
              </a:rPr>
              <a:t>aggressively</a:t>
            </a:r>
            <a:r>
              <a:rPr lang="en-US" sz="2400" dirty="0">
                <a:latin typeface="Comic Sans MS" panose="030F0702030302020204" pitchFamily="66" charset="0"/>
              </a:rPr>
              <a:t> crashed against the cave.</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spTree>
    <p:extLst>
      <p:ext uri="{BB962C8B-B14F-4D97-AF65-F5344CB8AC3E}">
        <p14:creationId xmlns:p14="http://schemas.microsoft.com/office/powerpoint/2010/main" val="314396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20C3-AB3F-45E2-996B-26984EF83384}"/>
              </a:ext>
            </a:extLst>
          </p:cNvPr>
          <p:cNvSpPr>
            <a:spLocks noGrp="1"/>
          </p:cNvSpPr>
          <p:nvPr>
            <p:ph type="title"/>
          </p:nvPr>
        </p:nvSpPr>
        <p:spPr/>
        <p:txBody>
          <a:bodyPr/>
          <a:lstStyle/>
          <a:p>
            <a:r>
              <a:rPr lang="en-US" dirty="0">
                <a:solidFill>
                  <a:schemeClr val="tx1"/>
                </a:solidFill>
              </a:rPr>
              <a:t>Starter: Can you sort these words into the correct groups? </a:t>
            </a:r>
          </a:p>
        </p:txBody>
      </p:sp>
      <p:graphicFrame>
        <p:nvGraphicFramePr>
          <p:cNvPr id="4" name="Table 4">
            <a:extLst>
              <a:ext uri="{FF2B5EF4-FFF2-40B4-BE49-F238E27FC236}">
                <a16:creationId xmlns:a16="http://schemas.microsoft.com/office/drawing/2014/main" id="{07BA109B-03A8-4A9A-8261-34D10FE84BA9}"/>
              </a:ext>
            </a:extLst>
          </p:cNvPr>
          <p:cNvGraphicFramePr>
            <a:graphicFrameLocks noGrp="1"/>
          </p:cNvGraphicFramePr>
          <p:nvPr>
            <p:extLst>
              <p:ext uri="{D42A27DB-BD31-4B8C-83A1-F6EECF244321}">
                <p14:modId xmlns:p14="http://schemas.microsoft.com/office/powerpoint/2010/main" val="2517059302"/>
              </p:ext>
            </p:extLst>
          </p:nvPr>
        </p:nvGraphicFramePr>
        <p:xfrm>
          <a:off x="1240263" y="2091266"/>
          <a:ext cx="9875520" cy="202277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2189655606"/>
                    </a:ext>
                  </a:extLst>
                </a:gridCol>
                <a:gridCol w="3291840">
                  <a:extLst>
                    <a:ext uri="{9D8B030D-6E8A-4147-A177-3AD203B41FA5}">
                      <a16:colId xmlns:a16="http://schemas.microsoft.com/office/drawing/2014/main" val="2684862816"/>
                    </a:ext>
                  </a:extLst>
                </a:gridCol>
                <a:gridCol w="3291840">
                  <a:extLst>
                    <a:ext uri="{9D8B030D-6E8A-4147-A177-3AD203B41FA5}">
                      <a16:colId xmlns:a16="http://schemas.microsoft.com/office/drawing/2014/main" val="1980327281"/>
                    </a:ext>
                  </a:extLst>
                </a:gridCol>
              </a:tblGrid>
              <a:tr h="342694">
                <a:tc>
                  <a:txBody>
                    <a:bodyPr/>
                    <a:lstStyle/>
                    <a:p>
                      <a:pPr algn="ctr"/>
                      <a:r>
                        <a:rPr lang="en-US" sz="2800" dirty="0">
                          <a:solidFill>
                            <a:schemeClr val="tx1"/>
                          </a:solidFill>
                        </a:rPr>
                        <a:t>Noun</a:t>
                      </a:r>
                    </a:p>
                  </a:txBody>
                  <a:tcPr/>
                </a:tc>
                <a:tc>
                  <a:txBody>
                    <a:bodyPr/>
                    <a:lstStyle/>
                    <a:p>
                      <a:pPr algn="ctr"/>
                      <a:r>
                        <a:rPr lang="en-US" sz="2800" dirty="0">
                          <a:solidFill>
                            <a:schemeClr val="tx1"/>
                          </a:solidFill>
                        </a:rPr>
                        <a:t>Adjective</a:t>
                      </a:r>
                    </a:p>
                  </a:txBody>
                  <a:tcPr/>
                </a:tc>
                <a:tc>
                  <a:txBody>
                    <a:bodyPr/>
                    <a:lstStyle/>
                    <a:p>
                      <a:pPr algn="ctr"/>
                      <a:r>
                        <a:rPr lang="en-US" sz="2800" dirty="0">
                          <a:solidFill>
                            <a:schemeClr val="tx1"/>
                          </a:solidFill>
                        </a:rPr>
                        <a:t>Verb</a:t>
                      </a:r>
                    </a:p>
                  </a:txBody>
                  <a:tcPr/>
                </a:tc>
                <a:extLst>
                  <a:ext uri="{0D108BD9-81ED-4DB2-BD59-A6C34878D82A}">
                    <a16:rowId xmlns:a16="http://schemas.microsoft.com/office/drawing/2014/main" val="484090039"/>
                  </a:ext>
                </a:extLst>
              </a:tr>
              <a:tr h="1504610">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09945898"/>
                  </a:ext>
                </a:extLst>
              </a:tr>
            </a:tbl>
          </a:graphicData>
        </a:graphic>
      </p:graphicFrame>
      <p:sp>
        <p:nvSpPr>
          <p:cNvPr id="5" name="Title 1">
            <a:extLst>
              <a:ext uri="{FF2B5EF4-FFF2-40B4-BE49-F238E27FC236}">
                <a16:creationId xmlns:a16="http://schemas.microsoft.com/office/drawing/2014/main" id="{714E0922-8971-4FF9-8A10-26D2ABC88BCD}"/>
              </a:ext>
            </a:extLst>
          </p:cNvPr>
          <p:cNvSpPr txBox="1">
            <a:spLocks/>
          </p:cNvSpPr>
          <p:nvPr/>
        </p:nvSpPr>
        <p:spPr>
          <a:xfrm>
            <a:off x="1143000" y="4239341"/>
            <a:ext cx="9875520" cy="2116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4000" dirty="0">
                <a:solidFill>
                  <a:schemeClr val="tx1"/>
                </a:solidFill>
              </a:rPr>
              <a:t>run     house     fluffy     hug     warm     hat   sticky     brown     candle     write     red     pen</a:t>
            </a:r>
          </a:p>
        </p:txBody>
      </p:sp>
    </p:spTree>
    <p:extLst>
      <p:ext uri="{BB962C8B-B14F-4D97-AF65-F5344CB8AC3E}">
        <p14:creationId xmlns:p14="http://schemas.microsoft.com/office/powerpoint/2010/main" val="242437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0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8965A829-ECA9-4420-B431-11AC388CF75C}"/>
              </a:ext>
            </a:extLst>
          </p:cNvPr>
          <p:cNvSpPr/>
          <p:nvPr/>
        </p:nvSpPr>
        <p:spPr>
          <a:xfrm>
            <a:off x="2279650" y="1704976"/>
            <a:ext cx="7632700" cy="754063"/>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2293" name="Title 5">
            <a:extLst>
              <a:ext uri="{FF2B5EF4-FFF2-40B4-BE49-F238E27FC236}">
                <a16:creationId xmlns:a16="http://schemas.microsoft.com/office/drawing/2014/main" id="{B7B76E8E-D447-4E7F-AD99-07708C81E02F}"/>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What is a Noun Phrase?</a:t>
            </a:r>
          </a:p>
        </p:txBody>
      </p:sp>
      <p:sp>
        <p:nvSpPr>
          <p:cNvPr id="8" name="Rounded Rectangle 7">
            <a:extLst>
              <a:ext uri="{FF2B5EF4-FFF2-40B4-BE49-F238E27FC236}">
                <a16:creationId xmlns:a16="http://schemas.microsoft.com/office/drawing/2014/main" id="{46DB5242-3BCC-4FCC-96FD-CA191CBCC931}"/>
              </a:ext>
            </a:extLst>
          </p:cNvPr>
          <p:cNvSpPr/>
          <p:nvPr/>
        </p:nvSpPr>
        <p:spPr>
          <a:xfrm>
            <a:off x="2279650" y="2722564"/>
            <a:ext cx="7632700" cy="2454275"/>
          </a:xfrm>
          <a:prstGeom prst="roundRect">
            <a:avLst>
              <a:gd name="adj" fmla="val 2642"/>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2294" name="TextBox 9">
            <a:extLst>
              <a:ext uri="{FF2B5EF4-FFF2-40B4-BE49-F238E27FC236}">
                <a16:creationId xmlns:a16="http://schemas.microsoft.com/office/drawing/2014/main" id="{42BE02E8-E4B9-4C25-A751-700899CEEA08}"/>
              </a:ext>
            </a:extLst>
          </p:cNvPr>
          <p:cNvSpPr txBox="1">
            <a:spLocks noChangeArrowheads="1"/>
          </p:cNvSpPr>
          <p:nvPr/>
        </p:nvSpPr>
        <p:spPr bwMode="auto">
          <a:xfrm>
            <a:off x="2473325" y="2901950"/>
            <a:ext cx="7285038"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In your pairs, find the noun/nouns in each of these sentences: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boy loved playing football.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horses galloped across the field.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witch was creating a potion.</a:t>
            </a:r>
          </a:p>
        </p:txBody>
      </p:sp>
      <p:grpSp>
        <p:nvGrpSpPr>
          <p:cNvPr id="31" name="Group 30">
            <a:extLst>
              <a:ext uri="{FF2B5EF4-FFF2-40B4-BE49-F238E27FC236}">
                <a16:creationId xmlns:a16="http://schemas.microsoft.com/office/drawing/2014/main" id="{5ABFA621-5841-4689-8ECA-847B0CFBD102}"/>
              </a:ext>
            </a:extLst>
          </p:cNvPr>
          <p:cNvGrpSpPr>
            <a:grpSpLocks/>
          </p:cNvGrpSpPr>
          <p:nvPr/>
        </p:nvGrpSpPr>
        <p:grpSpPr bwMode="auto">
          <a:xfrm>
            <a:off x="2968626" y="3736975"/>
            <a:ext cx="2430463" cy="0"/>
            <a:chOff x="1477107" y="3720970"/>
            <a:chExt cx="2430585" cy="0"/>
          </a:xfrm>
        </p:grpSpPr>
        <p:cxnSp>
          <p:nvCxnSpPr>
            <p:cNvPr id="12" name="Straight Connector 11">
              <a:extLst>
                <a:ext uri="{FF2B5EF4-FFF2-40B4-BE49-F238E27FC236}">
                  <a16:creationId xmlns:a16="http://schemas.microsoft.com/office/drawing/2014/main" id="{2755C359-86F7-44B2-9F7B-F5F0D5178F06}"/>
                </a:ext>
              </a:extLst>
            </p:cNvPr>
            <p:cNvCxnSpPr/>
            <p:nvPr/>
          </p:nvCxnSpPr>
          <p:spPr>
            <a:xfrm>
              <a:off x="1477107" y="3720970"/>
              <a:ext cx="34133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4126064-402B-4D3D-8ADE-E6C79E3DE101}"/>
                </a:ext>
              </a:extLst>
            </p:cNvPr>
            <p:cNvCxnSpPr/>
            <p:nvPr/>
          </p:nvCxnSpPr>
          <p:spPr>
            <a:xfrm>
              <a:off x="3171055" y="3720970"/>
              <a:ext cx="73663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2288" name="Group 12287">
            <a:extLst>
              <a:ext uri="{FF2B5EF4-FFF2-40B4-BE49-F238E27FC236}">
                <a16:creationId xmlns:a16="http://schemas.microsoft.com/office/drawing/2014/main" id="{EC290E10-0462-402A-8D37-5F86F00FA274}"/>
              </a:ext>
            </a:extLst>
          </p:cNvPr>
          <p:cNvGrpSpPr>
            <a:grpSpLocks/>
          </p:cNvGrpSpPr>
          <p:nvPr/>
        </p:nvGrpSpPr>
        <p:grpSpPr bwMode="auto">
          <a:xfrm>
            <a:off x="2968625" y="4287838"/>
            <a:ext cx="2941638" cy="0"/>
            <a:chOff x="1461477" y="4268047"/>
            <a:chExt cx="2941071" cy="0"/>
          </a:xfrm>
        </p:grpSpPr>
        <p:cxnSp>
          <p:nvCxnSpPr>
            <p:cNvPr id="16" name="Straight Connector 15">
              <a:extLst>
                <a:ext uri="{FF2B5EF4-FFF2-40B4-BE49-F238E27FC236}">
                  <a16:creationId xmlns:a16="http://schemas.microsoft.com/office/drawing/2014/main" id="{27DA43A5-3FD9-4711-B47F-48ABD7720DDE}"/>
                </a:ext>
              </a:extLst>
            </p:cNvPr>
            <p:cNvCxnSpPr/>
            <p:nvPr/>
          </p:nvCxnSpPr>
          <p:spPr>
            <a:xfrm>
              <a:off x="1461477" y="4268047"/>
              <a:ext cx="59995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000010D-706A-4262-B2BC-7FB37B703533}"/>
                </a:ext>
              </a:extLst>
            </p:cNvPr>
            <p:cNvCxnSpPr/>
            <p:nvPr/>
          </p:nvCxnSpPr>
          <p:spPr>
            <a:xfrm>
              <a:off x="3948611" y="4268047"/>
              <a:ext cx="453937"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12289" name="Group 12288">
            <a:extLst>
              <a:ext uri="{FF2B5EF4-FFF2-40B4-BE49-F238E27FC236}">
                <a16:creationId xmlns:a16="http://schemas.microsoft.com/office/drawing/2014/main" id="{D368BBC9-3361-47E6-BF98-EA7EBC21A275}"/>
              </a:ext>
            </a:extLst>
          </p:cNvPr>
          <p:cNvGrpSpPr>
            <a:grpSpLocks/>
          </p:cNvGrpSpPr>
          <p:nvPr/>
        </p:nvGrpSpPr>
        <p:grpSpPr bwMode="auto">
          <a:xfrm>
            <a:off x="2968626" y="4835525"/>
            <a:ext cx="2589213" cy="1588"/>
            <a:chOff x="1477107" y="4813703"/>
            <a:chExt cx="2589735" cy="1421"/>
          </a:xfrm>
        </p:grpSpPr>
        <p:cxnSp>
          <p:nvCxnSpPr>
            <p:cNvPr id="21" name="Straight Connector 20">
              <a:extLst>
                <a:ext uri="{FF2B5EF4-FFF2-40B4-BE49-F238E27FC236}">
                  <a16:creationId xmlns:a16="http://schemas.microsoft.com/office/drawing/2014/main" id="{E3CF12BC-7028-4AFD-B865-38511B126194}"/>
                </a:ext>
              </a:extLst>
            </p:cNvPr>
            <p:cNvCxnSpPr/>
            <p:nvPr/>
          </p:nvCxnSpPr>
          <p:spPr>
            <a:xfrm>
              <a:off x="1477107" y="4813703"/>
              <a:ext cx="498575" cy="142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840392F-9578-4A38-93D7-B4A1307C8306}"/>
                </a:ext>
              </a:extLst>
            </p:cNvPr>
            <p:cNvCxnSpPr/>
            <p:nvPr/>
          </p:nvCxnSpPr>
          <p:spPr>
            <a:xfrm>
              <a:off x="3433301" y="4813703"/>
              <a:ext cx="63354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12298" name="TextBox 27">
            <a:extLst>
              <a:ext uri="{FF2B5EF4-FFF2-40B4-BE49-F238E27FC236}">
                <a16:creationId xmlns:a16="http://schemas.microsoft.com/office/drawing/2014/main" id="{1054403B-FA3C-4E0B-A367-56D04B184254}"/>
              </a:ext>
            </a:extLst>
          </p:cNvPr>
          <p:cNvSpPr txBox="1">
            <a:spLocks noChangeArrowheads="1"/>
          </p:cNvSpPr>
          <p:nvPr/>
        </p:nvSpPr>
        <p:spPr bwMode="auto">
          <a:xfrm>
            <a:off x="2473325" y="1820864"/>
            <a:ext cx="5995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800" b="1">
                <a:solidFill>
                  <a:schemeClr val="tx1"/>
                </a:solidFill>
              </a:rPr>
              <a:t>Can you remember what a noun is? </a:t>
            </a:r>
          </a:p>
        </p:txBody>
      </p:sp>
      <p:pic>
        <p:nvPicPr>
          <p:cNvPr id="12299" name="Picture 28">
            <a:extLst>
              <a:ext uri="{FF2B5EF4-FFF2-40B4-BE49-F238E27FC236}">
                <a16:creationId xmlns:a16="http://schemas.microsoft.com/office/drawing/2014/main" id="{B3658A8E-D138-447E-995D-517C84FCE5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4556125"/>
            <a:ext cx="3370262"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
                                        </p:tgtEl>
                                        <p:attrNameLst>
                                          <p:attrName>style.visibility</p:attrName>
                                        </p:attrNameLst>
                                      </p:cBhvr>
                                      <p:to>
                                        <p:strVal val="visible"/>
                                      </p:to>
                                    </p:set>
                                    <p:animEffect transition="in" filter="fade">
                                      <p:cBhvr>
                                        <p:cTn id="12" dur="500"/>
                                        <p:tgtEl>
                                          <p:spTgt spid="122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89"/>
                                        </p:tgtEl>
                                        <p:attrNameLst>
                                          <p:attrName>style.visibility</p:attrName>
                                        </p:attrNameLst>
                                      </p:cBhvr>
                                      <p:to>
                                        <p:strVal val="visible"/>
                                      </p:to>
                                    </p:set>
                                    <p:animEffect transition="in" filter="fade">
                                      <p:cBhvr>
                                        <p:cTn id="17"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a:extLst>
              <a:ext uri="{FF2B5EF4-FFF2-40B4-BE49-F238E27FC236}">
                <a16:creationId xmlns:a16="http://schemas.microsoft.com/office/drawing/2014/main" id="{2B02D038-7817-4B26-BAFC-D145EDFE5FBD}"/>
              </a:ext>
            </a:extLst>
          </p:cNvPr>
          <p:cNvGrpSpPr>
            <a:grpSpLocks/>
          </p:cNvGrpSpPr>
          <p:nvPr/>
        </p:nvGrpSpPr>
        <p:grpSpPr bwMode="auto">
          <a:xfrm>
            <a:off x="2395538" y="1906588"/>
            <a:ext cx="3517900" cy="2971800"/>
            <a:chOff x="755650" y="2033760"/>
            <a:chExt cx="3516945" cy="2970326"/>
          </a:xfrm>
        </p:grpSpPr>
        <p:sp>
          <p:nvSpPr>
            <p:cNvPr id="30" name="Rounded Rectangle 29">
              <a:extLst>
                <a:ext uri="{FF2B5EF4-FFF2-40B4-BE49-F238E27FC236}">
                  <a16:creationId xmlns:a16="http://schemas.microsoft.com/office/drawing/2014/main" id="{068F6105-1E76-4CEE-9BD8-94F840DFCBB6}"/>
                </a:ext>
              </a:extLst>
            </p:cNvPr>
            <p:cNvSpPr/>
            <p:nvPr/>
          </p:nvSpPr>
          <p:spPr>
            <a:xfrm>
              <a:off x="755650" y="2033760"/>
              <a:ext cx="3516945" cy="2970326"/>
            </a:xfrm>
            <a:prstGeom prst="roundRect">
              <a:avLst>
                <a:gd name="adj" fmla="val 3065"/>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22" name="Picture 1">
              <a:extLst>
                <a:ext uri="{FF2B5EF4-FFF2-40B4-BE49-F238E27FC236}">
                  <a16:creationId xmlns:a16="http://schemas.microsoft.com/office/drawing/2014/main" id="{925A55E5-316D-4A0A-ACCA-7E494CA68B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2400" y="3173756"/>
              <a:ext cx="1431819" cy="181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Title 5">
            <a:extLst>
              <a:ext uri="{FF2B5EF4-FFF2-40B4-BE49-F238E27FC236}">
                <a16:creationId xmlns:a16="http://schemas.microsoft.com/office/drawing/2014/main" id="{202DF389-937A-4893-A86B-753D1D37EF80}"/>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What is a Noun Phrase?</a:t>
            </a:r>
          </a:p>
        </p:txBody>
      </p:sp>
      <p:sp>
        <p:nvSpPr>
          <p:cNvPr id="13317" name="TextBox 27">
            <a:extLst>
              <a:ext uri="{FF2B5EF4-FFF2-40B4-BE49-F238E27FC236}">
                <a16:creationId xmlns:a16="http://schemas.microsoft.com/office/drawing/2014/main" id="{68D97F58-1746-4757-B0CC-229BBD328FAF}"/>
              </a:ext>
            </a:extLst>
          </p:cNvPr>
          <p:cNvSpPr txBox="1">
            <a:spLocks noChangeArrowheads="1"/>
          </p:cNvSpPr>
          <p:nvPr/>
        </p:nvSpPr>
        <p:spPr bwMode="auto">
          <a:xfrm>
            <a:off x="2544763" y="2009775"/>
            <a:ext cx="3306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b="1">
                <a:solidFill>
                  <a:srgbClr val="3376BD"/>
                </a:solidFill>
              </a:rPr>
              <a:t>A phrase is a group of words that work together:</a:t>
            </a:r>
          </a:p>
          <a:p>
            <a:pPr algn="ctr">
              <a:lnSpc>
                <a:spcPct val="100000"/>
              </a:lnSpc>
              <a:spcBef>
                <a:spcPct val="0"/>
              </a:spcBef>
              <a:buFontTx/>
              <a:buNone/>
            </a:pPr>
            <a:r>
              <a:rPr lang="en-GB" altLang="en-US" sz="2000">
                <a:solidFill>
                  <a:schemeClr val="tx1"/>
                </a:solidFill>
              </a:rPr>
              <a:t>my cute puppy</a:t>
            </a:r>
          </a:p>
        </p:txBody>
      </p:sp>
      <p:sp>
        <p:nvSpPr>
          <p:cNvPr id="23" name="Rounded Rectangle 22">
            <a:extLst>
              <a:ext uri="{FF2B5EF4-FFF2-40B4-BE49-F238E27FC236}">
                <a16:creationId xmlns:a16="http://schemas.microsoft.com/office/drawing/2014/main" id="{5ADBB11F-3181-4680-9987-1DCFF5C36F44}"/>
              </a:ext>
            </a:extLst>
          </p:cNvPr>
          <p:cNvSpPr/>
          <p:nvPr/>
        </p:nvSpPr>
        <p:spPr>
          <a:xfrm>
            <a:off x="6249988" y="1906588"/>
            <a:ext cx="3516312" cy="2971800"/>
          </a:xfrm>
          <a:prstGeom prst="roundRect">
            <a:avLst>
              <a:gd name="adj" fmla="val 2744"/>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9" name="TextBox 25">
            <a:extLst>
              <a:ext uri="{FF2B5EF4-FFF2-40B4-BE49-F238E27FC236}">
                <a16:creationId xmlns:a16="http://schemas.microsoft.com/office/drawing/2014/main" id="{9D8FD1EA-480C-4167-94D5-BF04CDB49516}"/>
              </a:ext>
            </a:extLst>
          </p:cNvPr>
          <p:cNvSpPr txBox="1">
            <a:spLocks noChangeArrowheads="1"/>
          </p:cNvSpPr>
          <p:nvPr/>
        </p:nvSpPr>
        <p:spPr bwMode="auto">
          <a:xfrm>
            <a:off x="6399213" y="2009776"/>
            <a:ext cx="3306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b="1">
                <a:solidFill>
                  <a:srgbClr val="3376BD"/>
                </a:solidFill>
              </a:rPr>
              <a:t>A noun phrase is a group of words that have a noun as a key word:</a:t>
            </a:r>
          </a:p>
          <a:p>
            <a:pPr algn="ctr">
              <a:lnSpc>
                <a:spcPct val="100000"/>
              </a:lnSpc>
              <a:spcBef>
                <a:spcPct val="0"/>
              </a:spcBef>
              <a:buFontTx/>
              <a:buNone/>
            </a:pPr>
            <a:r>
              <a:rPr lang="en-GB" altLang="en-US" sz="2000">
                <a:solidFill>
                  <a:schemeClr val="tx1"/>
                </a:solidFill>
              </a:rPr>
              <a:t>The year two class</a:t>
            </a:r>
          </a:p>
        </p:txBody>
      </p:sp>
      <p:pic>
        <p:nvPicPr>
          <p:cNvPr id="13320" name="Picture 4">
            <a:extLst>
              <a:ext uri="{FF2B5EF4-FFF2-40B4-BE49-F238E27FC236}">
                <a16:creationId xmlns:a16="http://schemas.microsoft.com/office/drawing/2014/main" id="{8D82AC4D-2B7A-4AEC-A52B-D958E9C1CA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863" y="3432175"/>
            <a:ext cx="17954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B05EBFD8-AEB5-48E9-BD4F-5BEFAFD19B6E}"/>
              </a:ext>
            </a:extLst>
          </p:cNvPr>
          <p:cNvSpPr/>
          <p:nvPr/>
        </p:nvSpPr>
        <p:spPr>
          <a:xfrm>
            <a:off x="2279650" y="1736726"/>
            <a:ext cx="7632700" cy="828675"/>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itle 5">
            <a:extLst>
              <a:ext uri="{FF2B5EF4-FFF2-40B4-BE49-F238E27FC236}">
                <a16:creationId xmlns:a16="http://schemas.microsoft.com/office/drawing/2014/main" id="{61BDE0B2-5793-46D2-9768-F3EEA1697A74}"/>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What is a Noun Phrase?</a:t>
            </a:r>
          </a:p>
        </p:txBody>
      </p:sp>
      <p:sp>
        <p:nvSpPr>
          <p:cNvPr id="8" name="Rounded Rectangle 7">
            <a:extLst>
              <a:ext uri="{FF2B5EF4-FFF2-40B4-BE49-F238E27FC236}">
                <a16:creationId xmlns:a16="http://schemas.microsoft.com/office/drawing/2014/main" id="{02C01FAB-9C3A-43A6-AD95-E1D6030BB764}"/>
              </a:ext>
            </a:extLst>
          </p:cNvPr>
          <p:cNvSpPr/>
          <p:nvPr/>
        </p:nvSpPr>
        <p:spPr>
          <a:xfrm>
            <a:off x="2279650" y="2760664"/>
            <a:ext cx="7632700" cy="1914525"/>
          </a:xfrm>
          <a:prstGeom prst="roundRect">
            <a:avLst>
              <a:gd name="adj" fmla="val 293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2" name="TextBox 9">
            <a:extLst>
              <a:ext uri="{FF2B5EF4-FFF2-40B4-BE49-F238E27FC236}">
                <a16:creationId xmlns:a16="http://schemas.microsoft.com/office/drawing/2014/main" id="{5A4477B3-1A32-46B4-9817-6B7AACC95B24}"/>
              </a:ext>
            </a:extLst>
          </p:cNvPr>
          <p:cNvSpPr txBox="1">
            <a:spLocks noChangeArrowheads="1"/>
          </p:cNvSpPr>
          <p:nvPr/>
        </p:nvSpPr>
        <p:spPr bwMode="auto">
          <a:xfrm>
            <a:off x="2473325" y="2940050"/>
            <a:ext cx="72850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endParaRPr lang="en-GB" altLang="en-US">
              <a:solidFill>
                <a:schemeClr val="tx1"/>
              </a:solidFill>
            </a:endParaRPr>
          </a:p>
        </p:txBody>
      </p:sp>
      <p:sp>
        <p:nvSpPr>
          <p:cNvPr id="14343" name="TextBox 27">
            <a:extLst>
              <a:ext uri="{FF2B5EF4-FFF2-40B4-BE49-F238E27FC236}">
                <a16:creationId xmlns:a16="http://schemas.microsoft.com/office/drawing/2014/main" id="{C3970E19-BFAC-4540-8DDF-05E37F3F97CB}"/>
              </a:ext>
            </a:extLst>
          </p:cNvPr>
          <p:cNvSpPr txBox="1">
            <a:spLocks noChangeArrowheads="1"/>
          </p:cNvSpPr>
          <p:nvPr/>
        </p:nvSpPr>
        <p:spPr bwMode="auto">
          <a:xfrm>
            <a:off x="2433638" y="1858963"/>
            <a:ext cx="7478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rgbClr val="3376BD"/>
                </a:solidFill>
              </a:rPr>
              <a:t>Work with your partner to find the noun phrase in </a:t>
            </a:r>
          </a:p>
          <a:p>
            <a:pPr>
              <a:lnSpc>
                <a:spcPct val="100000"/>
              </a:lnSpc>
              <a:spcBef>
                <a:spcPct val="0"/>
              </a:spcBef>
              <a:buFontTx/>
              <a:buNone/>
            </a:pPr>
            <a:r>
              <a:rPr lang="en-GB" altLang="en-US" b="1">
                <a:solidFill>
                  <a:srgbClr val="3376BD"/>
                </a:solidFill>
              </a:rPr>
              <a:t>each of these sentences.</a:t>
            </a:r>
          </a:p>
        </p:txBody>
      </p:sp>
      <p:sp>
        <p:nvSpPr>
          <p:cNvPr id="2" name="TextBox 1">
            <a:extLst>
              <a:ext uri="{FF2B5EF4-FFF2-40B4-BE49-F238E27FC236}">
                <a16:creationId xmlns:a16="http://schemas.microsoft.com/office/drawing/2014/main" id="{4245ECD8-9A24-4F91-BA40-77C7098D0599}"/>
              </a:ext>
            </a:extLst>
          </p:cNvPr>
          <p:cNvSpPr txBox="1">
            <a:spLocks noChangeArrowheads="1"/>
          </p:cNvSpPr>
          <p:nvPr/>
        </p:nvSpPr>
        <p:spPr bwMode="auto">
          <a:xfrm>
            <a:off x="2473326" y="3006725"/>
            <a:ext cx="717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rain soaked them.</a:t>
            </a:r>
          </a:p>
        </p:txBody>
      </p:sp>
      <p:sp>
        <p:nvSpPr>
          <p:cNvPr id="20" name="TextBox 19">
            <a:extLst>
              <a:ext uri="{FF2B5EF4-FFF2-40B4-BE49-F238E27FC236}">
                <a16:creationId xmlns:a16="http://schemas.microsoft.com/office/drawing/2014/main" id="{9771F394-3438-408D-8846-FE653CF8E71D}"/>
              </a:ext>
            </a:extLst>
          </p:cNvPr>
          <p:cNvSpPr txBox="1">
            <a:spLocks noChangeArrowheads="1"/>
          </p:cNvSpPr>
          <p:nvPr/>
        </p:nvSpPr>
        <p:spPr bwMode="auto">
          <a:xfrm>
            <a:off x="2473326" y="3554414"/>
            <a:ext cx="717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strong wind nearly blew them over. </a:t>
            </a:r>
          </a:p>
        </p:txBody>
      </p:sp>
      <p:sp>
        <p:nvSpPr>
          <p:cNvPr id="22" name="TextBox 21">
            <a:extLst>
              <a:ext uri="{FF2B5EF4-FFF2-40B4-BE49-F238E27FC236}">
                <a16:creationId xmlns:a16="http://schemas.microsoft.com/office/drawing/2014/main" id="{C27AAA1A-CBE8-477E-B019-C9E3A31003A2}"/>
              </a:ext>
            </a:extLst>
          </p:cNvPr>
          <p:cNvSpPr txBox="1">
            <a:spLocks noChangeArrowheads="1"/>
          </p:cNvSpPr>
          <p:nvPr/>
        </p:nvSpPr>
        <p:spPr bwMode="auto">
          <a:xfrm>
            <a:off x="2473326" y="4103689"/>
            <a:ext cx="717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road was long and winding.</a:t>
            </a:r>
          </a:p>
        </p:txBody>
      </p:sp>
      <p:cxnSp>
        <p:nvCxnSpPr>
          <p:cNvPr id="4" name="Straight Connector 3">
            <a:extLst>
              <a:ext uri="{FF2B5EF4-FFF2-40B4-BE49-F238E27FC236}">
                <a16:creationId xmlns:a16="http://schemas.microsoft.com/office/drawing/2014/main" id="{9569487D-C3EA-47DB-80B7-91830D2E30C6}"/>
              </a:ext>
            </a:extLst>
          </p:cNvPr>
          <p:cNvCxnSpPr/>
          <p:nvPr/>
        </p:nvCxnSpPr>
        <p:spPr>
          <a:xfrm>
            <a:off x="2578101" y="3281363"/>
            <a:ext cx="77152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A472945-98A1-419A-A65E-ED61643C164C}"/>
              </a:ext>
            </a:extLst>
          </p:cNvPr>
          <p:cNvCxnSpPr/>
          <p:nvPr/>
        </p:nvCxnSpPr>
        <p:spPr>
          <a:xfrm>
            <a:off x="2578100" y="3832225"/>
            <a:ext cx="1517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7331960-D356-48A4-B63A-C43839EB3EAC}"/>
              </a:ext>
            </a:extLst>
          </p:cNvPr>
          <p:cNvCxnSpPr/>
          <p:nvPr/>
        </p:nvCxnSpPr>
        <p:spPr>
          <a:xfrm>
            <a:off x="2578101" y="4387850"/>
            <a:ext cx="830263" cy="0"/>
          </a:xfrm>
          <a:prstGeom prst="line">
            <a:avLst/>
          </a:prstGeom>
          <a:ln w="12700"/>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E58F135F-A76B-4031-8612-221E52C7DF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6301" y="2011363"/>
            <a:ext cx="25304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5D238FA6-E0DD-4686-9014-57D1DF31BD32}"/>
              </a:ext>
            </a:extLst>
          </p:cNvPr>
          <p:cNvSpPr/>
          <p:nvPr/>
        </p:nvSpPr>
        <p:spPr>
          <a:xfrm>
            <a:off x="2279650" y="1704976"/>
            <a:ext cx="7632700" cy="1311275"/>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itle 5">
            <a:extLst>
              <a:ext uri="{FF2B5EF4-FFF2-40B4-BE49-F238E27FC236}">
                <a16:creationId xmlns:a16="http://schemas.microsoft.com/office/drawing/2014/main" id="{DC93370C-3F63-4371-BD66-46EBC86804F6}"/>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Expanded Noun Phrases</a:t>
            </a:r>
          </a:p>
        </p:txBody>
      </p:sp>
      <p:sp>
        <p:nvSpPr>
          <p:cNvPr id="8" name="Rounded Rectangle 7">
            <a:extLst>
              <a:ext uri="{FF2B5EF4-FFF2-40B4-BE49-F238E27FC236}">
                <a16:creationId xmlns:a16="http://schemas.microsoft.com/office/drawing/2014/main" id="{394D6B56-F40A-426E-B389-20F58F16CBAF}"/>
              </a:ext>
            </a:extLst>
          </p:cNvPr>
          <p:cNvSpPr/>
          <p:nvPr/>
        </p:nvSpPr>
        <p:spPr>
          <a:xfrm>
            <a:off x="2279650" y="3246439"/>
            <a:ext cx="7632700" cy="2701925"/>
          </a:xfrm>
          <a:prstGeom prst="roundRect">
            <a:avLst>
              <a:gd name="adj" fmla="val 3386"/>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8" name="TextBox 27">
            <a:extLst>
              <a:ext uri="{FF2B5EF4-FFF2-40B4-BE49-F238E27FC236}">
                <a16:creationId xmlns:a16="http://schemas.microsoft.com/office/drawing/2014/main" id="{74808532-6AED-496C-82ED-D8741C70E466}"/>
              </a:ext>
            </a:extLst>
          </p:cNvPr>
          <p:cNvSpPr txBox="1">
            <a:spLocks noChangeArrowheads="1"/>
          </p:cNvSpPr>
          <p:nvPr/>
        </p:nvSpPr>
        <p:spPr bwMode="auto">
          <a:xfrm>
            <a:off x="2473325" y="1820863"/>
            <a:ext cx="59959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000" b="1">
                <a:solidFill>
                  <a:srgbClr val="3376BD"/>
                </a:solidFill>
              </a:rPr>
              <a:t>Noun phrases can be very short:</a:t>
            </a:r>
          </a:p>
          <a:p>
            <a:pPr>
              <a:lnSpc>
                <a:spcPct val="100000"/>
              </a:lnSpc>
              <a:spcBef>
                <a:spcPct val="0"/>
              </a:spcBef>
              <a:buFontTx/>
              <a:buNone/>
            </a:pPr>
            <a:endParaRPr lang="en-GB" altLang="en-US" sz="2000" b="1">
              <a:solidFill>
                <a:srgbClr val="3376BD"/>
              </a:solidFill>
            </a:endParaRPr>
          </a:p>
          <a:p>
            <a:pPr>
              <a:lnSpc>
                <a:spcPct val="100000"/>
              </a:lnSpc>
              <a:spcBef>
                <a:spcPct val="0"/>
              </a:spcBef>
              <a:buFontTx/>
              <a:buNone/>
            </a:pPr>
            <a:r>
              <a:rPr lang="en-GB" altLang="en-US" sz="2000" b="1">
                <a:solidFill>
                  <a:srgbClr val="3376BD"/>
                </a:solidFill>
              </a:rPr>
              <a:t>		</a:t>
            </a:r>
            <a:r>
              <a:rPr lang="en-GB" altLang="en-US" sz="2000">
                <a:solidFill>
                  <a:srgbClr val="3376BD"/>
                </a:solidFill>
              </a:rPr>
              <a:t>a pen</a:t>
            </a:r>
            <a:r>
              <a:rPr lang="en-GB" altLang="en-US" sz="2000" b="1">
                <a:solidFill>
                  <a:srgbClr val="3376BD"/>
                </a:solidFill>
              </a:rPr>
              <a:t>			</a:t>
            </a:r>
            <a:r>
              <a:rPr lang="en-GB" altLang="en-US" sz="2000">
                <a:solidFill>
                  <a:srgbClr val="3376BD"/>
                </a:solidFill>
              </a:rPr>
              <a:t>the girl</a:t>
            </a:r>
          </a:p>
        </p:txBody>
      </p:sp>
      <p:sp>
        <p:nvSpPr>
          <p:cNvPr id="18439" name="TextBox 17">
            <a:extLst>
              <a:ext uri="{FF2B5EF4-FFF2-40B4-BE49-F238E27FC236}">
                <a16:creationId xmlns:a16="http://schemas.microsoft.com/office/drawing/2014/main" id="{9354FEC2-805E-4A2C-914C-1A5F7102BC48}"/>
              </a:ext>
            </a:extLst>
          </p:cNvPr>
          <p:cNvSpPr txBox="1">
            <a:spLocks noChangeArrowheads="1"/>
          </p:cNvSpPr>
          <p:nvPr/>
        </p:nvSpPr>
        <p:spPr bwMode="auto">
          <a:xfrm>
            <a:off x="2473325" y="3473451"/>
            <a:ext cx="734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2000">
                <a:solidFill>
                  <a:schemeClr val="tx1"/>
                </a:solidFill>
              </a:rPr>
              <a:t>Quite often in our writing we need to add more details so that our readers know exactly what we are writing about.</a:t>
            </a:r>
          </a:p>
          <a:p>
            <a:pPr>
              <a:lnSpc>
                <a:spcPct val="100000"/>
              </a:lnSpc>
              <a:spcBef>
                <a:spcPct val="0"/>
              </a:spcBef>
              <a:buFontTx/>
              <a:buNone/>
            </a:pPr>
            <a:endParaRPr lang="en-GB" altLang="en-US" sz="2000" b="1">
              <a:solidFill>
                <a:schemeClr val="tx1"/>
              </a:solidFill>
            </a:endParaRPr>
          </a:p>
          <a:p>
            <a:pPr>
              <a:lnSpc>
                <a:spcPct val="100000"/>
              </a:lnSpc>
              <a:spcBef>
                <a:spcPct val="0"/>
              </a:spcBef>
              <a:buFontTx/>
              <a:buNone/>
            </a:pPr>
            <a:r>
              <a:rPr lang="en-GB" altLang="en-US" sz="2000" b="1">
                <a:solidFill>
                  <a:schemeClr val="tx1"/>
                </a:solidFill>
              </a:rPr>
              <a:t>	       </a:t>
            </a:r>
            <a:r>
              <a:rPr lang="en-GB" altLang="en-US" sz="2000">
                <a:solidFill>
                  <a:srgbClr val="3376BD"/>
                </a:solidFill>
              </a:rPr>
              <a:t>a purple pen</a:t>
            </a:r>
            <a:r>
              <a:rPr lang="en-GB" altLang="en-US" sz="2000">
                <a:solidFill>
                  <a:schemeClr val="tx1"/>
                </a:solidFill>
              </a:rPr>
              <a:t>	         </a:t>
            </a:r>
            <a:r>
              <a:rPr lang="en-GB" altLang="en-US" sz="2000">
                <a:solidFill>
                  <a:srgbClr val="3376BD"/>
                </a:solidFill>
              </a:rPr>
              <a:t>a young girl</a:t>
            </a:r>
          </a:p>
          <a:p>
            <a:pPr>
              <a:lnSpc>
                <a:spcPct val="100000"/>
              </a:lnSpc>
              <a:spcBef>
                <a:spcPct val="0"/>
              </a:spcBef>
              <a:buFontTx/>
              <a:buNone/>
            </a:pPr>
            <a:endParaRPr lang="en-GB" altLang="en-US" sz="2000">
              <a:solidFill>
                <a:schemeClr val="tx1"/>
              </a:solidFill>
            </a:endParaRPr>
          </a:p>
          <a:p>
            <a:pPr>
              <a:lnSpc>
                <a:spcPct val="100000"/>
              </a:lnSpc>
              <a:spcBef>
                <a:spcPct val="0"/>
              </a:spcBef>
              <a:buFontTx/>
              <a:buNone/>
            </a:pPr>
            <a:r>
              <a:rPr lang="en-GB" altLang="en-US" sz="2000">
                <a:solidFill>
                  <a:schemeClr val="tx1"/>
                </a:solidFill>
              </a:rPr>
              <a:t>When we add more details to our noun phrases they become expanded noun phrases.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21747020-1E55-4E07-B807-BBDDDBD63758}"/>
              </a:ext>
            </a:extLst>
          </p:cNvPr>
          <p:cNvSpPr/>
          <p:nvPr/>
        </p:nvSpPr>
        <p:spPr>
          <a:xfrm>
            <a:off x="2279650" y="1704976"/>
            <a:ext cx="7632700" cy="1687513"/>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itle 5">
            <a:extLst>
              <a:ext uri="{FF2B5EF4-FFF2-40B4-BE49-F238E27FC236}">
                <a16:creationId xmlns:a16="http://schemas.microsoft.com/office/drawing/2014/main" id="{03582207-9FAE-4C00-B7E5-416AF708A0C3}"/>
              </a:ext>
            </a:extLst>
          </p:cNvPr>
          <p:cNvSpPr>
            <a:spLocks noGrp="1"/>
          </p:cNvSpPr>
          <p:nvPr>
            <p:ph type="title"/>
          </p:nvPr>
        </p:nvSpPr>
        <p:spPr>
          <a:xfrm>
            <a:off x="1985964" y="603251"/>
            <a:ext cx="8220075" cy="873125"/>
          </a:xfrm>
        </p:spPr>
        <p:txBody>
          <a:bodyPr>
            <a:normAutofit/>
          </a:bodyPr>
          <a:lstStyle/>
          <a:p>
            <a:pPr eaLnBrk="1" hangingPunct="1">
              <a:defRPr/>
            </a:pPr>
            <a:r>
              <a:rPr lang="en-GB" altLang="en-US" sz="3600" dirty="0">
                <a:solidFill>
                  <a:schemeClr val="tx1"/>
                </a:solidFill>
              </a:rPr>
              <a:t>Expanded Noun Phrases</a:t>
            </a:r>
          </a:p>
        </p:txBody>
      </p:sp>
      <p:sp>
        <p:nvSpPr>
          <p:cNvPr id="8" name="Rounded Rectangle 7">
            <a:extLst>
              <a:ext uri="{FF2B5EF4-FFF2-40B4-BE49-F238E27FC236}">
                <a16:creationId xmlns:a16="http://schemas.microsoft.com/office/drawing/2014/main" id="{B7C7F042-1C3C-4327-88D4-9FD6D91D8586}"/>
              </a:ext>
            </a:extLst>
          </p:cNvPr>
          <p:cNvSpPr/>
          <p:nvPr/>
        </p:nvSpPr>
        <p:spPr>
          <a:xfrm>
            <a:off x="2279650" y="3630614"/>
            <a:ext cx="7632700" cy="1411287"/>
          </a:xfrm>
          <a:prstGeom prst="roundRect">
            <a:avLst>
              <a:gd name="adj" fmla="val 6911"/>
            </a:avLst>
          </a:prstGeom>
          <a:solidFill>
            <a:schemeClr val="bg1"/>
          </a:solidFill>
          <a:ln w="57150">
            <a:solidFill>
              <a:srgbClr val="3376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1" name="TextBox 27">
            <a:extLst>
              <a:ext uri="{FF2B5EF4-FFF2-40B4-BE49-F238E27FC236}">
                <a16:creationId xmlns:a16="http://schemas.microsoft.com/office/drawing/2014/main" id="{56FC0324-3A01-4B21-83F4-4F279453FA97}"/>
              </a:ext>
            </a:extLst>
          </p:cNvPr>
          <p:cNvSpPr txBox="1">
            <a:spLocks noChangeArrowheads="1"/>
          </p:cNvSpPr>
          <p:nvPr/>
        </p:nvSpPr>
        <p:spPr bwMode="auto">
          <a:xfrm>
            <a:off x="2473325" y="1874838"/>
            <a:ext cx="73406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rgbClr val="3376BD"/>
                </a:solidFill>
              </a:rPr>
              <a:t>One of the easiest ways to expand a noun phrase is to add an adjective before the noun:</a:t>
            </a:r>
          </a:p>
          <a:p>
            <a:pPr>
              <a:lnSpc>
                <a:spcPct val="100000"/>
              </a:lnSpc>
              <a:spcBef>
                <a:spcPct val="0"/>
              </a:spcBef>
              <a:buFontTx/>
              <a:buNone/>
            </a:pPr>
            <a:endParaRPr lang="en-GB" altLang="en-US" sz="2000" b="1">
              <a:solidFill>
                <a:srgbClr val="3376BD"/>
              </a:solidFill>
            </a:endParaRPr>
          </a:p>
          <a:p>
            <a:pPr>
              <a:lnSpc>
                <a:spcPct val="100000"/>
              </a:lnSpc>
              <a:spcBef>
                <a:spcPct val="0"/>
              </a:spcBef>
              <a:buFontTx/>
              <a:buNone/>
            </a:pPr>
            <a:r>
              <a:rPr lang="en-GB" altLang="en-US" sz="2000" b="1">
                <a:solidFill>
                  <a:srgbClr val="3376BD"/>
                </a:solidFill>
              </a:rPr>
              <a:t>	      </a:t>
            </a:r>
            <a:r>
              <a:rPr lang="en-GB" altLang="en-US" sz="2000">
                <a:solidFill>
                  <a:schemeClr val="tx1"/>
                </a:solidFill>
              </a:rPr>
              <a:t>a </a:t>
            </a:r>
            <a:r>
              <a:rPr lang="en-GB" altLang="en-US" sz="2000">
                <a:solidFill>
                  <a:srgbClr val="3376BD"/>
                </a:solidFill>
              </a:rPr>
              <a:t>young</a:t>
            </a:r>
            <a:r>
              <a:rPr lang="en-GB" altLang="en-US" sz="2000">
                <a:solidFill>
                  <a:schemeClr val="tx1"/>
                </a:solidFill>
              </a:rPr>
              <a:t> man</a:t>
            </a:r>
            <a:r>
              <a:rPr lang="en-GB" altLang="en-US" sz="2000" b="1">
                <a:solidFill>
                  <a:srgbClr val="3376BD"/>
                </a:solidFill>
              </a:rPr>
              <a:t>	     </a:t>
            </a:r>
            <a:r>
              <a:rPr lang="en-GB" altLang="en-US" sz="2000">
                <a:solidFill>
                  <a:schemeClr val="tx1"/>
                </a:solidFill>
              </a:rPr>
              <a:t>the </a:t>
            </a:r>
            <a:r>
              <a:rPr lang="en-GB" altLang="en-US" sz="2000">
                <a:solidFill>
                  <a:srgbClr val="3376BD"/>
                </a:solidFill>
              </a:rPr>
              <a:t>blue</a:t>
            </a:r>
            <a:r>
              <a:rPr lang="en-GB" altLang="en-US" sz="2000">
                <a:solidFill>
                  <a:schemeClr val="tx1"/>
                </a:solidFill>
              </a:rPr>
              <a:t> butterfly</a:t>
            </a:r>
          </a:p>
        </p:txBody>
      </p:sp>
      <p:sp>
        <p:nvSpPr>
          <p:cNvPr id="19462" name="TextBox 17">
            <a:extLst>
              <a:ext uri="{FF2B5EF4-FFF2-40B4-BE49-F238E27FC236}">
                <a16:creationId xmlns:a16="http://schemas.microsoft.com/office/drawing/2014/main" id="{D5FAAE24-9146-4A9E-851B-BA68E929BB47}"/>
              </a:ext>
            </a:extLst>
          </p:cNvPr>
          <p:cNvSpPr txBox="1">
            <a:spLocks noChangeArrowheads="1"/>
          </p:cNvSpPr>
          <p:nvPr/>
        </p:nvSpPr>
        <p:spPr bwMode="auto">
          <a:xfrm>
            <a:off x="2473325" y="3824289"/>
            <a:ext cx="734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To expand the noun phrase further, we can add another adjective:</a:t>
            </a:r>
          </a:p>
          <a:p>
            <a:pPr>
              <a:lnSpc>
                <a:spcPct val="100000"/>
              </a:lnSpc>
              <a:spcBef>
                <a:spcPct val="0"/>
              </a:spcBef>
              <a:buFontTx/>
              <a:buNone/>
            </a:pPr>
            <a:endParaRPr lang="en-GB" altLang="en-US" b="1">
              <a:solidFill>
                <a:srgbClr val="3376BD"/>
              </a:solidFill>
            </a:endParaRPr>
          </a:p>
          <a:p>
            <a:pPr>
              <a:lnSpc>
                <a:spcPct val="100000"/>
              </a:lnSpc>
              <a:spcBef>
                <a:spcPct val="0"/>
              </a:spcBef>
              <a:buFontTx/>
              <a:buNone/>
            </a:pPr>
            <a:r>
              <a:rPr lang="en-GB" altLang="en-US" sz="2000" b="1">
                <a:solidFill>
                  <a:schemeClr val="tx1"/>
                </a:solidFill>
              </a:rPr>
              <a:t>       </a:t>
            </a:r>
            <a:r>
              <a:rPr lang="en-GB" altLang="en-US" sz="2000">
                <a:solidFill>
                  <a:schemeClr val="tx1"/>
                </a:solidFill>
              </a:rPr>
              <a:t>a </a:t>
            </a:r>
            <a:r>
              <a:rPr lang="en-GB" altLang="en-US" sz="2000">
                <a:solidFill>
                  <a:srgbClr val="3376BD"/>
                </a:solidFill>
              </a:rPr>
              <a:t>young</a:t>
            </a:r>
            <a:r>
              <a:rPr lang="en-GB" altLang="en-US" sz="2000">
                <a:solidFill>
                  <a:schemeClr val="tx1"/>
                </a:solidFill>
              </a:rPr>
              <a:t>,</a:t>
            </a:r>
            <a:r>
              <a:rPr lang="en-GB" altLang="en-US" sz="2000">
                <a:solidFill>
                  <a:srgbClr val="3376BD"/>
                </a:solidFill>
              </a:rPr>
              <a:t> handsome</a:t>
            </a:r>
            <a:r>
              <a:rPr lang="en-GB" altLang="en-US" sz="2000">
                <a:solidFill>
                  <a:schemeClr val="tx1"/>
                </a:solidFill>
              </a:rPr>
              <a:t> man	    the </a:t>
            </a:r>
            <a:r>
              <a:rPr lang="en-GB" altLang="en-US" sz="2000">
                <a:solidFill>
                  <a:srgbClr val="3376BD"/>
                </a:solidFill>
              </a:rPr>
              <a:t>beautiful</a:t>
            </a:r>
            <a:r>
              <a:rPr lang="en-GB" altLang="en-US" sz="2000">
                <a:solidFill>
                  <a:schemeClr val="tx1"/>
                </a:solidFill>
              </a:rPr>
              <a:t>,</a:t>
            </a:r>
            <a:r>
              <a:rPr lang="en-GB" altLang="en-US" sz="2000">
                <a:solidFill>
                  <a:srgbClr val="3376BD"/>
                </a:solidFill>
              </a:rPr>
              <a:t> blue </a:t>
            </a:r>
            <a:r>
              <a:rPr lang="en-GB" altLang="en-US" sz="2000">
                <a:solidFill>
                  <a:schemeClr val="tx1"/>
                </a:solidFill>
              </a:rPr>
              <a:t>butterfly</a:t>
            </a:r>
          </a:p>
        </p:txBody>
      </p:sp>
      <p:pic>
        <p:nvPicPr>
          <p:cNvPr id="19463" name="Picture 1">
            <a:extLst>
              <a:ext uri="{FF2B5EF4-FFF2-40B4-BE49-F238E27FC236}">
                <a16:creationId xmlns:a16="http://schemas.microsoft.com/office/drawing/2014/main" id="{E1B976D8-3AEE-461E-8B3A-62BB3FDADA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59381">
            <a:off x="8272464" y="4903789"/>
            <a:ext cx="11445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2DC4D5-2083-47FA-BA5B-2C6C32B56B40}"/>
</file>

<file path=customXml/itemProps2.xml><?xml version="1.0" encoding="utf-8"?>
<ds:datastoreItem xmlns:ds="http://schemas.openxmlformats.org/officeDocument/2006/customXml" ds:itemID="{525F2111-504C-4DBE-AF2A-C0FD9917EB2C}"/>
</file>

<file path=customXml/itemProps3.xml><?xml version="1.0" encoding="utf-8"?>
<ds:datastoreItem xmlns:ds="http://schemas.openxmlformats.org/officeDocument/2006/customXml" ds:itemID="{20DF61B8-93F4-47AD-8B58-95623576A503}"/>
</file>

<file path=docProps/app.xml><?xml version="1.0" encoding="utf-8"?>
<Properties xmlns="http://schemas.openxmlformats.org/officeDocument/2006/extended-properties" xmlns:vt="http://schemas.openxmlformats.org/officeDocument/2006/docPropsVTypes">
  <Template>Wisp</Template>
  <TotalTime>0</TotalTime>
  <Words>907</Words>
  <Application>Microsoft Office PowerPoint</Application>
  <PresentationFormat>Widescreen</PresentationFormat>
  <Paragraphs>121</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Corbel</vt:lpstr>
      <vt:lpstr>Sassoon Infant Md</vt:lpstr>
      <vt:lpstr>Sassoon Infant Rg</vt:lpstr>
      <vt:lpstr>Basis</vt:lpstr>
      <vt:lpstr>SPaG week</vt:lpstr>
      <vt:lpstr>PowerPoint Presentation</vt:lpstr>
      <vt:lpstr>Starter: Can you sort these words into the correct groups? </vt:lpstr>
      <vt:lpstr>PowerPoint Presentation</vt:lpstr>
      <vt:lpstr>What is a Noun Phrase?</vt:lpstr>
      <vt:lpstr>What is a Noun Phrase?</vt:lpstr>
      <vt:lpstr>What is a Noun Phrase?</vt:lpstr>
      <vt:lpstr>Expanded Noun Phrases</vt:lpstr>
      <vt:lpstr>Expanded Noun Phrases</vt:lpstr>
      <vt:lpstr>Expanded Noun Phrases</vt:lpstr>
      <vt:lpstr>Expanded Noun Phrases</vt:lpstr>
      <vt:lpstr>Activity 1 – Year 2</vt:lpstr>
      <vt:lpstr>Activity 2 – Year 2</vt:lpstr>
      <vt:lpstr>Verbs and Adverbs</vt:lpstr>
      <vt:lpstr>Verbs and Adverbs</vt:lpstr>
      <vt:lpstr>Verbs and Adverbs</vt:lpstr>
      <vt:lpstr>Activity 1 – Year 3</vt:lpstr>
      <vt:lpstr>Activity 2 – Year 3</vt:lpstr>
      <vt:lpstr>In your books, can you write some expanded noun phrases to describe what could be happening in this image. Year 3, remember to use adverbs.  Once you have finished, can you underline your adjectives and adverbs with a coloured pencil. One colour for adjectives and another for adverbs.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Chhibber</dc:creator>
  <cp:lastModifiedBy>A Chhibber</cp:lastModifiedBy>
  <cp:revision>168</cp:revision>
  <dcterms:created xsi:type="dcterms:W3CDTF">2021-06-03T13:06:26Z</dcterms:created>
  <dcterms:modified xsi:type="dcterms:W3CDTF">2021-06-06T11:56:33Z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