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70" r:id="rId3"/>
    <p:sldId id="271" r:id="rId4"/>
    <p:sldId id="273" r:id="rId5"/>
    <p:sldId id="268" r:id="rId6"/>
    <p:sldId id="274" r:id="rId7"/>
    <p:sldId id="275" r:id="rId8"/>
    <p:sldId id="276" r:id="rId9"/>
    <p:sldId id="277" r:id="rId10"/>
    <p:sldId id="2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CF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794" autoAdjust="0"/>
  </p:normalViewPr>
  <p:slideViewPr>
    <p:cSldViewPr snapToGrid="0">
      <p:cViewPr varScale="1">
        <p:scale>
          <a:sx n="72" d="100"/>
          <a:sy n="72" d="100"/>
        </p:scale>
        <p:origin x="37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BEE57-856D-432C-87A9-D7A2421503EE}" type="datetimeFigureOut">
              <a:rPr lang="en-US" smtClean="0"/>
              <a:t>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5B94FD-055C-449F-9792-5D6C251D4B96}" type="slidenum">
              <a:rPr lang="en-US" smtClean="0"/>
              <a:t>‹#›</a:t>
            </a:fld>
            <a:endParaRPr lang="en-US"/>
          </a:p>
        </p:txBody>
      </p:sp>
    </p:spTree>
    <p:extLst>
      <p:ext uri="{BB962C8B-B14F-4D97-AF65-F5344CB8AC3E}">
        <p14:creationId xmlns:p14="http://schemas.microsoft.com/office/powerpoint/2010/main" val="145240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to </a:t>
            </a:r>
            <a:r>
              <a:rPr lang="en-US" dirty="0" err="1"/>
              <a:t>chn</a:t>
            </a:r>
            <a:r>
              <a:rPr lang="en-US" dirty="0"/>
              <a:t> that this is not something that they need to know until Yr6 but it is always nice to start early. Hyperbole’s are similar to </a:t>
            </a:r>
            <a:r>
              <a:rPr lang="en-US" dirty="0" err="1"/>
              <a:t>similies</a:t>
            </a:r>
            <a:r>
              <a:rPr lang="en-US" dirty="0"/>
              <a:t> and </a:t>
            </a:r>
            <a:r>
              <a:rPr lang="en-US" dirty="0" err="1"/>
              <a:t>metpahors</a:t>
            </a:r>
            <a:r>
              <a:rPr lang="en-US" dirty="0"/>
              <a:t> because we are not talking literally, we are exaggerating. It also links to the idea of superlatives and comparative adjectives.</a:t>
            </a:r>
          </a:p>
          <a:p>
            <a:endParaRPr lang="en-US" dirty="0"/>
          </a:p>
          <a:p>
            <a:r>
              <a:rPr lang="en-US" dirty="0"/>
              <a:t>E.g. The Iron Man is a god send – he is not really sent from god, it just means he is useful.</a:t>
            </a:r>
          </a:p>
          <a:p>
            <a:r>
              <a:rPr lang="en-US" i="1" dirty="0"/>
              <a:t>Or </a:t>
            </a:r>
            <a:r>
              <a:rPr lang="en-US" i="0" dirty="0"/>
              <a:t>This offer is out of this world</a:t>
            </a:r>
          </a:p>
          <a:p>
            <a:r>
              <a:rPr lang="en-US" i="1" dirty="0"/>
              <a:t>Or </a:t>
            </a:r>
            <a:r>
              <a:rPr lang="en-US" i="0" dirty="0"/>
              <a:t>The Iron Man is the fastest helper you will ever meet!</a:t>
            </a:r>
            <a:endParaRPr lang="en-US" i="1" dirty="0"/>
          </a:p>
        </p:txBody>
      </p:sp>
      <p:sp>
        <p:nvSpPr>
          <p:cNvPr id="4" name="Slide Number Placeholder 3"/>
          <p:cNvSpPr>
            <a:spLocks noGrp="1"/>
          </p:cNvSpPr>
          <p:nvPr>
            <p:ph type="sldNum" sz="quarter" idx="5"/>
          </p:nvPr>
        </p:nvSpPr>
        <p:spPr/>
        <p:txBody>
          <a:bodyPr/>
          <a:lstStyle/>
          <a:p>
            <a:fld id="{735B94FD-055C-449F-9792-5D6C251D4B96}" type="slidenum">
              <a:rPr lang="en-US" smtClean="0"/>
              <a:t>3</a:t>
            </a:fld>
            <a:endParaRPr lang="en-US"/>
          </a:p>
        </p:txBody>
      </p:sp>
    </p:spTree>
    <p:extLst>
      <p:ext uri="{BB962C8B-B14F-4D97-AF65-F5344CB8AC3E}">
        <p14:creationId xmlns:p14="http://schemas.microsoft.com/office/powerpoint/2010/main" val="1722202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Can listen from the start to refresh </a:t>
            </a:r>
            <a:r>
              <a:rPr lang="en-US" i="1" dirty="0" err="1"/>
              <a:t>chn’s</a:t>
            </a:r>
            <a:r>
              <a:rPr lang="en-US" i="1" dirty="0"/>
              <a:t> memory of events so far.</a:t>
            </a:r>
          </a:p>
        </p:txBody>
      </p:sp>
      <p:sp>
        <p:nvSpPr>
          <p:cNvPr id="4" name="Slide Number Placeholder 3"/>
          <p:cNvSpPr>
            <a:spLocks noGrp="1"/>
          </p:cNvSpPr>
          <p:nvPr>
            <p:ph type="sldNum" sz="quarter" idx="5"/>
          </p:nvPr>
        </p:nvSpPr>
        <p:spPr/>
        <p:txBody>
          <a:bodyPr/>
          <a:lstStyle/>
          <a:p>
            <a:fld id="{735B94FD-055C-449F-9792-5D6C251D4B96}" type="slidenum">
              <a:rPr lang="en-US" smtClean="0"/>
              <a:t>4</a:t>
            </a:fld>
            <a:endParaRPr lang="en-US"/>
          </a:p>
        </p:txBody>
      </p:sp>
    </p:spTree>
    <p:extLst>
      <p:ext uri="{BB962C8B-B14F-4D97-AF65-F5344CB8AC3E}">
        <p14:creationId xmlns:p14="http://schemas.microsoft.com/office/powerpoint/2010/main" val="4252960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5B94FD-055C-449F-9792-5D6C251D4B96}" type="slidenum">
              <a:rPr lang="en-US" smtClean="0"/>
              <a:t>5</a:t>
            </a:fld>
            <a:endParaRPr lang="en-US"/>
          </a:p>
        </p:txBody>
      </p:sp>
    </p:spTree>
    <p:extLst>
      <p:ext uri="{BB962C8B-B14F-4D97-AF65-F5344CB8AC3E}">
        <p14:creationId xmlns:p14="http://schemas.microsoft.com/office/powerpoint/2010/main" val="1649320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key features can we see? What do we like? What do we not like? What could we do to improve it?</a:t>
            </a:r>
          </a:p>
        </p:txBody>
      </p:sp>
      <p:sp>
        <p:nvSpPr>
          <p:cNvPr id="4" name="Slide Number Placeholder 3"/>
          <p:cNvSpPr>
            <a:spLocks noGrp="1"/>
          </p:cNvSpPr>
          <p:nvPr>
            <p:ph type="sldNum" sz="quarter" idx="5"/>
          </p:nvPr>
        </p:nvSpPr>
        <p:spPr/>
        <p:txBody>
          <a:bodyPr/>
          <a:lstStyle/>
          <a:p>
            <a:fld id="{735B94FD-055C-449F-9792-5D6C251D4B96}" type="slidenum">
              <a:rPr lang="en-US" smtClean="0"/>
              <a:t>8</a:t>
            </a:fld>
            <a:endParaRPr lang="en-US"/>
          </a:p>
        </p:txBody>
      </p:sp>
    </p:spTree>
    <p:extLst>
      <p:ext uri="{BB962C8B-B14F-4D97-AF65-F5344CB8AC3E}">
        <p14:creationId xmlns:p14="http://schemas.microsoft.com/office/powerpoint/2010/main" val="418416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9DE4-900C-4C9B-AFC7-628EE8CC3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A6733F-9827-49C3-9844-3454BFD2BE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F40175-5D25-4EFB-BEF9-7322091A5035}"/>
              </a:ext>
            </a:extLst>
          </p:cNvPr>
          <p:cNvSpPr>
            <a:spLocks noGrp="1"/>
          </p:cNvSpPr>
          <p:nvPr>
            <p:ph type="dt" sz="half" idx="10"/>
          </p:nvPr>
        </p:nvSpPr>
        <p:spPr/>
        <p:txBody>
          <a:bodyPr/>
          <a:lstStyle/>
          <a:p>
            <a:fld id="{B849C5FD-46B7-457D-975C-C034B82B7D8A}" type="datetimeFigureOut">
              <a:rPr lang="en-US" smtClean="0"/>
              <a:t>5/10/2021</a:t>
            </a:fld>
            <a:endParaRPr lang="en-US"/>
          </a:p>
        </p:txBody>
      </p:sp>
      <p:sp>
        <p:nvSpPr>
          <p:cNvPr id="5" name="Footer Placeholder 4">
            <a:extLst>
              <a:ext uri="{FF2B5EF4-FFF2-40B4-BE49-F238E27FC236}">
                <a16:creationId xmlns:a16="http://schemas.microsoft.com/office/drawing/2014/main" id="{6084CC58-B924-4E77-98F5-DDE6753610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3D593-D1A2-4767-AFE9-7E071E7EBD1A}"/>
              </a:ext>
            </a:extLst>
          </p:cNvPr>
          <p:cNvSpPr>
            <a:spLocks noGrp="1"/>
          </p:cNvSpPr>
          <p:nvPr>
            <p:ph type="sldNum" sz="quarter" idx="12"/>
          </p:nvPr>
        </p:nvSpPr>
        <p:spPr/>
        <p:txBody>
          <a:bodyPr/>
          <a:lstStyle/>
          <a:p>
            <a:fld id="{18D40E95-0873-4E83-B6CF-965E2D29D71F}" type="slidenum">
              <a:rPr lang="en-US" smtClean="0"/>
              <a:t>‹#›</a:t>
            </a:fld>
            <a:endParaRPr lang="en-US"/>
          </a:p>
        </p:txBody>
      </p:sp>
    </p:spTree>
    <p:extLst>
      <p:ext uri="{BB962C8B-B14F-4D97-AF65-F5344CB8AC3E}">
        <p14:creationId xmlns:p14="http://schemas.microsoft.com/office/powerpoint/2010/main" val="341536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4BC7-6B64-494A-A499-144F48E086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93D3CD-7BE3-46A5-B41B-82D2B48134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2090E-A147-47D6-80DE-DC8E0A88B822}"/>
              </a:ext>
            </a:extLst>
          </p:cNvPr>
          <p:cNvSpPr>
            <a:spLocks noGrp="1"/>
          </p:cNvSpPr>
          <p:nvPr>
            <p:ph type="dt" sz="half" idx="10"/>
          </p:nvPr>
        </p:nvSpPr>
        <p:spPr/>
        <p:txBody>
          <a:bodyPr/>
          <a:lstStyle/>
          <a:p>
            <a:fld id="{B849C5FD-46B7-457D-975C-C034B82B7D8A}" type="datetimeFigureOut">
              <a:rPr lang="en-US" smtClean="0"/>
              <a:t>5/10/2021</a:t>
            </a:fld>
            <a:endParaRPr lang="en-US"/>
          </a:p>
        </p:txBody>
      </p:sp>
      <p:sp>
        <p:nvSpPr>
          <p:cNvPr id="5" name="Footer Placeholder 4">
            <a:extLst>
              <a:ext uri="{FF2B5EF4-FFF2-40B4-BE49-F238E27FC236}">
                <a16:creationId xmlns:a16="http://schemas.microsoft.com/office/drawing/2014/main" id="{794359CA-A6B8-49CB-8A5E-CF0188944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B8C98-5BA1-4901-8CB7-6B8FF98C4CA8}"/>
              </a:ext>
            </a:extLst>
          </p:cNvPr>
          <p:cNvSpPr>
            <a:spLocks noGrp="1"/>
          </p:cNvSpPr>
          <p:nvPr>
            <p:ph type="sldNum" sz="quarter" idx="12"/>
          </p:nvPr>
        </p:nvSpPr>
        <p:spPr/>
        <p:txBody>
          <a:bodyPr/>
          <a:lstStyle/>
          <a:p>
            <a:fld id="{18D40E95-0873-4E83-B6CF-965E2D29D71F}" type="slidenum">
              <a:rPr lang="en-US" smtClean="0"/>
              <a:t>‹#›</a:t>
            </a:fld>
            <a:endParaRPr lang="en-US"/>
          </a:p>
        </p:txBody>
      </p:sp>
    </p:spTree>
    <p:extLst>
      <p:ext uri="{BB962C8B-B14F-4D97-AF65-F5344CB8AC3E}">
        <p14:creationId xmlns:p14="http://schemas.microsoft.com/office/powerpoint/2010/main" val="16608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C50583-BDD5-4CD9-B2F3-F114954F56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CFFF31-7F07-49B6-BB9C-843DFAD254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B0E12C-758C-4BDE-B14A-CFB53BB03027}"/>
              </a:ext>
            </a:extLst>
          </p:cNvPr>
          <p:cNvSpPr>
            <a:spLocks noGrp="1"/>
          </p:cNvSpPr>
          <p:nvPr>
            <p:ph type="dt" sz="half" idx="10"/>
          </p:nvPr>
        </p:nvSpPr>
        <p:spPr/>
        <p:txBody>
          <a:bodyPr/>
          <a:lstStyle/>
          <a:p>
            <a:fld id="{B849C5FD-46B7-457D-975C-C034B82B7D8A}" type="datetimeFigureOut">
              <a:rPr lang="en-US" smtClean="0"/>
              <a:t>5/10/2021</a:t>
            </a:fld>
            <a:endParaRPr lang="en-US"/>
          </a:p>
        </p:txBody>
      </p:sp>
      <p:sp>
        <p:nvSpPr>
          <p:cNvPr id="5" name="Footer Placeholder 4">
            <a:extLst>
              <a:ext uri="{FF2B5EF4-FFF2-40B4-BE49-F238E27FC236}">
                <a16:creationId xmlns:a16="http://schemas.microsoft.com/office/drawing/2014/main" id="{8BB97F3C-0A02-4A2F-BA93-62AFEFA25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5115C-30E1-4216-8559-E5F37CA01A12}"/>
              </a:ext>
            </a:extLst>
          </p:cNvPr>
          <p:cNvSpPr>
            <a:spLocks noGrp="1"/>
          </p:cNvSpPr>
          <p:nvPr>
            <p:ph type="sldNum" sz="quarter" idx="12"/>
          </p:nvPr>
        </p:nvSpPr>
        <p:spPr/>
        <p:txBody>
          <a:bodyPr/>
          <a:lstStyle/>
          <a:p>
            <a:fld id="{18D40E95-0873-4E83-B6CF-965E2D29D71F}" type="slidenum">
              <a:rPr lang="en-US" smtClean="0"/>
              <a:t>‹#›</a:t>
            </a:fld>
            <a:endParaRPr lang="en-US"/>
          </a:p>
        </p:txBody>
      </p:sp>
    </p:spTree>
    <p:extLst>
      <p:ext uri="{BB962C8B-B14F-4D97-AF65-F5344CB8AC3E}">
        <p14:creationId xmlns:p14="http://schemas.microsoft.com/office/powerpoint/2010/main" val="143101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F8B1C-B5BC-4340-B922-1F8FE8636E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8234BA-2A10-4589-9979-EED2783904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7B1A1-9D7D-4E43-86DD-2EBD45DC332C}"/>
              </a:ext>
            </a:extLst>
          </p:cNvPr>
          <p:cNvSpPr>
            <a:spLocks noGrp="1"/>
          </p:cNvSpPr>
          <p:nvPr>
            <p:ph type="dt" sz="half" idx="10"/>
          </p:nvPr>
        </p:nvSpPr>
        <p:spPr/>
        <p:txBody>
          <a:bodyPr/>
          <a:lstStyle/>
          <a:p>
            <a:fld id="{B849C5FD-46B7-457D-975C-C034B82B7D8A}" type="datetimeFigureOut">
              <a:rPr lang="en-US" smtClean="0"/>
              <a:t>5/10/2021</a:t>
            </a:fld>
            <a:endParaRPr lang="en-US"/>
          </a:p>
        </p:txBody>
      </p:sp>
      <p:sp>
        <p:nvSpPr>
          <p:cNvPr id="5" name="Footer Placeholder 4">
            <a:extLst>
              <a:ext uri="{FF2B5EF4-FFF2-40B4-BE49-F238E27FC236}">
                <a16:creationId xmlns:a16="http://schemas.microsoft.com/office/drawing/2014/main" id="{179F2B02-8057-4598-83C4-C9ADB6E08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AEE02-DCCD-472A-B07B-DD7591F60638}"/>
              </a:ext>
            </a:extLst>
          </p:cNvPr>
          <p:cNvSpPr>
            <a:spLocks noGrp="1"/>
          </p:cNvSpPr>
          <p:nvPr>
            <p:ph type="sldNum" sz="quarter" idx="12"/>
          </p:nvPr>
        </p:nvSpPr>
        <p:spPr/>
        <p:txBody>
          <a:bodyPr/>
          <a:lstStyle/>
          <a:p>
            <a:fld id="{18D40E95-0873-4E83-B6CF-965E2D29D71F}" type="slidenum">
              <a:rPr lang="en-US" smtClean="0"/>
              <a:t>‹#›</a:t>
            </a:fld>
            <a:endParaRPr lang="en-US"/>
          </a:p>
        </p:txBody>
      </p:sp>
    </p:spTree>
    <p:extLst>
      <p:ext uri="{BB962C8B-B14F-4D97-AF65-F5344CB8AC3E}">
        <p14:creationId xmlns:p14="http://schemas.microsoft.com/office/powerpoint/2010/main" val="139647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76C1-C911-4506-9CDA-83F5DFC4D7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ED7295-4F40-49B2-A85E-7908CE626B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005641-13EA-4D5D-BF61-54CEDB3CD7B5}"/>
              </a:ext>
            </a:extLst>
          </p:cNvPr>
          <p:cNvSpPr>
            <a:spLocks noGrp="1"/>
          </p:cNvSpPr>
          <p:nvPr>
            <p:ph type="dt" sz="half" idx="10"/>
          </p:nvPr>
        </p:nvSpPr>
        <p:spPr/>
        <p:txBody>
          <a:bodyPr/>
          <a:lstStyle/>
          <a:p>
            <a:fld id="{B849C5FD-46B7-457D-975C-C034B82B7D8A}" type="datetimeFigureOut">
              <a:rPr lang="en-US" smtClean="0"/>
              <a:t>5/10/2021</a:t>
            </a:fld>
            <a:endParaRPr lang="en-US"/>
          </a:p>
        </p:txBody>
      </p:sp>
      <p:sp>
        <p:nvSpPr>
          <p:cNvPr id="5" name="Footer Placeholder 4">
            <a:extLst>
              <a:ext uri="{FF2B5EF4-FFF2-40B4-BE49-F238E27FC236}">
                <a16:creationId xmlns:a16="http://schemas.microsoft.com/office/drawing/2014/main" id="{419F05BF-E84C-48BE-AC11-DE46A766F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57E22-62EA-4C2F-B273-0100D84D3BAF}"/>
              </a:ext>
            </a:extLst>
          </p:cNvPr>
          <p:cNvSpPr>
            <a:spLocks noGrp="1"/>
          </p:cNvSpPr>
          <p:nvPr>
            <p:ph type="sldNum" sz="quarter" idx="12"/>
          </p:nvPr>
        </p:nvSpPr>
        <p:spPr/>
        <p:txBody>
          <a:bodyPr/>
          <a:lstStyle/>
          <a:p>
            <a:fld id="{18D40E95-0873-4E83-B6CF-965E2D29D71F}" type="slidenum">
              <a:rPr lang="en-US" smtClean="0"/>
              <a:t>‹#›</a:t>
            </a:fld>
            <a:endParaRPr lang="en-US"/>
          </a:p>
        </p:txBody>
      </p:sp>
    </p:spTree>
    <p:extLst>
      <p:ext uri="{BB962C8B-B14F-4D97-AF65-F5344CB8AC3E}">
        <p14:creationId xmlns:p14="http://schemas.microsoft.com/office/powerpoint/2010/main" val="4087768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0109-2FB5-4342-A8BE-9F49777FAD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5C646C-B50F-4E88-86FA-31478B9BC1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42A0F3-5A4F-4A05-84AF-954C1BBC00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648321-1234-4024-A550-BF5497CCD7F7}"/>
              </a:ext>
            </a:extLst>
          </p:cNvPr>
          <p:cNvSpPr>
            <a:spLocks noGrp="1"/>
          </p:cNvSpPr>
          <p:nvPr>
            <p:ph type="dt" sz="half" idx="10"/>
          </p:nvPr>
        </p:nvSpPr>
        <p:spPr/>
        <p:txBody>
          <a:bodyPr/>
          <a:lstStyle/>
          <a:p>
            <a:fld id="{B849C5FD-46B7-457D-975C-C034B82B7D8A}" type="datetimeFigureOut">
              <a:rPr lang="en-US" smtClean="0"/>
              <a:t>5/10/2021</a:t>
            </a:fld>
            <a:endParaRPr lang="en-US"/>
          </a:p>
        </p:txBody>
      </p:sp>
      <p:sp>
        <p:nvSpPr>
          <p:cNvPr id="6" name="Footer Placeholder 5">
            <a:extLst>
              <a:ext uri="{FF2B5EF4-FFF2-40B4-BE49-F238E27FC236}">
                <a16:creationId xmlns:a16="http://schemas.microsoft.com/office/drawing/2014/main" id="{6847BD3B-F76B-4E1B-9FFF-DC05AD48A3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508E1B-C527-4EB2-B7B1-2B4AB26F0E8D}"/>
              </a:ext>
            </a:extLst>
          </p:cNvPr>
          <p:cNvSpPr>
            <a:spLocks noGrp="1"/>
          </p:cNvSpPr>
          <p:nvPr>
            <p:ph type="sldNum" sz="quarter" idx="12"/>
          </p:nvPr>
        </p:nvSpPr>
        <p:spPr/>
        <p:txBody>
          <a:bodyPr/>
          <a:lstStyle/>
          <a:p>
            <a:fld id="{18D40E95-0873-4E83-B6CF-965E2D29D71F}" type="slidenum">
              <a:rPr lang="en-US" smtClean="0"/>
              <a:t>‹#›</a:t>
            </a:fld>
            <a:endParaRPr lang="en-US"/>
          </a:p>
        </p:txBody>
      </p:sp>
    </p:spTree>
    <p:extLst>
      <p:ext uri="{BB962C8B-B14F-4D97-AF65-F5344CB8AC3E}">
        <p14:creationId xmlns:p14="http://schemas.microsoft.com/office/powerpoint/2010/main" val="236711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D7A5-1F9D-4557-B691-696DBF7B52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7970AD-5C91-4CAE-8C90-DEE766C35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CD601B-BD55-4BA0-9D0B-7B1618A722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713A01-271C-4BAE-BC00-4801A41F7E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A2877-531B-4638-8260-59FDA7787E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5B2072-EC69-4A43-ADAA-5D37548F5A78}"/>
              </a:ext>
            </a:extLst>
          </p:cNvPr>
          <p:cNvSpPr>
            <a:spLocks noGrp="1"/>
          </p:cNvSpPr>
          <p:nvPr>
            <p:ph type="dt" sz="half" idx="10"/>
          </p:nvPr>
        </p:nvSpPr>
        <p:spPr/>
        <p:txBody>
          <a:bodyPr/>
          <a:lstStyle/>
          <a:p>
            <a:fld id="{B849C5FD-46B7-457D-975C-C034B82B7D8A}" type="datetimeFigureOut">
              <a:rPr lang="en-US" smtClean="0"/>
              <a:t>5/10/2021</a:t>
            </a:fld>
            <a:endParaRPr lang="en-US"/>
          </a:p>
        </p:txBody>
      </p:sp>
      <p:sp>
        <p:nvSpPr>
          <p:cNvPr id="8" name="Footer Placeholder 7">
            <a:extLst>
              <a:ext uri="{FF2B5EF4-FFF2-40B4-BE49-F238E27FC236}">
                <a16:creationId xmlns:a16="http://schemas.microsoft.com/office/drawing/2014/main" id="{310BF1CF-D6F6-4682-95FE-6242C8489E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ED4F65-FE56-48EB-A25A-91EC00B63E11}"/>
              </a:ext>
            </a:extLst>
          </p:cNvPr>
          <p:cNvSpPr>
            <a:spLocks noGrp="1"/>
          </p:cNvSpPr>
          <p:nvPr>
            <p:ph type="sldNum" sz="quarter" idx="12"/>
          </p:nvPr>
        </p:nvSpPr>
        <p:spPr/>
        <p:txBody>
          <a:bodyPr/>
          <a:lstStyle/>
          <a:p>
            <a:fld id="{18D40E95-0873-4E83-B6CF-965E2D29D71F}" type="slidenum">
              <a:rPr lang="en-US" smtClean="0"/>
              <a:t>‹#›</a:t>
            </a:fld>
            <a:endParaRPr lang="en-US"/>
          </a:p>
        </p:txBody>
      </p:sp>
    </p:spTree>
    <p:extLst>
      <p:ext uri="{BB962C8B-B14F-4D97-AF65-F5344CB8AC3E}">
        <p14:creationId xmlns:p14="http://schemas.microsoft.com/office/powerpoint/2010/main" val="17455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1AC6-A63E-403C-8437-0570B1A158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5D9FCB-FF98-43AB-85D3-61E82CD9AC8E}"/>
              </a:ext>
            </a:extLst>
          </p:cNvPr>
          <p:cNvSpPr>
            <a:spLocks noGrp="1"/>
          </p:cNvSpPr>
          <p:nvPr>
            <p:ph type="dt" sz="half" idx="10"/>
          </p:nvPr>
        </p:nvSpPr>
        <p:spPr/>
        <p:txBody>
          <a:bodyPr/>
          <a:lstStyle/>
          <a:p>
            <a:fld id="{B849C5FD-46B7-457D-975C-C034B82B7D8A}" type="datetimeFigureOut">
              <a:rPr lang="en-US" smtClean="0"/>
              <a:t>5/10/2021</a:t>
            </a:fld>
            <a:endParaRPr lang="en-US"/>
          </a:p>
        </p:txBody>
      </p:sp>
      <p:sp>
        <p:nvSpPr>
          <p:cNvPr id="4" name="Footer Placeholder 3">
            <a:extLst>
              <a:ext uri="{FF2B5EF4-FFF2-40B4-BE49-F238E27FC236}">
                <a16:creationId xmlns:a16="http://schemas.microsoft.com/office/drawing/2014/main" id="{E85955C4-340E-42FC-B8F8-B672C3FC42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56895D-7F2C-4843-AD6A-F9302632FCE6}"/>
              </a:ext>
            </a:extLst>
          </p:cNvPr>
          <p:cNvSpPr>
            <a:spLocks noGrp="1"/>
          </p:cNvSpPr>
          <p:nvPr>
            <p:ph type="sldNum" sz="quarter" idx="12"/>
          </p:nvPr>
        </p:nvSpPr>
        <p:spPr/>
        <p:txBody>
          <a:bodyPr/>
          <a:lstStyle/>
          <a:p>
            <a:fld id="{18D40E95-0873-4E83-B6CF-965E2D29D71F}" type="slidenum">
              <a:rPr lang="en-US" smtClean="0"/>
              <a:t>‹#›</a:t>
            </a:fld>
            <a:endParaRPr lang="en-US"/>
          </a:p>
        </p:txBody>
      </p:sp>
    </p:spTree>
    <p:extLst>
      <p:ext uri="{BB962C8B-B14F-4D97-AF65-F5344CB8AC3E}">
        <p14:creationId xmlns:p14="http://schemas.microsoft.com/office/powerpoint/2010/main" val="3546075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11F36-977E-43EB-9213-ADE9E5921465}"/>
              </a:ext>
            </a:extLst>
          </p:cNvPr>
          <p:cNvSpPr>
            <a:spLocks noGrp="1"/>
          </p:cNvSpPr>
          <p:nvPr>
            <p:ph type="dt" sz="half" idx="10"/>
          </p:nvPr>
        </p:nvSpPr>
        <p:spPr/>
        <p:txBody>
          <a:bodyPr/>
          <a:lstStyle/>
          <a:p>
            <a:fld id="{B849C5FD-46B7-457D-975C-C034B82B7D8A}" type="datetimeFigureOut">
              <a:rPr lang="en-US" smtClean="0"/>
              <a:t>5/10/2021</a:t>
            </a:fld>
            <a:endParaRPr lang="en-US"/>
          </a:p>
        </p:txBody>
      </p:sp>
      <p:sp>
        <p:nvSpPr>
          <p:cNvPr id="3" name="Footer Placeholder 2">
            <a:extLst>
              <a:ext uri="{FF2B5EF4-FFF2-40B4-BE49-F238E27FC236}">
                <a16:creationId xmlns:a16="http://schemas.microsoft.com/office/drawing/2014/main" id="{DA2A37B6-6DAC-43C9-87EE-77403FBA06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B751E5-453E-46D3-B104-892AE4B36B0A}"/>
              </a:ext>
            </a:extLst>
          </p:cNvPr>
          <p:cNvSpPr>
            <a:spLocks noGrp="1"/>
          </p:cNvSpPr>
          <p:nvPr>
            <p:ph type="sldNum" sz="quarter" idx="12"/>
          </p:nvPr>
        </p:nvSpPr>
        <p:spPr/>
        <p:txBody>
          <a:bodyPr/>
          <a:lstStyle/>
          <a:p>
            <a:fld id="{18D40E95-0873-4E83-B6CF-965E2D29D71F}" type="slidenum">
              <a:rPr lang="en-US" smtClean="0"/>
              <a:t>‹#›</a:t>
            </a:fld>
            <a:endParaRPr lang="en-US"/>
          </a:p>
        </p:txBody>
      </p:sp>
    </p:spTree>
    <p:extLst>
      <p:ext uri="{BB962C8B-B14F-4D97-AF65-F5344CB8AC3E}">
        <p14:creationId xmlns:p14="http://schemas.microsoft.com/office/powerpoint/2010/main" val="414376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65A6B-7A6C-4840-9C1E-80CEC1D49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124A03-2053-4400-B817-AE850CEA41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1DF0D6-EDAA-430E-8355-04C266339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103D23-4BB1-4E06-94BD-9B4D4C88D25B}"/>
              </a:ext>
            </a:extLst>
          </p:cNvPr>
          <p:cNvSpPr>
            <a:spLocks noGrp="1"/>
          </p:cNvSpPr>
          <p:nvPr>
            <p:ph type="dt" sz="half" idx="10"/>
          </p:nvPr>
        </p:nvSpPr>
        <p:spPr/>
        <p:txBody>
          <a:bodyPr/>
          <a:lstStyle/>
          <a:p>
            <a:fld id="{B849C5FD-46B7-457D-975C-C034B82B7D8A}" type="datetimeFigureOut">
              <a:rPr lang="en-US" smtClean="0"/>
              <a:t>5/10/2021</a:t>
            </a:fld>
            <a:endParaRPr lang="en-US"/>
          </a:p>
        </p:txBody>
      </p:sp>
      <p:sp>
        <p:nvSpPr>
          <p:cNvPr id="6" name="Footer Placeholder 5">
            <a:extLst>
              <a:ext uri="{FF2B5EF4-FFF2-40B4-BE49-F238E27FC236}">
                <a16:creationId xmlns:a16="http://schemas.microsoft.com/office/drawing/2014/main" id="{9D679468-8BF2-481A-AF6F-BD2852211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80246B-203E-4B9D-95DF-4BC6C539F52A}"/>
              </a:ext>
            </a:extLst>
          </p:cNvPr>
          <p:cNvSpPr>
            <a:spLocks noGrp="1"/>
          </p:cNvSpPr>
          <p:nvPr>
            <p:ph type="sldNum" sz="quarter" idx="12"/>
          </p:nvPr>
        </p:nvSpPr>
        <p:spPr/>
        <p:txBody>
          <a:bodyPr/>
          <a:lstStyle/>
          <a:p>
            <a:fld id="{18D40E95-0873-4E83-B6CF-965E2D29D71F}" type="slidenum">
              <a:rPr lang="en-US" smtClean="0"/>
              <a:t>‹#›</a:t>
            </a:fld>
            <a:endParaRPr lang="en-US"/>
          </a:p>
        </p:txBody>
      </p:sp>
    </p:spTree>
    <p:extLst>
      <p:ext uri="{BB962C8B-B14F-4D97-AF65-F5344CB8AC3E}">
        <p14:creationId xmlns:p14="http://schemas.microsoft.com/office/powerpoint/2010/main" val="36154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4A093-E14D-471D-9073-D0299C5FF4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964685-6497-4973-B5B6-86CBB0C6AC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EDC32E-9B25-4C86-B789-91F510AA8A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280A92-99E5-4802-A5DE-106B866742ED}"/>
              </a:ext>
            </a:extLst>
          </p:cNvPr>
          <p:cNvSpPr>
            <a:spLocks noGrp="1"/>
          </p:cNvSpPr>
          <p:nvPr>
            <p:ph type="dt" sz="half" idx="10"/>
          </p:nvPr>
        </p:nvSpPr>
        <p:spPr/>
        <p:txBody>
          <a:bodyPr/>
          <a:lstStyle/>
          <a:p>
            <a:fld id="{B849C5FD-46B7-457D-975C-C034B82B7D8A}" type="datetimeFigureOut">
              <a:rPr lang="en-US" smtClean="0"/>
              <a:t>5/10/2021</a:t>
            </a:fld>
            <a:endParaRPr lang="en-US"/>
          </a:p>
        </p:txBody>
      </p:sp>
      <p:sp>
        <p:nvSpPr>
          <p:cNvPr id="6" name="Footer Placeholder 5">
            <a:extLst>
              <a:ext uri="{FF2B5EF4-FFF2-40B4-BE49-F238E27FC236}">
                <a16:creationId xmlns:a16="http://schemas.microsoft.com/office/drawing/2014/main" id="{331D8C14-1337-4C37-AEEC-289754B8D9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88F763-7C76-45AE-A229-AD0B54756824}"/>
              </a:ext>
            </a:extLst>
          </p:cNvPr>
          <p:cNvSpPr>
            <a:spLocks noGrp="1"/>
          </p:cNvSpPr>
          <p:nvPr>
            <p:ph type="sldNum" sz="quarter" idx="12"/>
          </p:nvPr>
        </p:nvSpPr>
        <p:spPr/>
        <p:txBody>
          <a:bodyPr/>
          <a:lstStyle/>
          <a:p>
            <a:fld id="{18D40E95-0873-4E83-B6CF-965E2D29D71F}" type="slidenum">
              <a:rPr lang="en-US" smtClean="0"/>
              <a:t>‹#›</a:t>
            </a:fld>
            <a:endParaRPr lang="en-US"/>
          </a:p>
        </p:txBody>
      </p:sp>
    </p:spTree>
    <p:extLst>
      <p:ext uri="{BB962C8B-B14F-4D97-AF65-F5344CB8AC3E}">
        <p14:creationId xmlns:p14="http://schemas.microsoft.com/office/powerpoint/2010/main" val="79007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903071-30D8-48B0-9D0A-B3416DA3F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30A984-0F56-4139-AF50-B14A4EE2D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1C9823-4066-4BA7-BE75-6802F91B27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9C5FD-46B7-457D-975C-C034B82B7D8A}" type="datetimeFigureOut">
              <a:rPr lang="en-US" smtClean="0"/>
              <a:t>5/10/2021</a:t>
            </a:fld>
            <a:endParaRPr lang="en-US"/>
          </a:p>
        </p:txBody>
      </p:sp>
      <p:sp>
        <p:nvSpPr>
          <p:cNvPr id="5" name="Footer Placeholder 4">
            <a:extLst>
              <a:ext uri="{FF2B5EF4-FFF2-40B4-BE49-F238E27FC236}">
                <a16:creationId xmlns:a16="http://schemas.microsoft.com/office/drawing/2014/main" id="{5F16F6A6-BF4B-4E95-A295-0B28238A7F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3A17D8-524F-43C8-81C8-2EB11A53CA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40E95-0873-4E83-B6CF-965E2D29D71F}" type="slidenum">
              <a:rPr lang="en-US" smtClean="0"/>
              <a:t>‹#›</a:t>
            </a:fld>
            <a:endParaRPr lang="en-US"/>
          </a:p>
        </p:txBody>
      </p:sp>
    </p:spTree>
    <p:extLst>
      <p:ext uri="{BB962C8B-B14F-4D97-AF65-F5344CB8AC3E}">
        <p14:creationId xmlns:p14="http://schemas.microsoft.com/office/powerpoint/2010/main" val="4127653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bbc.co.uk/bitesize/articles/zxk7kty"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youtube.com/watch?v=q_wgcrIX5i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F8973A-5DDF-40CB-AD19-E77EDDACC29B}"/>
              </a:ext>
            </a:extLst>
          </p:cNvPr>
          <p:cNvPicPr>
            <a:picLocks noChangeAspect="1"/>
          </p:cNvPicPr>
          <p:nvPr/>
        </p:nvPicPr>
        <p:blipFill rotWithShape="1">
          <a:blip r:embed="rId2">
            <a:alphaModFix amt="20000"/>
          </a:blip>
          <a:srcRect l="2102" b="16336"/>
          <a:stretch/>
        </p:blipFill>
        <p:spPr>
          <a:xfrm>
            <a:off x="1828800" y="-6828"/>
            <a:ext cx="10363200" cy="6864828"/>
          </a:xfrm>
          <a:prstGeom prst="rect">
            <a:avLst/>
          </a:prstGeom>
        </p:spPr>
      </p:pic>
      <p:sp>
        <p:nvSpPr>
          <p:cNvPr id="2" name="Title 1">
            <a:extLst>
              <a:ext uri="{FF2B5EF4-FFF2-40B4-BE49-F238E27FC236}">
                <a16:creationId xmlns:a16="http://schemas.microsoft.com/office/drawing/2014/main" id="{E7642A17-3FFA-4D1B-B01C-44C5A76802B4}"/>
              </a:ext>
            </a:extLst>
          </p:cNvPr>
          <p:cNvSpPr>
            <a:spLocks noGrp="1"/>
          </p:cNvSpPr>
          <p:nvPr>
            <p:ph type="ctrTitle"/>
          </p:nvPr>
        </p:nvSpPr>
        <p:spPr>
          <a:xfrm>
            <a:off x="1116701" y="2452526"/>
            <a:ext cx="4248318" cy="1952947"/>
          </a:xfrm>
          <a:noFill/>
        </p:spPr>
        <p:txBody>
          <a:bodyPr anchor="ctr">
            <a:normAutofit/>
          </a:bodyPr>
          <a:lstStyle/>
          <a:p>
            <a:r>
              <a:rPr lang="en-US" sz="4800" dirty="0">
                <a:solidFill>
                  <a:srgbClr val="080808"/>
                </a:solidFill>
                <a:latin typeface="Comic Sans MS" panose="030F0702030302020204" pitchFamily="66" charset="0"/>
              </a:rPr>
              <a:t>The Iron Man</a:t>
            </a:r>
          </a:p>
        </p:txBody>
      </p:sp>
      <p:sp>
        <p:nvSpPr>
          <p:cNvPr id="3" name="Subtitle 2">
            <a:extLst>
              <a:ext uri="{FF2B5EF4-FFF2-40B4-BE49-F238E27FC236}">
                <a16:creationId xmlns:a16="http://schemas.microsoft.com/office/drawing/2014/main" id="{D7131181-F2AA-4D28-B5F9-C9E9A981E9EF}"/>
              </a:ext>
            </a:extLst>
          </p:cNvPr>
          <p:cNvSpPr>
            <a:spLocks noGrp="1"/>
          </p:cNvSpPr>
          <p:nvPr>
            <p:ph type="subTitle" idx="1"/>
          </p:nvPr>
        </p:nvSpPr>
        <p:spPr>
          <a:xfrm>
            <a:off x="1991745" y="4557900"/>
            <a:ext cx="2442690" cy="915772"/>
          </a:xfrm>
          <a:noFill/>
        </p:spPr>
        <p:txBody>
          <a:bodyPr>
            <a:normAutofit/>
          </a:bodyPr>
          <a:lstStyle/>
          <a:p>
            <a:r>
              <a:rPr lang="en-US" sz="3200" dirty="0">
                <a:solidFill>
                  <a:srgbClr val="080808"/>
                </a:solidFill>
                <a:latin typeface="Comic Sans MS" panose="030F0702030302020204" pitchFamily="66" charset="0"/>
              </a:rPr>
              <a:t>Lesson 12</a:t>
            </a:r>
          </a:p>
        </p:txBody>
      </p:sp>
    </p:spTree>
    <p:extLst>
      <p:ext uri="{BB962C8B-B14F-4D97-AF65-F5344CB8AC3E}">
        <p14:creationId xmlns:p14="http://schemas.microsoft.com/office/powerpoint/2010/main" val="218590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D93533-E077-479F-866D-9C0290F6BABB}"/>
              </a:ext>
            </a:extLst>
          </p:cNvPr>
          <p:cNvPicPr>
            <a:picLocks noChangeAspect="1"/>
          </p:cNvPicPr>
          <p:nvPr/>
        </p:nvPicPr>
        <p:blipFill rotWithShape="1">
          <a:blip r:embed="rId2">
            <a:alphaModFix amt="20000"/>
          </a:blip>
          <a:srcRect l="2102" b="16336"/>
          <a:stretch/>
        </p:blipFill>
        <p:spPr>
          <a:xfrm>
            <a:off x="1828800" y="-6828"/>
            <a:ext cx="10363200" cy="6864828"/>
          </a:xfrm>
          <a:prstGeom prst="rect">
            <a:avLst/>
          </a:prstGeom>
        </p:spPr>
      </p:pic>
      <p:pic>
        <p:nvPicPr>
          <p:cNvPr id="10" name="Picture 9">
            <a:extLst>
              <a:ext uri="{FF2B5EF4-FFF2-40B4-BE49-F238E27FC236}">
                <a16:creationId xmlns:a16="http://schemas.microsoft.com/office/drawing/2014/main" id="{AF0D2277-D2C9-4DE0-B290-07ABC0561EF7}"/>
              </a:ext>
            </a:extLst>
          </p:cNvPr>
          <p:cNvPicPr>
            <a:picLocks noChangeAspect="1"/>
          </p:cNvPicPr>
          <p:nvPr/>
        </p:nvPicPr>
        <p:blipFill rotWithShape="1">
          <a:blip r:embed="rId3"/>
          <a:srcRect l="15349" t="14728" r="16169" b="6667"/>
          <a:stretch/>
        </p:blipFill>
        <p:spPr>
          <a:xfrm>
            <a:off x="2371120" y="258595"/>
            <a:ext cx="9820880" cy="6340809"/>
          </a:xfrm>
          <a:prstGeom prst="rect">
            <a:avLst/>
          </a:prstGeom>
        </p:spPr>
      </p:pic>
      <p:sp>
        <p:nvSpPr>
          <p:cNvPr id="11" name="TextBox 10">
            <a:extLst>
              <a:ext uri="{FF2B5EF4-FFF2-40B4-BE49-F238E27FC236}">
                <a16:creationId xmlns:a16="http://schemas.microsoft.com/office/drawing/2014/main" id="{6D518214-60E6-43B7-BB94-E09C63594CA1}"/>
              </a:ext>
            </a:extLst>
          </p:cNvPr>
          <p:cNvSpPr txBox="1"/>
          <p:nvPr/>
        </p:nvSpPr>
        <p:spPr>
          <a:xfrm>
            <a:off x="61225" y="1686648"/>
            <a:ext cx="2323215" cy="3477875"/>
          </a:xfrm>
          <a:prstGeom prst="rect">
            <a:avLst/>
          </a:prstGeom>
          <a:noFill/>
        </p:spPr>
        <p:txBody>
          <a:bodyPr wrap="square" rtlCol="0">
            <a:spAutoFit/>
          </a:bodyPr>
          <a:lstStyle/>
          <a:p>
            <a:pPr algn="ctr"/>
            <a:r>
              <a:rPr lang="en-US" sz="2000" dirty="0">
                <a:latin typeface="Comic Sans MS" panose="030F0702030302020204" pitchFamily="66" charset="0"/>
              </a:rPr>
              <a:t>If you have this sheet, use the boxes to help with your planning. You can add extra information around the Iron Man e.g., </a:t>
            </a:r>
            <a:r>
              <a:rPr lang="en-US" sz="2000" dirty="0" err="1">
                <a:latin typeface="Comic Sans MS" panose="030F0702030302020204" pitchFamily="66" charset="0"/>
              </a:rPr>
              <a:t>colours</a:t>
            </a:r>
            <a:r>
              <a:rPr lang="en-US" sz="2000" dirty="0">
                <a:latin typeface="Comic Sans MS" panose="030F0702030302020204" pitchFamily="66" charset="0"/>
              </a:rPr>
              <a:t> that you might use.</a:t>
            </a:r>
          </a:p>
        </p:txBody>
      </p:sp>
    </p:spTree>
    <p:extLst>
      <p:ext uri="{BB962C8B-B14F-4D97-AF65-F5344CB8AC3E}">
        <p14:creationId xmlns:p14="http://schemas.microsoft.com/office/powerpoint/2010/main" val="366884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12B146A-9D0E-4C85-BB84-D010B4F95635}"/>
              </a:ext>
            </a:extLst>
          </p:cNvPr>
          <p:cNvPicPr>
            <a:picLocks noChangeAspect="1"/>
          </p:cNvPicPr>
          <p:nvPr/>
        </p:nvPicPr>
        <p:blipFill rotWithShape="1">
          <a:blip r:embed="rId2">
            <a:alphaModFix amt="20000"/>
          </a:blip>
          <a:srcRect l="2102" b="16336"/>
          <a:stretch/>
        </p:blipFill>
        <p:spPr>
          <a:xfrm>
            <a:off x="1828800" y="-6828"/>
            <a:ext cx="10363200" cy="6864828"/>
          </a:xfrm>
          <a:prstGeom prst="rect">
            <a:avLst/>
          </a:prstGeom>
        </p:spPr>
      </p:pic>
      <p:sp>
        <p:nvSpPr>
          <p:cNvPr id="2" name="Title 1">
            <a:extLst>
              <a:ext uri="{FF2B5EF4-FFF2-40B4-BE49-F238E27FC236}">
                <a16:creationId xmlns:a16="http://schemas.microsoft.com/office/drawing/2014/main" id="{2995E856-26AF-4BE9-B361-3BD4C6B226CB}"/>
              </a:ext>
            </a:extLst>
          </p:cNvPr>
          <p:cNvSpPr>
            <a:spLocks noGrp="1"/>
          </p:cNvSpPr>
          <p:nvPr>
            <p:ph type="title"/>
          </p:nvPr>
        </p:nvSpPr>
        <p:spPr/>
        <p:txBody>
          <a:bodyPr>
            <a:normAutofit/>
          </a:bodyPr>
          <a:lstStyle/>
          <a:p>
            <a:r>
              <a:rPr lang="en-US" b="1" dirty="0">
                <a:latin typeface="Comic Sans MS" panose="030F0702030302020204" pitchFamily="66" charset="0"/>
                <a:ea typeface="Calibri" panose="020F0502020204030204" pitchFamily="34" charset="0"/>
                <a:cs typeface="Calibri" panose="020F0502020204030204" pitchFamily="34" charset="0"/>
              </a:rPr>
              <a:t>LO:</a:t>
            </a:r>
            <a:r>
              <a:rPr kumimoji="0" lang="en-GB" altLang="en-US" sz="44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Calibri" panose="020F0502020204030204" pitchFamily="34" charset="0"/>
              </a:rPr>
              <a:t> </a:t>
            </a:r>
            <a:r>
              <a:rPr lang="en-US" dirty="0">
                <a:latin typeface="Comic Sans MS" panose="030F0702030302020204" pitchFamily="66" charset="0"/>
              </a:rPr>
              <a:t>To plan the key features of my poster.</a:t>
            </a:r>
          </a:p>
        </p:txBody>
      </p:sp>
      <p:sp>
        <p:nvSpPr>
          <p:cNvPr id="8" name="Content Placeholder 7">
            <a:extLst>
              <a:ext uri="{FF2B5EF4-FFF2-40B4-BE49-F238E27FC236}">
                <a16:creationId xmlns:a16="http://schemas.microsoft.com/office/drawing/2014/main" id="{87A0EEAC-25A5-4949-8565-86738F694FB2}"/>
              </a:ext>
            </a:extLst>
          </p:cNvPr>
          <p:cNvSpPr>
            <a:spLocks noGrp="1"/>
          </p:cNvSpPr>
          <p:nvPr>
            <p:ph idx="1"/>
          </p:nvPr>
        </p:nvSpPr>
        <p:spPr/>
        <p:txBody>
          <a:bodyPr>
            <a:normAutofit/>
          </a:bodyPr>
          <a:lstStyle/>
          <a:p>
            <a:pPr marL="342900" lvl="0" indent="-342900">
              <a:lnSpc>
                <a:spcPct val="107000"/>
              </a:lnSpc>
              <a:buFont typeface="Calibri" panose="020F0502020204030204" pitchFamily="34" charset="0"/>
              <a:buChar char="-"/>
            </a:pPr>
            <a:r>
              <a:rPr lang="en-US" sz="3200" dirty="0">
                <a:effectLst/>
                <a:latin typeface="Comic Sans MS" panose="030F0702030302020204" pitchFamily="66" charset="0"/>
                <a:ea typeface="Calibri" panose="020F0502020204030204" pitchFamily="34" charset="0"/>
                <a:cs typeface="Calibri" panose="020F0502020204030204" pitchFamily="34" charset="0"/>
              </a:rPr>
              <a:t>I can understand what a hyperbole is.</a:t>
            </a:r>
          </a:p>
          <a:p>
            <a:pPr marL="342900" lvl="0" indent="-342900">
              <a:lnSpc>
                <a:spcPct val="107000"/>
              </a:lnSpc>
              <a:buFont typeface="Calibri" panose="020F0502020204030204" pitchFamily="34" charset="0"/>
              <a:buChar char="-"/>
            </a:pPr>
            <a:r>
              <a:rPr lang="en-US" sz="3200" dirty="0">
                <a:latin typeface="Comic Sans MS" panose="030F0702030302020204" pitchFamily="66" charset="0"/>
                <a:ea typeface="Calibri" panose="020F0502020204030204" pitchFamily="34" charset="0"/>
                <a:cs typeface="Calibri" panose="020F0502020204030204" pitchFamily="34" charset="0"/>
              </a:rPr>
              <a:t>I can include a hyperbole in my planning.</a:t>
            </a:r>
          </a:p>
          <a:p>
            <a:pPr marL="342900" lvl="0" indent="-342900">
              <a:lnSpc>
                <a:spcPct val="107000"/>
              </a:lnSpc>
              <a:buFont typeface="Calibri" panose="020F0502020204030204" pitchFamily="34" charset="0"/>
              <a:buChar char="-"/>
            </a:pPr>
            <a:r>
              <a:rPr lang="en-US" sz="3200" dirty="0">
                <a:effectLst/>
                <a:latin typeface="Comic Sans MS" panose="030F0702030302020204" pitchFamily="66" charset="0"/>
                <a:ea typeface="Calibri" panose="020F0502020204030204" pitchFamily="34" charset="0"/>
                <a:cs typeface="Calibri" panose="020F0502020204030204" pitchFamily="34" charset="0"/>
              </a:rPr>
              <a:t>I can brainstorm ideas for TIM’s rental.</a:t>
            </a:r>
          </a:p>
          <a:p>
            <a:pPr marL="0" lvl="0" indent="0">
              <a:lnSpc>
                <a:spcPct val="107000"/>
              </a:lnSpc>
              <a:buNone/>
            </a:pPr>
            <a:endParaRPr lang="en-GB" sz="3200" dirty="0">
              <a:latin typeface="Comic Sans MS" panose="030F0702030302020204" pitchFamily="66"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3393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12B146A-9D0E-4C85-BB84-D010B4F95635}"/>
              </a:ext>
            </a:extLst>
          </p:cNvPr>
          <p:cNvPicPr>
            <a:picLocks noChangeAspect="1"/>
          </p:cNvPicPr>
          <p:nvPr/>
        </p:nvPicPr>
        <p:blipFill rotWithShape="1">
          <a:blip r:embed="rId3">
            <a:alphaModFix amt="20000"/>
          </a:blip>
          <a:srcRect l="2102" b="16336"/>
          <a:stretch/>
        </p:blipFill>
        <p:spPr>
          <a:xfrm>
            <a:off x="1828800" y="-6828"/>
            <a:ext cx="10363200" cy="6864828"/>
          </a:xfrm>
          <a:prstGeom prst="rect">
            <a:avLst/>
          </a:prstGeom>
        </p:spPr>
      </p:pic>
      <p:sp>
        <p:nvSpPr>
          <p:cNvPr id="4" name="Title 3">
            <a:extLst>
              <a:ext uri="{FF2B5EF4-FFF2-40B4-BE49-F238E27FC236}">
                <a16:creationId xmlns:a16="http://schemas.microsoft.com/office/drawing/2014/main" id="{A41E0CE0-D2BA-493F-A3C0-EA98FA8101E6}"/>
              </a:ext>
            </a:extLst>
          </p:cNvPr>
          <p:cNvSpPr>
            <a:spLocks noGrp="1"/>
          </p:cNvSpPr>
          <p:nvPr>
            <p:ph type="title"/>
          </p:nvPr>
        </p:nvSpPr>
        <p:spPr/>
        <p:txBody>
          <a:bodyPr/>
          <a:lstStyle/>
          <a:p>
            <a:pPr algn="ctr"/>
            <a:r>
              <a:rPr lang="en-US" dirty="0">
                <a:latin typeface="Comic Sans MS" panose="030F0702030302020204" pitchFamily="66" charset="0"/>
              </a:rPr>
              <a:t>Starter: hyperbole</a:t>
            </a:r>
          </a:p>
        </p:txBody>
      </p:sp>
      <p:pic>
        <p:nvPicPr>
          <p:cNvPr id="3" name="Picture 2">
            <a:extLst>
              <a:ext uri="{FF2B5EF4-FFF2-40B4-BE49-F238E27FC236}">
                <a16:creationId xmlns:a16="http://schemas.microsoft.com/office/drawing/2014/main" id="{93F83A53-C488-4B6D-A067-625C806C2B48}"/>
              </a:ext>
            </a:extLst>
          </p:cNvPr>
          <p:cNvPicPr>
            <a:picLocks noChangeAspect="1"/>
          </p:cNvPicPr>
          <p:nvPr/>
        </p:nvPicPr>
        <p:blipFill rotWithShape="1">
          <a:blip r:embed="rId4"/>
          <a:srcRect l="23155" t="17217" r="24272" b="31133"/>
          <a:stretch/>
        </p:blipFill>
        <p:spPr>
          <a:xfrm>
            <a:off x="2891160" y="1979721"/>
            <a:ext cx="6409679" cy="3542190"/>
          </a:xfrm>
          <a:prstGeom prst="rect">
            <a:avLst/>
          </a:prstGeom>
        </p:spPr>
      </p:pic>
      <p:sp>
        <p:nvSpPr>
          <p:cNvPr id="10" name="TextBox 9">
            <a:extLst>
              <a:ext uri="{FF2B5EF4-FFF2-40B4-BE49-F238E27FC236}">
                <a16:creationId xmlns:a16="http://schemas.microsoft.com/office/drawing/2014/main" id="{0F6E32AA-5DB1-4569-AF4C-04135C36525A}"/>
              </a:ext>
            </a:extLst>
          </p:cNvPr>
          <p:cNvSpPr txBox="1"/>
          <p:nvPr/>
        </p:nvSpPr>
        <p:spPr>
          <a:xfrm>
            <a:off x="3048739" y="5543624"/>
            <a:ext cx="6094520" cy="923330"/>
          </a:xfrm>
          <a:prstGeom prst="rect">
            <a:avLst/>
          </a:prstGeom>
          <a:noFill/>
        </p:spPr>
        <p:txBody>
          <a:bodyPr wrap="square">
            <a:spAutoFit/>
          </a:bodyPr>
          <a:lstStyle/>
          <a:p>
            <a:r>
              <a:rPr lang="en-US" dirty="0">
                <a:latin typeface="Comic Sans MS" panose="030F0702030302020204" pitchFamily="66" charset="0"/>
                <a:hlinkClick r:id="rId5"/>
              </a:rPr>
              <a:t>Figurative language: hyperbole, similes and metaphors - Year 6 - P7 - English - Home Learning with BBC Bitesize - BBC Bitesize</a:t>
            </a:r>
            <a:endParaRPr lang="en-US" dirty="0">
              <a:latin typeface="Comic Sans MS" panose="030F0702030302020204" pitchFamily="66" charset="0"/>
            </a:endParaRPr>
          </a:p>
        </p:txBody>
      </p:sp>
    </p:spTree>
    <p:extLst>
      <p:ext uri="{BB962C8B-B14F-4D97-AF65-F5344CB8AC3E}">
        <p14:creationId xmlns:p14="http://schemas.microsoft.com/office/powerpoint/2010/main" val="421503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12B146A-9D0E-4C85-BB84-D010B4F95635}"/>
              </a:ext>
            </a:extLst>
          </p:cNvPr>
          <p:cNvPicPr>
            <a:picLocks noChangeAspect="1"/>
          </p:cNvPicPr>
          <p:nvPr/>
        </p:nvPicPr>
        <p:blipFill rotWithShape="1">
          <a:blip r:embed="rId3">
            <a:alphaModFix amt="20000"/>
          </a:blip>
          <a:srcRect l="2102" b="16336"/>
          <a:stretch/>
        </p:blipFill>
        <p:spPr>
          <a:xfrm>
            <a:off x="1828800" y="-6828"/>
            <a:ext cx="10363200" cy="6864828"/>
          </a:xfrm>
          <a:prstGeom prst="rect">
            <a:avLst/>
          </a:prstGeom>
        </p:spPr>
      </p:pic>
      <p:sp>
        <p:nvSpPr>
          <p:cNvPr id="4" name="Title 3">
            <a:extLst>
              <a:ext uri="{FF2B5EF4-FFF2-40B4-BE49-F238E27FC236}">
                <a16:creationId xmlns:a16="http://schemas.microsoft.com/office/drawing/2014/main" id="{A41E0CE0-D2BA-493F-A3C0-EA98FA8101E6}"/>
              </a:ext>
            </a:extLst>
          </p:cNvPr>
          <p:cNvSpPr>
            <a:spLocks noGrp="1"/>
          </p:cNvSpPr>
          <p:nvPr>
            <p:ph type="title"/>
          </p:nvPr>
        </p:nvSpPr>
        <p:spPr/>
        <p:txBody>
          <a:bodyPr/>
          <a:lstStyle/>
          <a:p>
            <a:pPr algn="ctr"/>
            <a:r>
              <a:rPr lang="en-US" dirty="0">
                <a:latin typeface="Comic Sans MS" panose="030F0702030302020204" pitchFamily="66" charset="0"/>
              </a:rPr>
              <a:t>Chapter 3: The Iron Man</a:t>
            </a:r>
          </a:p>
        </p:txBody>
      </p:sp>
      <p:sp>
        <p:nvSpPr>
          <p:cNvPr id="7" name="TextBox 6">
            <a:extLst>
              <a:ext uri="{FF2B5EF4-FFF2-40B4-BE49-F238E27FC236}">
                <a16:creationId xmlns:a16="http://schemas.microsoft.com/office/drawing/2014/main" id="{3A6BD938-5D0A-4F21-82AB-8F1A19DDF9CE}"/>
              </a:ext>
            </a:extLst>
          </p:cNvPr>
          <p:cNvSpPr txBox="1"/>
          <p:nvPr/>
        </p:nvSpPr>
        <p:spPr>
          <a:xfrm>
            <a:off x="3654941" y="5911701"/>
            <a:ext cx="6097772" cy="369332"/>
          </a:xfrm>
          <a:prstGeom prst="rect">
            <a:avLst/>
          </a:prstGeom>
          <a:noFill/>
        </p:spPr>
        <p:txBody>
          <a:bodyPr wrap="square">
            <a:spAutoFit/>
          </a:bodyPr>
          <a:lstStyle/>
          <a:p>
            <a:r>
              <a:rPr lang="en-US" dirty="0">
                <a:latin typeface="Comic Sans MS" panose="030F0702030302020204" pitchFamily="66" charset="0"/>
                <a:hlinkClick r:id="rId4"/>
              </a:rPr>
              <a:t>The Iron Man - Chapter 3 by Ted Hughes - YouTube</a:t>
            </a:r>
            <a:endParaRPr lang="en-US" dirty="0">
              <a:latin typeface="Comic Sans MS" panose="030F0702030302020204" pitchFamily="66" charset="0"/>
            </a:endParaRPr>
          </a:p>
        </p:txBody>
      </p:sp>
      <p:pic>
        <p:nvPicPr>
          <p:cNvPr id="6" name="Picture 5">
            <a:extLst>
              <a:ext uri="{FF2B5EF4-FFF2-40B4-BE49-F238E27FC236}">
                <a16:creationId xmlns:a16="http://schemas.microsoft.com/office/drawing/2014/main" id="{FA6894A3-F2C8-4D8B-89B1-5D941AF7FF88}"/>
              </a:ext>
            </a:extLst>
          </p:cNvPr>
          <p:cNvPicPr>
            <a:picLocks noChangeAspect="1"/>
          </p:cNvPicPr>
          <p:nvPr/>
        </p:nvPicPr>
        <p:blipFill rotWithShape="1">
          <a:blip r:embed="rId5"/>
          <a:srcRect l="4623" t="18703" r="33371" b="20310"/>
          <a:stretch/>
        </p:blipFill>
        <p:spPr>
          <a:xfrm>
            <a:off x="2732800" y="1690688"/>
            <a:ext cx="6726400" cy="3721449"/>
          </a:xfrm>
          <a:prstGeom prst="rect">
            <a:avLst/>
          </a:prstGeom>
        </p:spPr>
      </p:pic>
    </p:spTree>
    <p:extLst>
      <p:ext uri="{BB962C8B-B14F-4D97-AF65-F5344CB8AC3E}">
        <p14:creationId xmlns:p14="http://schemas.microsoft.com/office/powerpoint/2010/main" val="109063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D93533-E077-479F-866D-9C0290F6BABB}"/>
              </a:ext>
            </a:extLst>
          </p:cNvPr>
          <p:cNvPicPr>
            <a:picLocks noChangeAspect="1"/>
          </p:cNvPicPr>
          <p:nvPr/>
        </p:nvPicPr>
        <p:blipFill rotWithShape="1">
          <a:blip r:embed="rId3">
            <a:alphaModFix amt="20000"/>
          </a:blip>
          <a:srcRect l="2102" b="16336"/>
          <a:stretch/>
        </p:blipFill>
        <p:spPr>
          <a:xfrm>
            <a:off x="1828800" y="-6828"/>
            <a:ext cx="10363200" cy="6864828"/>
          </a:xfrm>
          <a:prstGeom prst="rect">
            <a:avLst/>
          </a:prstGeom>
        </p:spPr>
      </p:pic>
      <p:sp>
        <p:nvSpPr>
          <p:cNvPr id="2" name="Title 1">
            <a:extLst>
              <a:ext uri="{FF2B5EF4-FFF2-40B4-BE49-F238E27FC236}">
                <a16:creationId xmlns:a16="http://schemas.microsoft.com/office/drawing/2014/main" id="{B1A3D75F-F071-4308-8813-479E0D0BE35C}"/>
              </a:ext>
            </a:extLst>
          </p:cNvPr>
          <p:cNvSpPr>
            <a:spLocks noGrp="1"/>
          </p:cNvSpPr>
          <p:nvPr>
            <p:ph type="title"/>
          </p:nvPr>
        </p:nvSpPr>
        <p:spPr/>
        <p:txBody>
          <a:bodyPr/>
          <a:lstStyle/>
          <a:p>
            <a:pPr algn="ctr"/>
            <a:r>
              <a:rPr lang="en-US" dirty="0">
                <a:latin typeface="Comic Sans MS" panose="030F0702030302020204" pitchFamily="66" charset="0"/>
              </a:rPr>
              <a:t>Key features of a persuasive poster (advert)</a:t>
            </a:r>
          </a:p>
        </p:txBody>
      </p:sp>
      <p:sp>
        <p:nvSpPr>
          <p:cNvPr id="3" name="Content Placeholder 2">
            <a:extLst>
              <a:ext uri="{FF2B5EF4-FFF2-40B4-BE49-F238E27FC236}">
                <a16:creationId xmlns:a16="http://schemas.microsoft.com/office/drawing/2014/main" id="{8FFD2EBD-9077-4FB2-8414-AD7B447874B9}"/>
              </a:ext>
            </a:extLst>
          </p:cNvPr>
          <p:cNvSpPr>
            <a:spLocks noGrp="1"/>
          </p:cNvSpPr>
          <p:nvPr>
            <p:ph idx="1"/>
          </p:nvPr>
        </p:nvSpPr>
        <p:spPr/>
        <p:txBody>
          <a:bodyPr/>
          <a:lstStyle/>
          <a:p>
            <a:r>
              <a:rPr lang="en-US" dirty="0">
                <a:latin typeface="Comic Sans MS" panose="030F0702030302020204" pitchFamily="66" charset="0"/>
              </a:rPr>
              <a:t>Contact information (how can they find you)</a:t>
            </a:r>
          </a:p>
          <a:p>
            <a:r>
              <a:rPr lang="en-US" dirty="0">
                <a:latin typeface="Comic Sans MS" panose="030F0702030302020204" pitchFamily="66" charset="0"/>
              </a:rPr>
              <a:t>Title (what is your product)</a:t>
            </a:r>
          </a:p>
          <a:p>
            <a:r>
              <a:rPr lang="en-US" dirty="0">
                <a:latin typeface="Comic Sans MS" panose="030F0702030302020204" pitchFamily="66" charset="0"/>
              </a:rPr>
              <a:t>Picture (what does your product look like)</a:t>
            </a:r>
          </a:p>
          <a:p>
            <a:r>
              <a:rPr lang="en-US" dirty="0">
                <a:latin typeface="Comic Sans MS" panose="030F0702030302020204" pitchFamily="66" charset="0"/>
              </a:rPr>
              <a:t>Bright </a:t>
            </a:r>
            <a:r>
              <a:rPr lang="en-US" dirty="0" err="1">
                <a:latin typeface="Comic Sans MS" panose="030F0702030302020204" pitchFamily="66" charset="0"/>
              </a:rPr>
              <a:t>colours</a:t>
            </a:r>
            <a:r>
              <a:rPr lang="en-US" dirty="0">
                <a:latin typeface="Comic Sans MS" panose="030F0702030302020204" pitchFamily="66" charset="0"/>
              </a:rPr>
              <a:t> (catch the reader’s eye)</a:t>
            </a:r>
          </a:p>
          <a:p>
            <a:r>
              <a:rPr lang="en-US" dirty="0">
                <a:latin typeface="Comic Sans MS" panose="030F0702030302020204" pitchFamily="66" charset="0"/>
              </a:rPr>
              <a:t>Rule of 3 (three reasons to buy your product)</a:t>
            </a:r>
          </a:p>
          <a:p>
            <a:pPr algn="ctr"/>
            <a:endParaRPr lang="en-US" sz="2400" b="1" dirty="0">
              <a:latin typeface="Comic Sans MS" panose="030F0702030302020204" pitchFamily="66" charset="0"/>
            </a:endParaRPr>
          </a:p>
          <a:p>
            <a:pPr marL="0" indent="0" algn="ctr">
              <a:buNone/>
            </a:pPr>
            <a:r>
              <a:rPr lang="en-GB" sz="2400" b="1" dirty="0">
                <a:solidFill>
                  <a:srgbClr val="231F20"/>
                </a:solidFill>
                <a:effectLst/>
                <a:latin typeface="Comic Sans MS" panose="030F0702030302020204" pitchFamily="66" charset="0"/>
                <a:ea typeface="Calibri" panose="020F0502020204030204" pitchFamily="34" charset="0"/>
              </a:rPr>
              <a:t>Adverts encourage you to buy things. They use memorable words and short descriptions. They can be seen on TV, heard on the radio and printed on posters or within different texts.</a:t>
            </a:r>
            <a:endParaRPr lang="en-US" sz="2400" b="1" dirty="0">
              <a:latin typeface="Comic Sans MS" panose="030F0702030302020204" pitchFamily="66" charset="0"/>
            </a:endParaRPr>
          </a:p>
        </p:txBody>
      </p:sp>
    </p:spTree>
    <p:extLst>
      <p:ext uri="{BB962C8B-B14F-4D97-AF65-F5344CB8AC3E}">
        <p14:creationId xmlns:p14="http://schemas.microsoft.com/office/powerpoint/2010/main" val="379316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D93533-E077-479F-866D-9C0290F6BABB}"/>
              </a:ext>
            </a:extLst>
          </p:cNvPr>
          <p:cNvPicPr>
            <a:picLocks noChangeAspect="1"/>
          </p:cNvPicPr>
          <p:nvPr/>
        </p:nvPicPr>
        <p:blipFill rotWithShape="1">
          <a:blip r:embed="rId2">
            <a:alphaModFix amt="20000"/>
          </a:blip>
          <a:srcRect l="2102" b="16336"/>
          <a:stretch/>
        </p:blipFill>
        <p:spPr>
          <a:xfrm>
            <a:off x="1828800" y="-6828"/>
            <a:ext cx="10363200" cy="6864828"/>
          </a:xfrm>
          <a:prstGeom prst="rect">
            <a:avLst/>
          </a:prstGeom>
        </p:spPr>
      </p:pic>
      <p:sp>
        <p:nvSpPr>
          <p:cNvPr id="2" name="Title 1">
            <a:extLst>
              <a:ext uri="{FF2B5EF4-FFF2-40B4-BE49-F238E27FC236}">
                <a16:creationId xmlns:a16="http://schemas.microsoft.com/office/drawing/2014/main" id="{B1A3D75F-F071-4308-8813-479E0D0BE35C}"/>
              </a:ext>
            </a:extLst>
          </p:cNvPr>
          <p:cNvSpPr>
            <a:spLocks noGrp="1"/>
          </p:cNvSpPr>
          <p:nvPr>
            <p:ph type="title"/>
          </p:nvPr>
        </p:nvSpPr>
        <p:spPr/>
        <p:txBody>
          <a:bodyPr/>
          <a:lstStyle/>
          <a:p>
            <a:pPr algn="ctr"/>
            <a:r>
              <a:rPr lang="en-US" dirty="0">
                <a:latin typeface="Comic Sans MS" panose="030F0702030302020204" pitchFamily="66" charset="0"/>
              </a:rPr>
              <a:t>Why might you want to rent The Iron Man?</a:t>
            </a:r>
          </a:p>
        </p:txBody>
      </p:sp>
      <p:sp>
        <p:nvSpPr>
          <p:cNvPr id="3" name="Content Placeholder 2">
            <a:extLst>
              <a:ext uri="{FF2B5EF4-FFF2-40B4-BE49-F238E27FC236}">
                <a16:creationId xmlns:a16="http://schemas.microsoft.com/office/drawing/2014/main" id="{8FFD2EBD-9077-4FB2-8414-AD7B447874B9}"/>
              </a:ext>
            </a:extLst>
          </p:cNvPr>
          <p:cNvSpPr>
            <a:spLocks noGrp="1"/>
          </p:cNvSpPr>
          <p:nvPr>
            <p:ph idx="1"/>
          </p:nvPr>
        </p:nvSpPr>
        <p:spPr/>
        <p:txBody>
          <a:bodyPr/>
          <a:lstStyle/>
          <a:p>
            <a:pPr marL="0" indent="0">
              <a:buNone/>
            </a:pPr>
            <a:r>
              <a:rPr lang="en-US" sz="2400" b="1" dirty="0">
                <a:latin typeface="Comic Sans MS" panose="030F0702030302020204" pitchFamily="66" charset="0"/>
              </a:rPr>
              <a:t>Talk to your partner about what jobs the Iron Man could do? Why do you think people would want to rent him.</a:t>
            </a:r>
          </a:p>
          <a:p>
            <a:pPr marL="0" indent="0">
              <a:buNone/>
            </a:pPr>
            <a:r>
              <a:rPr lang="en-US" sz="2400" b="1" dirty="0">
                <a:latin typeface="Comic Sans MS" panose="030F0702030302020204" pitchFamily="66" charset="0"/>
              </a:rPr>
              <a:t>Then we will brainstorm together.</a:t>
            </a:r>
          </a:p>
        </p:txBody>
      </p:sp>
    </p:spTree>
    <p:extLst>
      <p:ext uri="{BB962C8B-B14F-4D97-AF65-F5344CB8AC3E}">
        <p14:creationId xmlns:p14="http://schemas.microsoft.com/office/powerpoint/2010/main" val="76821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D93533-E077-479F-866D-9C0290F6BABB}"/>
              </a:ext>
            </a:extLst>
          </p:cNvPr>
          <p:cNvPicPr>
            <a:picLocks noChangeAspect="1"/>
          </p:cNvPicPr>
          <p:nvPr/>
        </p:nvPicPr>
        <p:blipFill rotWithShape="1">
          <a:blip r:embed="rId2">
            <a:alphaModFix amt="20000"/>
          </a:blip>
          <a:srcRect l="2102" b="16336"/>
          <a:stretch/>
        </p:blipFill>
        <p:spPr>
          <a:xfrm>
            <a:off x="1828800" y="-6828"/>
            <a:ext cx="10363200" cy="6864828"/>
          </a:xfrm>
          <a:prstGeom prst="rect">
            <a:avLst/>
          </a:prstGeom>
        </p:spPr>
      </p:pic>
      <p:sp>
        <p:nvSpPr>
          <p:cNvPr id="2" name="Title 1">
            <a:extLst>
              <a:ext uri="{FF2B5EF4-FFF2-40B4-BE49-F238E27FC236}">
                <a16:creationId xmlns:a16="http://schemas.microsoft.com/office/drawing/2014/main" id="{B1A3D75F-F071-4308-8813-479E0D0BE35C}"/>
              </a:ext>
            </a:extLst>
          </p:cNvPr>
          <p:cNvSpPr>
            <a:spLocks noGrp="1"/>
          </p:cNvSpPr>
          <p:nvPr>
            <p:ph type="title"/>
          </p:nvPr>
        </p:nvSpPr>
        <p:spPr/>
        <p:txBody>
          <a:bodyPr/>
          <a:lstStyle/>
          <a:p>
            <a:pPr algn="ctr"/>
            <a:r>
              <a:rPr lang="en-US" dirty="0">
                <a:latin typeface="Comic Sans MS" panose="030F0702030302020204" pitchFamily="66" charset="0"/>
              </a:rPr>
              <a:t>Iron Man for rent:</a:t>
            </a:r>
          </a:p>
        </p:txBody>
      </p:sp>
      <p:sp>
        <p:nvSpPr>
          <p:cNvPr id="7" name="Oval 6">
            <a:extLst>
              <a:ext uri="{FF2B5EF4-FFF2-40B4-BE49-F238E27FC236}">
                <a16:creationId xmlns:a16="http://schemas.microsoft.com/office/drawing/2014/main" id="{FB3FED15-AABC-4400-9F11-B990A61A4977}"/>
              </a:ext>
            </a:extLst>
          </p:cNvPr>
          <p:cNvSpPr/>
          <p:nvPr/>
        </p:nvSpPr>
        <p:spPr>
          <a:xfrm>
            <a:off x="3189767" y="2323215"/>
            <a:ext cx="5263116" cy="2466753"/>
          </a:xfrm>
          <a:prstGeom prst="ellipse">
            <a:avLst/>
          </a:prstGeom>
          <a:solidFill>
            <a:srgbClr val="E9CF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8F78A1-5F2C-4434-AF32-A679908861FC}"/>
              </a:ext>
            </a:extLst>
          </p:cNvPr>
          <p:cNvSpPr txBox="1"/>
          <p:nvPr/>
        </p:nvSpPr>
        <p:spPr>
          <a:xfrm>
            <a:off x="3918097" y="2956426"/>
            <a:ext cx="3806456" cy="1200329"/>
          </a:xfrm>
          <a:prstGeom prst="rect">
            <a:avLst/>
          </a:prstGeom>
          <a:noFill/>
        </p:spPr>
        <p:txBody>
          <a:bodyPr wrap="square" rtlCol="0">
            <a:spAutoFit/>
          </a:bodyPr>
          <a:lstStyle/>
          <a:p>
            <a:pPr algn="ctr"/>
            <a:r>
              <a:rPr lang="en-US" sz="3600" dirty="0">
                <a:latin typeface="Comic Sans MS" panose="030F0702030302020204" pitchFamily="66" charset="0"/>
              </a:rPr>
              <a:t>Jobs for The Iron Man</a:t>
            </a:r>
          </a:p>
        </p:txBody>
      </p:sp>
    </p:spTree>
    <p:extLst>
      <p:ext uri="{BB962C8B-B14F-4D97-AF65-F5344CB8AC3E}">
        <p14:creationId xmlns:p14="http://schemas.microsoft.com/office/powerpoint/2010/main" val="951552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D93533-E077-479F-866D-9C0290F6BABB}"/>
              </a:ext>
            </a:extLst>
          </p:cNvPr>
          <p:cNvPicPr>
            <a:picLocks noChangeAspect="1"/>
          </p:cNvPicPr>
          <p:nvPr/>
        </p:nvPicPr>
        <p:blipFill rotWithShape="1">
          <a:blip r:embed="rId3">
            <a:alphaModFix amt="20000"/>
          </a:blip>
          <a:srcRect l="2102" b="16336"/>
          <a:stretch/>
        </p:blipFill>
        <p:spPr>
          <a:xfrm>
            <a:off x="1828800" y="-6828"/>
            <a:ext cx="10363200" cy="6864828"/>
          </a:xfrm>
          <a:prstGeom prst="rect">
            <a:avLst/>
          </a:prstGeom>
        </p:spPr>
      </p:pic>
      <p:pic>
        <p:nvPicPr>
          <p:cNvPr id="10" name="Picture 9">
            <a:extLst>
              <a:ext uri="{FF2B5EF4-FFF2-40B4-BE49-F238E27FC236}">
                <a16:creationId xmlns:a16="http://schemas.microsoft.com/office/drawing/2014/main" id="{AC48C028-BAAB-4AF0-AA13-7C9B07D9CDB6}"/>
              </a:ext>
            </a:extLst>
          </p:cNvPr>
          <p:cNvPicPr>
            <a:picLocks noChangeAspect="1"/>
          </p:cNvPicPr>
          <p:nvPr/>
        </p:nvPicPr>
        <p:blipFill rotWithShape="1">
          <a:blip r:embed="rId4"/>
          <a:srcRect l="33924" t="13178" r="35378" b="6047"/>
          <a:stretch/>
        </p:blipFill>
        <p:spPr>
          <a:xfrm>
            <a:off x="3593805" y="88749"/>
            <a:ext cx="4573468" cy="6769251"/>
          </a:xfrm>
          <a:prstGeom prst="rect">
            <a:avLst/>
          </a:prstGeom>
        </p:spPr>
      </p:pic>
    </p:spTree>
    <p:extLst>
      <p:ext uri="{BB962C8B-B14F-4D97-AF65-F5344CB8AC3E}">
        <p14:creationId xmlns:p14="http://schemas.microsoft.com/office/powerpoint/2010/main" val="3993539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D93533-E077-479F-866D-9C0290F6BABB}"/>
              </a:ext>
            </a:extLst>
          </p:cNvPr>
          <p:cNvPicPr>
            <a:picLocks noChangeAspect="1"/>
          </p:cNvPicPr>
          <p:nvPr/>
        </p:nvPicPr>
        <p:blipFill rotWithShape="1">
          <a:blip r:embed="rId2">
            <a:alphaModFix amt="20000"/>
          </a:blip>
          <a:srcRect l="2102" b="16336"/>
          <a:stretch/>
        </p:blipFill>
        <p:spPr>
          <a:xfrm>
            <a:off x="1828800" y="-6828"/>
            <a:ext cx="10363200" cy="6864828"/>
          </a:xfrm>
          <a:prstGeom prst="rect">
            <a:avLst/>
          </a:prstGeom>
        </p:spPr>
      </p:pic>
      <p:sp>
        <p:nvSpPr>
          <p:cNvPr id="6" name="Title 5">
            <a:extLst>
              <a:ext uri="{FF2B5EF4-FFF2-40B4-BE49-F238E27FC236}">
                <a16:creationId xmlns:a16="http://schemas.microsoft.com/office/drawing/2014/main" id="{BF1E2C05-C7F9-4CD1-9946-0B72474CA289}"/>
              </a:ext>
            </a:extLst>
          </p:cNvPr>
          <p:cNvSpPr>
            <a:spLocks noGrp="1"/>
          </p:cNvSpPr>
          <p:nvPr>
            <p:ph type="title"/>
          </p:nvPr>
        </p:nvSpPr>
        <p:spPr>
          <a:xfrm>
            <a:off x="838200" y="0"/>
            <a:ext cx="10515600" cy="1325563"/>
          </a:xfrm>
        </p:spPr>
        <p:txBody>
          <a:bodyPr/>
          <a:lstStyle/>
          <a:p>
            <a:pPr algn="ctr"/>
            <a:r>
              <a:rPr lang="en-US" dirty="0">
                <a:latin typeface="Comic Sans MS" panose="030F0702030302020204" pitchFamily="66" charset="0"/>
              </a:rPr>
              <a:t>Your task:</a:t>
            </a:r>
          </a:p>
        </p:txBody>
      </p:sp>
      <p:sp>
        <p:nvSpPr>
          <p:cNvPr id="8" name="Content Placeholder 7">
            <a:extLst>
              <a:ext uri="{FF2B5EF4-FFF2-40B4-BE49-F238E27FC236}">
                <a16:creationId xmlns:a16="http://schemas.microsoft.com/office/drawing/2014/main" id="{260F8B86-91A1-456B-BA87-84B800421B43}"/>
              </a:ext>
            </a:extLst>
          </p:cNvPr>
          <p:cNvSpPr>
            <a:spLocks noGrp="1"/>
          </p:cNvSpPr>
          <p:nvPr>
            <p:ph idx="1"/>
          </p:nvPr>
        </p:nvSpPr>
        <p:spPr>
          <a:xfrm>
            <a:off x="838200" y="1095153"/>
            <a:ext cx="10515600" cy="5688419"/>
          </a:xfrm>
        </p:spPr>
        <p:txBody>
          <a:bodyPr>
            <a:normAutofit fontScale="92500" lnSpcReduction="10000"/>
          </a:bodyPr>
          <a:lstStyle/>
          <a:p>
            <a:pPr marL="0" indent="0">
              <a:lnSpc>
                <a:spcPct val="107000"/>
              </a:lnSpc>
              <a:spcAft>
                <a:spcPts val="800"/>
              </a:spcAft>
              <a:buNone/>
            </a:pPr>
            <a:r>
              <a:rPr lang="en-US" sz="2400" dirty="0">
                <a:latin typeface="Comic Sans MS" panose="030F0702030302020204" pitchFamily="66" charset="0"/>
                <a:ea typeface="Calibri" panose="020F0502020204030204" pitchFamily="34" charset="0"/>
                <a:cs typeface="Calibri" panose="020F0502020204030204" pitchFamily="34" charset="0"/>
              </a:rPr>
              <a:t>In your books, or on your sheets, you are going to create a brainstorm for your advert tomorrow. </a:t>
            </a:r>
          </a:p>
          <a:p>
            <a:pPr marL="0" indent="0">
              <a:lnSpc>
                <a:spcPct val="107000"/>
              </a:lnSpc>
              <a:spcAft>
                <a:spcPts val="800"/>
              </a:spcAft>
              <a:buNone/>
            </a:pPr>
            <a:r>
              <a:rPr lang="en-US" sz="2400" dirty="0">
                <a:latin typeface="Comic Sans MS" panose="030F0702030302020204" pitchFamily="66" charset="0"/>
                <a:ea typeface="Calibri" panose="020F0502020204030204" pitchFamily="34" charset="0"/>
                <a:cs typeface="Calibri" panose="020F0502020204030204" pitchFamily="34" charset="0"/>
              </a:rPr>
              <a:t>Think about:</a:t>
            </a:r>
          </a:p>
          <a:p>
            <a:pPr>
              <a:lnSpc>
                <a:spcPct val="107000"/>
              </a:lnSpc>
              <a:spcAft>
                <a:spcPts val="800"/>
              </a:spcAft>
              <a:buFontTx/>
              <a:buChar char="-"/>
            </a:pPr>
            <a:r>
              <a:rPr lang="en-US" sz="2400" dirty="0">
                <a:latin typeface="Comic Sans MS" panose="030F0702030302020204" pitchFamily="66" charset="0"/>
                <a:ea typeface="Calibri" panose="020F0502020204030204" pitchFamily="34" charset="0"/>
                <a:cs typeface="Calibri" panose="020F0502020204030204" pitchFamily="34" charset="0"/>
              </a:rPr>
              <a:t>What </a:t>
            </a:r>
            <a:r>
              <a:rPr lang="en-US" sz="2400" dirty="0" err="1">
                <a:latin typeface="Comic Sans MS" panose="030F0702030302020204" pitchFamily="66" charset="0"/>
                <a:ea typeface="Calibri" panose="020F0502020204030204" pitchFamily="34" charset="0"/>
                <a:cs typeface="Calibri" panose="020F0502020204030204" pitchFamily="34" charset="0"/>
              </a:rPr>
              <a:t>colours</a:t>
            </a:r>
            <a:r>
              <a:rPr lang="en-US" sz="2400" dirty="0">
                <a:latin typeface="Comic Sans MS" panose="030F0702030302020204" pitchFamily="66" charset="0"/>
                <a:ea typeface="Calibri" panose="020F0502020204030204" pitchFamily="34" charset="0"/>
                <a:cs typeface="Calibri" panose="020F0502020204030204" pitchFamily="34" charset="0"/>
              </a:rPr>
              <a:t> you might use</a:t>
            </a:r>
          </a:p>
          <a:p>
            <a:pPr>
              <a:lnSpc>
                <a:spcPct val="107000"/>
              </a:lnSpc>
              <a:spcAft>
                <a:spcPts val="800"/>
              </a:spcAft>
              <a:buFontTx/>
              <a:buChar char="-"/>
            </a:pPr>
            <a:r>
              <a:rPr lang="en-US" sz="2400" dirty="0">
                <a:latin typeface="Comic Sans MS" panose="030F0702030302020204" pitchFamily="66" charset="0"/>
                <a:ea typeface="Calibri" panose="020F0502020204030204" pitchFamily="34" charset="0"/>
                <a:cs typeface="Calibri" panose="020F0502020204030204" pitchFamily="34" charset="0"/>
              </a:rPr>
              <a:t>What main selling points you have for The Iron Man</a:t>
            </a:r>
          </a:p>
          <a:p>
            <a:pPr>
              <a:lnSpc>
                <a:spcPct val="107000"/>
              </a:lnSpc>
              <a:spcAft>
                <a:spcPts val="800"/>
              </a:spcAft>
              <a:buFontTx/>
              <a:buChar char="-"/>
            </a:pPr>
            <a:r>
              <a:rPr lang="en-US" sz="2400" dirty="0">
                <a:latin typeface="Comic Sans MS" panose="030F0702030302020204" pitchFamily="66" charset="0"/>
                <a:ea typeface="Calibri" panose="020F0502020204030204" pitchFamily="34" charset="0"/>
                <a:cs typeface="Calibri" panose="020F0502020204030204" pitchFamily="34" charset="0"/>
              </a:rPr>
              <a:t>Contact information</a:t>
            </a:r>
          </a:p>
          <a:p>
            <a:pPr>
              <a:lnSpc>
                <a:spcPct val="107000"/>
              </a:lnSpc>
              <a:spcAft>
                <a:spcPts val="800"/>
              </a:spcAft>
              <a:buFontTx/>
              <a:buChar char="-"/>
            </a:pPr>
            <a:r>
              <a:rPr lang="en-US" sz="2400" dirty="0">
                <a:latin typeface="Comic Sans MS" panose="030F0702030302020204" pitchFamily="66" charset="0"/>
                <a:ea typeface="Calibri" panose="020F0502020204030204" pitchFamily="34" charset="0"/>
                <a:cs typeface="Calibri" panose="020F0502020204030204" pitchFamily="34" charset="0"/>
              </a:rPr>
              <a:t>Prices and hours</a:t>
            </a:r>
          </a:p>
          <a:p>
            <a:pPr>
              <a:lnSpc>
                <a:spcPct val="107000"/>
              </a:lnSpc>
              <a:spcAft>
                <a:spcPts val="800"/>
              </a:spcAft>
              <a:buFontTx/>
              <a:buChar char="-"/>
            </a:pPr>
            <a:r>
              <a:rPr lang="en-US" sz="2400" dirty="0">
                <a:latin typeface="Comic Sans MS" panose="030F0702030302020204" pitchFamily="66" charset="0"/>
                <a:ea typeface="Calibri" panose="020F0502020204030204" pitchFamily="34" charset="0"/>
                <a:cs typeface="Calibri" panose="020F0502020204030204" pitchFamily="34" charset="0"/>
              </a:rPr>
              <a:t>Any information that you think will draw the audience member in </a:t>
            </a:r>
          </a:p>
          <a:p>
            <a:pPr>
              <a:lnSpc>
                <a:spcPct val="107000"/>
              </a:lnSpc>
              <a:spcAft>
                <a:spcPts val="800"/>
              </a:spcAft>
              <a:buFontTx/>
              <a:buChar char="-"/>
            </a:pPr>
            <a:r>
              <a:rPr lang="en-US" sz="2400" dirty="0">
                <a:latin typeface="Comic Sans MS" panose="030F0702030302020204" pitchFamily="66" charset="0"/>
                <a:ea typeface="Calibri" panose="020F0502020204030204" pitchFamily="34" charset="0"/>
                <a:cs typeface="Calibri" panose="020F0502020204030204" pitchFamily="34" charset="0"/>
              </a:rPr>
              <a:t>Who your target audience is – who do you want to rent TIM?</a:t>
            </a:r>
          </a:p>
          <a:p>
            <a:pPr marL="0" indent="0">
              <a:lnSpc>
                <a:spcPct val="107000"/>
              </a:lnSpc>
              <a:spcAft>
                <a:spcPts val="800"/>
              </a:spcAft>
              <a:buNone/>
            </a:pPr>
            <a:r>
              <a:rPr lang="en-US" sz="2400" dirty="0">
                <a:effectLst/>
                <a:latin typeface="Comic Sans MS" panose="030F0702030302020204" pitchFamily="66" charset="0"/>
                <a:ea typeface="Calibri" panose="020F0502020204030204" pitchFamily="34" charset="0"/>
              </a:rPr>
              <a:t>If you finish early and you have checked your work, start to draw the layout for your poster on a whiteboard to help with your poster tomorrow.</a:t>
            </a:r>
            <a:endParaRPr lang="en-US" sz="3600" dirty="0">
              <a:latin typeface="Comic Sans MS" panose="030F0702030302020204" pitchFamily="66" charset="0"/>
            </a:endParaRPr>
          </a:p>
        </p:txBody>
      </p:sp>
    </p:spTree>
    <p:extLst>
      <p:ext uri="{BB962C8B-B14F-4D97-AF65-F5344CB8AC3E}">
        <p14:creationId xmlns:p14="http://schemas.microsoft.com/office/powerpoint/2010/main" val="2442632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0" ma:contentTypeDescription="Create a new document." ma:contentTypeScope="" ma:versionID="b6ec2e0150afea7d5776644d08e447da">
  <xsd:schema xmlns:xsd="http://www.w3.org/2001/XMLSchema" xmlns:xs="http://www.w3.org/2001/XMLSchema" xmlns:p="http://schemas.microsoft.com/office/2006/metadata/properties" xmlns:ns2="810dadb4-62c1-4fd3-aef3-0db6a8571ffe" targetNamespace="http://schemas.microsoft.com/office/2006/metadata/properties" ma:root="true" ma:fieldsID="98d808a8b07e59fd4b86833a1874b37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5400D4-772B-4E02-8276-A5918EFA9AC7}"/>
</file>

<file path=customXml/itemProps2.xml><?xml version="1.0" encoding="utf-8"?>
<ds:datastoreItem xmlns:ds="http://schemas.openxmlformats.org/officeDocument/2006/customXml" ds:itemID="{0424A53A-64D3-4B92-BB89-705062A24045}"/>
</file>

<file path=customXml/itemProps3.xml><?xml version="1.0" encoding="utf-8"?>
<ds:datastoreItem xmlns:ds="http://schemas.openxmlformats.org/officeDocument/2006/customXml" ds:itemID="{DA51FA0F-3D2A-40FF-902B-711AF6B1147A}"/>
</file>

<file path=docProps/app.xml><?xml version="1.0" encoding="utf-8"?>
<Properties xmlns="http://schemas.openxmlformats.org/officeDocument/2006/extended-properties" xmlns:vt="http://schemas.openxmlformats.org/officeDocument/2006/docPropsVTypes">
  <TotalTime>0</TotalTime>
  <Words>504</Words>
  <Application>Microsoft Office PowerPoint</Application>
  <PresentationFormat>Widescreen</PresentationFormat>
  <Paragraphs>45</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Comic Sans MS</vt:lpstr>
      <vt:lpstr>Office Theme</vt:lpstr>
      <vt:lpstr>The Iron Man</vt:lpstr>
      <vt:lpstr>LO: To plan the key features of my poster.</vt:lpstr>
      <vt:lpstr>Starter: hyperbole</vt:lpstr>
      <vt:lpstr>Chapter 3: The Iron Man</vt:lpstr>
      <vt:lpstr>Key features of a persuasive poster (advert)</vt:lpstr>
      <vt:lpstr>Why might you want to rent The Iron Man?</vt:lpstr>
      <vt:lpstr>Iron Man for rent:</vt:lpstr>
      <vt:lpstr>PowerPoint Presentation</vt:lpstr>
      <vt:lpstr>Your task: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Chhibber</dc:creator>
  <cp:lastModifiedBy>A Chhibber</cp:lastModifiedBy>
  <cp:revision>44</cp:revision>
  <dcterms:created xsi:type="dcterms:W3CDTF">2021-05-09T16:21:50Z</dcterms:created>
  <dcterms:modified xsi:type="dcterms:W3CDTF">2021-05-10T18:56:58Z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