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318" r:id="rId5"/>
    <p:sldId id="319" r:id="rId6"/>
    <p:sldId id="320" r:id="rId7"/>
    <p:sldId id="321" r:id="rId8"/>
    <p:sldId id="322" r:id="rId9"/>
    <p:sldId id="323" r:id="rId10"/>
    <p:sldId id="32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1156" autoAdjust="0"/>
  </p:normalViewPr>
  <p:slideViewPr>
    <p:cSldViewPr snapToGrid="0">
      <p:cViewPr varScale="1">
        <p:scale>
          <a:sx n="69" d="100"/>
          <a:sy n="69" d="100"/>
        </p:scale>
        <p:origin x="50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FE5C0E-850C-4E27-8BD8-4FD495BF2CC8}" type="datetimeFigureOut">
              <a:rPr lang="en-GB" smtClean="0"/>
              <a:t>13/02/2022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1A5DB-DEAB-41A8-ADBB-43634D7EC9BD}" type="slidenum">
              <a:rPr lang="en-GB" smtClean="0"/>
              <a:t>‹#›</a:t>
            </a:fld>
            <a:endParaRPr lang="en-GB"/>
          </a:p>
        </p:txBody>
      </p:sp>
    </p:spTree>
    <p:extLst>
      <p:ext uri="{BB962C8B-B14F-4D97-AF65-F5344CB8AC3E}">
        <p14:creationId xmlns:p14="http://schemas.microsoft.com/office/powerpoint/2010/main" val="3519230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8EF8A-CACA-42C4-93D1-068449AE4C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EDD8497-F361-4264-B155-E605DF1056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F17FF76-5ED3-4C9E-BA46-E57B89412301}"/>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5" name="Footer Placeholder 4">
            <a:extLst>
              <a:ext uri="{FF2B5EF4-FFF2-40B4-BE49-F238E27FC236}">
                <a16:creationId xmlns:a16="http://schemas.microsoft.com/office/drawing/2014/main" id="{2775141E-6DBC-4D57-B9FF-36070BF3E7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FA3C2C-B2A9-473D-AA0A-EB308F6B9D88}"/>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2479289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68837-30FF-46E1-BFB1-5482F91135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9CB45C-AAA1-4F4F-B821-0C79B1D17F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C37793-BA5C-4490-A171-B317A4D1A05F}"/>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5" name="Footer Placeholder 4">
            <a:extLst>
              <a:ext uri="{FF2B5EF4-FFF2-40B4-BE49-F238E27FC236}">
                <a16:creationId xmlns:a16="http://schemas.microsoft.com/office/drawing/2014/main" id="{06646186-B88B-417F-829E-CA60256E46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225676-829C-4C86-914D-E4BF4BA5668F}"/>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526030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19396C-19C2-4DDF-85F7-C20547AE8B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941D7D-A9C7-420D-BE5A-3B12B6FDD9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3FF6E-B945-4956-8CF9-F6E64C08082D}"/>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5" name="Footer Placeholder 4">
            <a:extLst>
              <a:ext uri="{FF2B5EF4-FFF2-40B4-BE49-F238E27FC236}">
                <a16:creationId xmlns:a16="http://schemas.microsoft.com/office/drawing/2014/main" id="{733362D2-F83E-474B-B5D2-B61ED32F88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3A4D17-73F3-4D95-995D-47C9B2337BF9}"/>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3924191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3051A-0432-4AC6-AE69-E1E6D9243B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BD4062-56C5-46E1-A2EE-7FA6B9BD77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918301-7618-4BD9-9355-AE40BDBCA991}"/>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5" name="Footer Placeholder 4">
            <a:extLst>
              <a:ext uri="{FF2B5EF4-FFF2-40B4-BE49-F238E27FC236}">
                <a16:creationId xmlns:a16="http://schemas.microsoft.com/office/drawing/2014/main" id="{FD8950D6-F0B3-438D-8662-D659C4F08E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711B1A-EBAE-418B-807F-9091D84E5165}"/>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07526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A7DCE-57B7-4239-8D9F-D1BAFE3DB2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9F82291-7FB7-4363-9073-EFD9098DCF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3B50C4-716F-4499-B90D-575E8F2E2CC1}"/>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5" name="Footer Placeholder 4">
            <a:extLst>
              <a:ext uri="{FF2B5EF4-FFF2-40B4-BE49-F238E27FC236}">
                <a16:creationId xmlns:a16="http://schemas.microsoft.com/office/drawing/2014/main" id="{D77B9865-5185-4546-999F-E67DFEB157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7EDECD-F4A9-4248-9993-5053E04987D3}"/>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3369228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9F1FF-ED29-4C3D-83E0-31E509BDF8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BA6B7E-F09C-4343-BE66-499538E9F3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031F722-3701-41B8-B892-363FC73F44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C36627-63F5-4883-B0FF-DCCACAC1B3E5}"/>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6" name="Footer Placeholder 5">
            <a:extLst>
              <a:ext uri="{FF2B5EF4-FFF2-40B4-BE49-F238E27FC236}">
                <a16:creationId xmlns:a16="http://schemas.microsoft.com/office/drawing/2014/main" id="{082E0675-BA4B-44E3-9415-C45667281D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89DF8C-B475-458C-81C3-BE7E6ECAA1E2}"/>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2387092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4950D-DE95-45D9-948D-D6CFEAFA908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9885540-D256-412D-8C54-AD2CE5ACD0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6B195C-3FBE-40DA-AC75-582F5855D2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990EBA7-DB46-4099-AB5C-611C69CE00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036DD1-CEA3-43D6-8E07-CCAAA352AA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92DCCDD-F582-4F53-BC6A-B9906F6679A2}"/>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8" name="Footer Placeholder 7">
            <a:extLst>
              <a:ext uri="{FF2B5EF4-FFF2-40B4-BE49-F238E27FC236}">
                <a16:creationId xmlns:a16="http://schemas.microsoft.com/office/drawing/2014/main" id="{D68A57C4-03F6-4571-A758-D58D78D3DB0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E23D86-EB4B-4B2C-B0B3-2A060BDDDF2E}"/>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242862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7DF16-04B8-40AA-A215-07387914C6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F6EB5B7-A1F0-42B3-B0B0-5997811277C3}"/>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4" name="Footer Placeholder 3">
            <a:extLst>
              <a:ext uri="{FF2B5EF4-FFF2-40B4-BE49-F238E27FC236}">
                <a16:creationId xmlns:a16="http://schemas.microsoft.com/office/drawing/2014/main" id="{0AEF6A42-1C00-4516-9A4B-CAF6D1C22F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7BF0E02-37EE-4E36-A3CF-D2DC6002E7DD}"/>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4414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B4B659-83AF-47DC-ACB9-4B15AB9C35FF}"/>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3" name="Footer Placeholder 2">
            <a:extLst>
              <a:ext uri="{FF2B5EF4-FFF2-40B4-BE49-F238E27FC236}">
                <a16:creationId xmlns:a16="http://schemas.microsoft.com/office/drawing/2014/main" id="{1F8F6E4C-FF6D-4666-B07A-570723D9736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0473A7-EA30-4179-BA2A-BFC8C49E5BD6}"/>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1577291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A23C3-B2D0-4113-ACE2-77ABCF95C0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80A0CC-994C-480C-BF10-B33FC9B495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692006-EC0D-423C-949C-48E22DEBE2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07E2F2-55F2-4B7B-A0AD-8ECFBDFE4D2D}"/>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6" name="Footer Placeholder 5">
            <a:extLst>
              <a:ext uri="{FF2B5EF4-FFF2-40B4-BE49-F238E27FC236}">
                <a16:creationId xmlns:a16="http://schemas.microsoft.com/office/drawing/2014/main" id="{8E7A20B6-8625-463D-8C50-DABB25D58A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2D143D-B6D1-4EEA-AF2A-DF4149200654}"/>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295704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75352-46BB-44C9-918E-C96DEFF6FF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3CBD083-C0CE-4B08-A183-9B29DFB27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D68B484-42B6-4D0D-92BE-1850EACD5A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DFAF68-A1B3-4923-949D-AE39151B4EB2}"/>
              </a:ext>
            </a:extLst>
          </p:cNvPr>
          <p:cNvSpPr>
            <a:spLocks noGrp="1"/>
          </p:cNvSpPr>
          <p:nvPr>
            <p:ph type="dt" sz="half" idx="10"/>
          </p:nvPr>
        </p:nvSpPr>
        <p:spPr/>
        <p:txBody>
          <a:bodyPr/>
          <a:lstStyle/>
          <a:p>
            <a:fld id="{955C6F3B-2B7D-467C-8985-81849E7D99B0}" type="datetimeFigureOut">
              <a:rPr lang="en-GB" smtClean="0"/>
              <a:t>13/02/2022</a:t>
            </a:fld>
            <a:endParaRPr lang="en-GB"/>
          </a:p>
        </p:txBody>
      </p:sp>
      <p:sp>
        <p:nvSpPr>
          <p:cNvPr id="6" name="Footer Placeholder 5">
            <a:extLst>
              <a:ext uri="{FF2B5EF4-FFF2-40B4-BE49-F238E27FC236}">
                <a16:creationId xmlns:a16="http://schemas.microsoft.com/office/drawing/2014/main" id="{6EE3F96B-3B5B-4802-9620-F9698CDC98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5E04AD-9A51-4728-AC64-6EADFB7376FE}"/>
              </a:ext>
            </a:extLst>
          </p:cNvPr>
          <p:cNvSpPr>
            <a:spLocks noGrp="1"/>
          </p:cNvSpPr>
          <p:nvPr>
            <p:ph type="sldNum" sz="quarter" idx="12"/>
          </p:nvPr>
        </p:nvSpPr>
        <p:spPr/>
        <p:txBody>
          <a:bodyPr/>
          <a:lstStyle/>
          <a:p>
            <a:fld id="{327F2A24-E97D-400E-8980-9F221B79031D}" type="slidenum">
              <a:rPr lang="en-GB" smtClean="0"/>
              <a:t>‹#›</a:t>
            </a:fld>
            <a:endParaRPr lang="en-GB"/>
          </a:p>
        </p:txBody>
      </p:sp>
    </p:spTree>
    <p:extLst>
      <p:ext uri="{BB962C8B-B14F-4D97-AF65-F5344CB8AC3E}">
        <p14:creationId xmlns:p14="http://schemas.microsoft.com/office/powerpoint/2010/main" val="3326962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7AA043-846F-4367-B755-B90010587F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028E3F-AF33-4E21-8DB6-4B2DD3C97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640D2F-5AA8-469C-9A7D-A7E0272B5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5C6F3B-2B7D-467C-8985-81849E7D99B0}" type="datetimeFigureOut">
              <a:rPr lang="en-GB" smtClean="0"/>
              <a:t>13/02/2022</a:t>
            </a:fld>
            <a:endParaRPr lang="en-GB"/>
          </a:p>
        </p:txBody>
      </p:sp>
      <p:sp>
        <p:nvSpPr>
          <p:cNvPr id="5" name="Footer Placeholder 4">
            <a:extLst>
              <a:ext uri="{FF2B5EF4-FFF2-40B4-BE49-F238E27FC236}">
                <a16:creationId xmlns:a16="http://schemas.microsoft.com/office/drawing/2014/main" id="{FB4DCE6C-91C4-4977-B5DE-2C9BE74A33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D31A275-935C-40FB-9CEA-13BAFFBED2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F2A24-E97D-400E-8980-9F221B79031D}" type="slidenum">
              <a:rPr lang="en-GB" smtClean="0"/>
              <a:t>‹#›</a:t>
            </a:fld>
            <a:endParaRPr lang="en-GB"/>
          </a:p>
        </p:txBody>
      </p:sp>
    </p:spTree>
    <p:extLst>
      <p:ext uri="{BB962C8B-B14F-4D97-AF65-F5344CB8AC3E}">
        <p14:creationId xmlns:p14="http://schemas.microsoft.com/office/powerpoint/2010/main" val="1395510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595BE89-26F5-438B-8921-0D2B04EFF40F}"/>
              </a:ext>
            </a:extLst>
          </p:cNvPr>
          <p:cNvSpPr>
            <a:spLocks noGrp="1"/>
          </p:cNvSpPr>
          <p:nvPr>
            <p:ph type="title"/>
          </p:nvPr>
        </p:nvSpPr>
        <p:spPr>
          <a:xfrm>
            <a:off x="838199" y="365125"/>
            <a:ext cx="10859429" cy="1325563"/>
          </a:xfrm>
        </p:spPr>
        <p:txBody>
          <a:bodyPr/>
          <a:lstStyle/>
          <a:p>
            <a:r>
              <a:rPr lang="en-US" dirty="0">
                <a:latin typeface="Comic Sans MS" panose="030F0702030302020204" pitchFamily="66" charset="0"/>
              </a:rPr>
              <a:t>LO: To apply my knowledge of statistics using my own data. </a:t>
            </a:r>
            <a:endParaRPr lang="en-GB"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F81D6D16-53D5-4601-BAD2-08B9007FE2A1}"/>
              </a:ext>
            </a:extLst>
          </p:cNvPr>
          <p:cNvSpPr>
            <a:spLocks noGrp="1"/>
          </p:cNvSpPr>
          <p:nvPr>
            <p:ph idx="1"/>
          </p:nvPr>
        </p:nvSpPr>
        <p:spPr/>
        <p:txBody>
          <a:bodyPr/>
          <a:lstStyle/>
          <a:p>
            <a:pPr>
              <a:buFontTx/>
              <a:buChar char="-"/>
            </a:pPr>
            <a:r>
              <a:rPr lang="en-US" dirty="0">
                <a:latin typeface="Comic Sans MS" panose="030F0702030302020204" pitchFamily="66" charset="0"/>
              </a:rPr>
              <a:t>I can recall the different ways I can record data.</a:t>
            </a:r>
          </a:p>
          <a:p>
            <a:pPr>
              <a:buFontTx/>
              <a:buChar char="-"/>
            </a:pPr>
            <a:r>
              <a:rPr lang="en-US" dirty="0">
                <a:latin typeface="Comic Sans MS" panose="030F0702030302020204" pitchFamily="66" charset="0"/>
              </a:rPr>
              <a:t>I can collect my own data to use.</a:t>
            </a:r>
          </a:p>
          <a:p>
            <a:pPr>
              <a:buFontTx/>
              <a:buChar char="-"/>
            </a:pPr>
            <a:r>
              <a:rPr lang="en-US" dirty="0">
                <a:latin typeface="Comic Sans MS" panose="030F0702030302020204" pitchFamily="66" charset="0"/>
              </a:rPr>
              <a:t>I can present my data accurately in a variety of ways.  </a:t>
            </a:r>
            <a:endParaRPr lang="en-GB" dirty="0">
              <a:latin typeface="Comic Sans MS" panose="030F0702030302020204" pitchFamily="66" charset="0"/>
            </a:endParaRPr>
          </a:p>
        </p:txBody>
      </p:sp>
    </p:spTree>
    <p:extLst>
      <p:ext uri="{BB962C8B-B14F-4D97-AF65-F5344CB8AC3E}">
        <p14:creationId xmlns:p14="http://schemas.microsoft.com/office/powerpoint/2010/main" val="2208335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7C9AD-75B0-44E6-9C92-38CCF3190FE4}"/>
              </a:ext>
            </a:extLst>
          </p:cNvPr>
          <p:cNvSpPr>
            <a:spLocks noGrp="1"/>
          </p:cNvSpPr>
          <p:nvPr>
            <p:ph type="title"/>
          </p:nvPr>
        </p:nvSpPr>
        <p:spPr/>
        <p:txBody>
          <a:bodyPr>
            <a:normAutofit/>
          </a:bodyPr>
          <a:lstStyle/>
          <a:p>
            <a:r>
              <a:rPr lang="en-US" dirty="0">
                <a:latin typeface="Comic Sans MS" panose="030F0702030302020204" pitchFamily="66" charset="0"/>
              </a:rPr>
              <a:t>Which ways of showing data have we looked at so far?</a:t>
            </a:r>
            <a:endParaRPr lang="en-GB" dirty="0">
              <a:latin typeface="Comic Sans MS" panose="030F0702030302020204" pitchFamily="66" charset="0"/>
            </a:endParaRPr>
          </a:p>
        </p:txBody>
      </p:sp>
      <p:pic>
        <p:nvPicPr>
          <p:cNvPr id="2050" name="Picture 2" descr="See the source image">
            <a:extLst>
              <a:ext uri="{FF2B5EF4-FFF2-40B4-BE49-F238E27FC236}">
                <a16:creationId xmlns:a16="http://schemas.microsoft.com/office/drawing/2014/main" id="{9FBD63B8-F890-4AE7-B62F-54232E9817DB}"/>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21813" t="29609" r="23860" b="32145"/>
          <a:stretch/>
        </p:blipFill>
        <p:spPr bwMode="auto">
          <a:xfrm>
            <a:off x="358696" y="3033132"/>
            <a:ext cx="1726581" cy="1215483"/>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ee the source image">
            <a:extLst>
              <a:ext uri="{FF2B5EF4-FFF2-40B4-BE49-F238E27FC236}">
                <a16:creationId xmlns:a16="http://schemas.microsoft.com/office/drawing/2014/main" id="{A2BCEA44-00FA-49BE-B283-D602266D9C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6330" y="2202365"/>
            <a:ext cx="2903035" cy="245326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See the source image">
            <a:extLst>
              <a:ext uri="{FF2B5EF4-FFF2-40B4-BE49-F238E27FC236}">
                <a16:creationId xmlns:a16="http://schemas.microsoft.com/office/drawing/2014/main" id="{FA2DAB48-828E-4AEB-9305-F0AA2887914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4521" t="3614"/>
          <a:stretch/>
        </p:blipFill>
        <p:spPr bwMode="auto">
          <a:xfrm>
            <a:off x="6096000" y="2037594"/>
            <a:ext cx="2409616" cy="252060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See the source image">
            <a:extLst>
              <a:ext uri="{FF2B5EF4-FFF2-40B4-BE49-F238E27FC236}">
                <a16:creationId xmlns:a16="http://schemas.microsoft.com/office/drawing/2014/main" id="{879AF5F0-81B0-4E4D-98CE-CB0C67A845D1}"/>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8160" t="18066" r="8371" b="3885"/>
          <a:stretch/>
        </p:blipFill>
        <p:spPr bwMode="auto">
          <a:xfrm>
            <a:off x="9021337" y="2525751"/>
            <a:ext cx="2575932" cy="1806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2713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D86F67-2594-46EC-A932-82A93EF3812A}"/>
              </a:ext>
            </a:extLst>
          </p:cNvPr>
          <p:cNvSpPr>
            <a:spLocks noGrp="1"/>
          </p:cNvSpPr>
          <p:nvPr>
            <p:ph idx="1"/>
          </p:nvPr>
        </p:nvSpPr>
        <p:spPr/>
        <p:txBody>
          <a:bodyPr>
            <a:normAutofit/>
          </a:bodyPr>
          <a:lstStyle/>
          <a:p>
            <a:pPr marL="0" indent="0" algn="ctr">
              <a:buNone/>
            </a:pPr>
            <a:r>
              <a:rPr lang="en-US" sz="4400" dirty="0">
                <a:latin typeface="Comic Sans MS" panose="030F0702030302020204" pitchFamily="66" charset="0"/>
              </a:rPr>
              <a:t>In today’s lesson, we are going to be collecting our own data and showing it in different ways. Most of our activities are practical but it is really important that we are counting accurately as well as having fun!</a:t>
            </a:r>
            <a:endParaRPr lang="en-GB" sz="4400" dirty="0">
              <a:latin typeface="Comic Sans MS" panose="030F0702030302020204" pitchFamily="66" charset="0"/>
            </a:endParaRPr>
          </a:p>
        </p:txBody>
      </p:sp>
    </p:spTree>
    <p:extLst>
      <p:ext uri="{BB962C8B-B14F-4D97-AF65-F5344CB8AC3E}">
        <p14:creationId xmlns:p14="http://schemas.microsoft.com/office/powerpoint/2010/main" val="2914260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462A-B8C3-4E43-810E-D2B3D584DD0D}"/>
              </a:ext>
            </a:extLst>
          </p:cNvPr>
          <p:cNvSpPr>
            <a:spLocks noGrp="1"/>
          </p:cNvSpPr>
          <p:nvPr>
            <p:ph type="title"/>
          </p:nvPr>
        </p:nvSpPr>
        <p:spPr/>
        <p:txBody>
          <a:bodyPr/>
          <a:lstStyle/>
          <a:p>
            <a:r>
              <a:rPr lang="en-US" b="1" dirty="0">
                <a:latin typeface="Comic Sans MS" panose="030F0702030302020204" pitchFamily="66" charset="0"/>
              </a:rPr>
              <a:t>Activity 1: Tally Chart</a:t>
            </a:r>
            <a:endParaRPr lang="en-GB"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B0F94B93-8B76-4B6B-B0E4-72055AA0FDCF}"/>
              </a:ext>
            </a:extLst>
          </p:cNvPr>
          <p:cNvSpPr>
            <a:spLocks noGrp="1"/>
          </p:cNvSpPr>
          <p:nvPr>
            <p:ph idx="1"/>
          </p:nvPr>
        </p:nvSpPr>
        <p:spPr/>
        <p:txBody>
          <a:bodyPr/>
          <a:lstStyle/>
          <a:p>
            <a:pPr marL="0" indent="0">
              <a:buNone/>
            </a:pPr>
            <a:r>
              <a:rPr lang="en-US" dirty="0">
                <a:latin typeface="Comic Sans MS" panose="030F0702030302020204" pitchFamily="66" charset="0"/>
              </a:rPr>
              <a:t>I am going to set a timer for 1 minute.</a:t>
            </a:r>
          </a:p>
          <a:p>
            <a:pPr marL="0" indent="0">
              <a:buNone/>
            </a:pPr>
            <a:endParaRPr lang="en-US" dirty="0">
              <a:latin typeface="Comic Sans MS" panose="030F0702030302020204" pitchFamily="66" charset="0"/>
            </a:endParaRPr>
          </a:p>
          <a:p>
            <a:pPr marL="0" indent="0">
              <a:buNone/>
            </a:pPr>
            <a:r>
              <a:rPr lang="en-US" dirty="0">
                <a:latin typeface="Comic Sans MS" panose="030F0702030302020204" pitchFamily="66" charset="0"/>
              </a:rPr>
              <a:t>5 or 6 children will be trying to do as many squats as they can.</a:t>
            </a:r>
          </a:p>
          <a:p>
            <a:pPr marL="0" indent="0">
              <a:buNone/>
            </a:pPr>
            <a:endParaRPr lang="en-US" dirty="0">
              <a:latin typeface="Comic Sans MS" panose="030F0702030302020204" pitchFamily="66" charset="0"/>
            </a:endParaRPr>
          </a:p>
          <a:p>
            <a:pPr marL="0" indent="0">
              <a:buNone/>
            </a:pPr>
            <a:r>
              <a:rPr lang="en-US" dirty="0">
                <a:latin typeface="Comic Sans MS" panose="030F0702030302020204" pitchFamily="66" charset="0"/>
              </a:rPr>
              <a:t>If you are not squatting, you need to be counting carefully how many squats someone does.</a:t>
            </a:r>
          </a:p>
          <a:p>
            <a:pPr marL="0" indent="0">
              <a:buNone/>
            </a:pPr>
            <a:endParaRPr lang="en-US" dirty="0">
              <a:latin typeface="Comic Sans MS" panose="030F0702030302020204" pitchFamily="66" charset="0"/>
            </a:endParaRPr>
          </a:p>
          <a:p>
            <a:pPr marL="0" indent="0">
              <a:buNone/>
            </a:pPr>
            <a:r>
              <a:rPr lang="en-US" dirty="0">
                <a:latin typeface="Comic Sans MS" panose="030F0702030302020204" pitchFamily="66" charset="0"/>
              </a:rPr>
              <a:t>Then we will make a whole class tally. </a:t>
            </a:r>
            <a:endParaRPr lang="en-GB" dirty="0">
              <a:latin typeface="Comic Sans MS" panose="030F0702030302020204" pitchFamily="66" charset="0"/>
            </a:endParaRPr>
          </a:p>
        </p:txBody>
      </p:sp>
      <p:pic>
        <p:nvPicPr>
          <p:cNvPr id="6" name="Picture 2" descr="See the source image">
            <a:extLst>
              <a:ext uri="{FF2B5EF4-FFF2-40B4-BE49-F238E27FC236}">
                <a16:creationId xmlns:a16="http://schemas.microsoft.com/office/drawing/2014/main" id="{F2562578-BAF4-421B-B5A5-9683193F5F09}"/>
              </a:ext>
            </a:extLst>
          </p:cNvPr>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21813" t="29609" r="23860" b="32145"/>
          <a:stretch/>
        </p:blipFill>
        <p:spPr bwMode="auto">
          <a:xfrm>
            <a:off x="10171769" y="157705"/>
            <a:ext cx="1726581" cy="1215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0904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462A-B8C3-4E43-810E-D2B3D584DD0D}"/>
              </a:ext>
            </a:extLst>
          </p:cNvPr>
          <p:cNvSpPr>
            <a:spLocks noGrp="1"/>
          </p:cNvSpPr>
          <p:nvPr>
            <p:ph type="title"/>
          </p:nvPr>
        </p:nvSpPr>
        <p:spPr/>
        <p:txBody>
          <a:bodyPr/>
          <a:lstStyle/>
          <a:p>
            <a:r>
              <a:rPr lang="en-US" b="1" dirty="0">
                <a:latin typeface="Comic Sans MS" panose="030F0702030302020204" pitchFamily="66" charset="0"/>
              </a:rPr>
              <a:t>Activity 2: Pictogram</a:t>
            </a:r>
            <a:endParaRPr lang="en-GB"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B0F94B93-8B76-4B6B-B0E4-72055AA0FDCF}"/>
              </a:ext>
            </a:extLst>
          </p:cNvPr>
          <p:cNvSpPr>
            <a:spLocks noGrp="1"/>
          </p:cNvSpPr>
          <p:nvPr>
            <p:ph idx="1"/>
          </p:nvPr>
        </p:nvSpPr>
        <p:spPr/>
        <p:txBody>
          <a:bodyPr>
            <a:normAutofit lnSpcReduction="10000"/>
          </a:bodyPr>
          <a:lstStyle/>
          <a:p>
            <a:pPr marL="0" indent="0">
              <a:buNone/>
            </a:pPr>
            <a:r>
              <a:rPr lang="en-US" dirty="0">
                <a:effectLst/>
                <a:latin typeface="Comic Sans MS" panose="030F0702030302020204" pitchFamily="66" charset="0"/>
                <a:ea typeface="Calibri" panose="020F0502020204030204" pitchFamily="34" charset="0"/>
                <a:cs typeface="Calibri" panose="020F0502020204030204" pitchFamily="34" charset="0"/>
              </a:rPr>
              <a:t>I am going to set a timer for two minutes.</a:t>
            </a:r>
          </a:p>
          <a:p>
            <a:pPr marL="0" indent="0">
              <a:buNone/>
            </a:pPr>
            <a:endParaRPr lang="en-US" dirty="0">
              <a:latin typeface="Comic Sans MS" panose="030F0702030302020204" pitchFamily="66" charset="0"/>
              <a:ea typeface="Calibri" panose="020F0502020204030204" pitchFamily="34" charset="0"/>
              <a:cs typeface="Calibri" panose="020F0502020204030204" pitchFamily="34" charset="0"/>
            </a:endParaRPr>
          </a:p>
          <a:p>
            <a:pPr marL="0" indent="0">
              <a:buNone/>
            </a:pPr>
            <a:r>
              <a:rPr lang="en-US" dirty="0">
                <a:effectLst/>
                <a:latin typeface="Comic Sans MS" panose="030F0702030302020204" pitchFamily="66" charset="0"/>
                <a:ea typeface="Calibri" panose="020F0502020204030204" pitchFamily="34" charset="0"/>
                <a:cs typeface="Calibri" panose="020F0502020204030204" pitchFamily="34" charset="0"/>
              </a:rPr>
              <a:t>5 or 6 children in the class will try to create the tallest tower they can out of connecting blocks.</a:t>
            </a:r>
          </a:p>
          <a:p>
            <a:pPr marL="0" indent="0">
              <a:buNone/>
            </a:pPr>
            <a:r>
              <a:rPr lang="en-US" dirty="0">
                <a:effectLst/>
                <a:latin typeface="Comic Sans MS" panose="030F0702030302020204" pitchFamily="66" charset="0"/>
                <a:ea typeface="Calibri" panose="020F0502020204030204" pitchFamily="34" charset="0"/>
                <a:cs typeface="Calibri" panose="020F0502020204030204" pitchFamily="34" charset="0"/>
              </a:rPr>
              <a:t>We will record the data in a pictogram. </a:t>
            </a:r>
          </a:p>
          <a:p>
            <a:pPr marL="0" indent="0">
              <a:buNone/>
            </a:pPr>
            <a:endParaRPr lang="en-US" dirty="0">
              <a:latin typeface="Comic Sans MS" panose="030F0702030302020204" pitchFamily="66" charset="0"/>
              <a:ea typeface="Calibri" panose="020F0502020204030204" pitchFamily="34" charset="0"/>
              <a:cs typeface="Calibri" panose="020F0502020204030204" pitchFamily="34" charset="0"/>
            </a:endParaRPr>
          </a:p>
          <a:p>
            <a:pPr marL="0" indent="0">
              <a:buNone/>
            </a:pPr>
            <a:r>
              <a:rPr lang="en-US" dirty="0">
                <a:effectLst/>
                <a:latin typeface="Comic Sans MS" panose="030F0702030302020204" pitchFamily="66" charset="0"/>
                <a:ea typeface="Calibri" panose="020F0502020204030204" pitchFamily="34" charset="0"/>
                <a:cs typeface="Calibri" panose="020F0502020204030204" pitchFamily="34" charset="0"/>
              </a:rPr>
              <a:t>Think carefully about which key we might use.</a:t>
            </a:r>
          </a:p>
          <a:p>
            <a:pPr marL="0" indent="0">
              <a:buNone/>
            </a:pPr>
            <a:endParaRPr lang="en-US" dirty="0">
              <a:effectLst/>
              <a:latin typeface="Comic Sans MS" panose="030F0702030302020204" pitchFamily="66" charset="0"/>
              <a:ea typeface="Calibri" panose="020F0502020204030204" pitchFamily="34" charset="0"/>
              <a:cs typeface="Calibri" panose="020F0502020204030204" pitchFamily="34" charset="0"/>
            </a:endParaRPr>
          </a:p>
          <a:p>
            <a:pPr marL="0" indent="0">
              <a:buNone/>
            </a:pPr>
            <a:r>
              <a:rPr lang="en-US" dirty="0">
                <a:effectLst/>
                <a:latin typeface="Comic Sans MS" panose="030F0702030302020204" pitchFamily="66" charset="0"/>
                <a:ea typeface="Calibri" panose="020F0502020204030204" pitchFamily="34" charset="0"/>
                <a:cs typeface="Calibri" panose="020F0502020204030204" pitchFamily="34" charset="0"/>
              </a:rPr>
              <a:t>LA chn to use key of 1:1.</a:t>
            </a:r>
            <a:endParaRPr lang="en-GB"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buNone/>
            </a:pPr>
            <a:endParaRPr lang="en-GB" dirty="0">
              <a:latin typeface="Comic Sans MS" panose="030F0702030302020204" pitchFamily="66" charset="0"/>
            </a:endParaRPr>
          </a:p>
        </p:txBody>
      </p:sp>
      <p:pic>
        <p:nvPicPr>
          <p:cNvPr id="4" name="Picture 4" descr="See the source image">
            <a:extLst>
              <a:ext uri="{FF2B5EF4-FFF2-40B4-BE49-F238E27FC236}">
                <a16:creationId xmlns:a16="http://schemas.microsoft.com/office/drawing/2014/main" id="{C07B7A0D-E568-491E-A3FF-27C9E5B48D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8965" y="0"/>
            <a:ext cx="2903035" cy="24532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0520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462A-B8C3-4E43-810E-D2B3D584DD0D}"/>
              </a:ext>
            </a:extLst>
          </p:cNvPr>
          <p:cNvSpPr>
            <a:spLocks noGrp="1"/>
          </p:cNvSpPr>
          <p:nvPr>
            <p:ph type="title"/>
          </p:nvPr>
        </p:nvSpPr>
        <p:spPr/>
        <p:txBody>
          <a:bodyPr/>
          <a:lstStyle/>
          <a:p>
            <a:r>
              <a:rPr lang="en-US" b="1" dirty="0">
                <a:latin typeface="Comic Sans MS" panose="030F0702030302020204" pitchFamily="66" charset="0"/>
              </a:rPr>
              <a:t>Activity 3: Bar Chart</a:t>
            </a:r>
            <a:endParaRPr lang="en-GB"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B0F94B93-8B76-4B6B-B0E4-72055AA0FDCF}"/>
              </a:ext>
            </a:extLst>
          </p:cNvPr>
          <p:cNvSpPr>
            <a:spLocks noGrp="1"/>
          </p:cNvSpPr>
          <p:nvPr>
            <p:ph idx="1"/>
          </p:nvPr>
        </p:nvSpPr>
        <p:spPr>
          <a:xfrm>
            <a:off x="838200" y="1825625"/>
            <a:ext cx="8763000" cy="4351338"/>
          </a:xfrm>
        </p:spPr>
        <p:txBody>
          <a:bodyPr>
            <a:normAutofit/>
          </a:bodyPr>
          <a:lstStyle/>
          <a:p>
            <a:pPr marL="0" indent="0">
              <a:buNone/>
            </a:pPr>
            <a:r>
              <a:rPr lang="en-US" dirty="0">
                <a:latin typeface="Comic Sans MS" panose="030F0702030302020204" pitchFamily="66" charset="0"/>
              </a:rPr>
              <a:t>We are going to create a bar chart or block diagram to show how we got to school this morning. We might have walked, driven, scooted, rode our bikes etc. </a:t>
            </a:r>
            <a:endParaRPr lang="en-GB" dirty="0">
              <a:latin typeface="Comic Sans MS" panose="030F0702030302020204" pitchFamily="66" charset="0"/>
            </a:endParaRPr>
          </a:p>
        </p:txBody>
      </p:sp>
      <p:pic>
        <p:nvPicPr>
          <p:cNvPr id="5" name="Picture 6" descr="See the source image">
            <a:extLst>
              <a:ext uri="{FF2B5EF4-FFF2-40B4-BE49-F238E27FC236}">
                <a16:creationId xmlns:a16="http://schemas.microsoft.com/office/drawing/2014/main" id="{8977F139-6F8F-4D9D-A9D4-C67EB3B38A8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521" t="3614"/>
          <a:stretch/>
        </p:blipFill>
        <p:spPr bwMode="auto">
          <a:xfrm>
            <a:off x="9782384" y="0"/>
            <a:ext cx="2409616" cy="2520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3549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462A-B8C3-4E43-810E-D2B3D584DD0D}"/>
              </a:ext>
            </a:extLst>
          </p:cNvPr>
          <p:cNvSpPr>
            <a:spLocks noGrp="1"/>
          </p:cNvSpPr>
          <p:nvPr>
            <p:ph type="title"/>
          </p:nvPr>
        </p:nvSpPr>
        <p:spPr/>
        <p:txBody>
          <a:bodyPr/>
          <a:lstStyle/>
          <a:p>
            <a:r>
              <a:rPr lang="en-US" b="1" dirty="0">
                <a:latin typeface="Comic Sans MS" panose="030F0702030302020204" pitchFamily="66" charset="0"/>
              </a:rPr>
              <a:t>Activity 4: Table</a:t>
            </a:r>
            <a:endParaRPr lang="en-GB"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B0F94B93-8B76-4B6B-B0E4-72055AA0FDCF}"/>
              </a:ext>
            </a:extLst>
          </p:cNvPr>
          <p:cNvSpPr>
            <a:spLocks noGrp="1"/>
          </p:cNvSpPr>
          <p:nvPr>
            <p:ph idx="1"/>
          </p:nvPr>
        </p:nvSpPr>
        <p:spPr>
          <a:xfrm>
            <a:off x="838200" y="1825625"/>
            <a:ext cx="8763000" cy="4351338"/>
          </a:xfrm>
        </p:spPr>
        <p:txBody>
          <a:bodyPr>
            <a:normAutofit/>
          </a:bodyPr>
          <a:lstStyle/>
          <a:p>
            <a:pPr marL="0" indent="0">
              <a:buNone/>
            </a:pPr>
            <a:r>
              <a:rPr lang="en-US" dirty="0">
                <a:latin typeface="Comic Sans MS" panose="030F0702030302020204" pitchFamily="66" charset="0"/>
                <a:ea typeface="Calibri" panose="020F0502020204030204" pitchFamily="34" charset="0"/>
                <a:cs typeface="Calibri" panose="020F0502020204030204" pitchFamily="34" charset="0"/>
              </a:rPr>
              <a:t>Using the lunch list from each class, we are going to create a table of who in which class is having which lunch today.</a:t>
            </a:r>
          </a:p>
          <a:p>
            <a:pPr marL="0" indent="0">
              <a:buNone/>
            </a:pPr>
            <a:endParaRPr lang="en-US" sz="1800" dirty="0">
              <a:effectLst/>
              <a:latin typeface="Comic Sans MS" panose="030F0702030302020204" pitchFamily="66" charset="0"/>
              <a:ea typeface="Calibri" panose="020F0502020204030204" pitchFamily="34" charset="0"/>
              <a:cs typeface="Calibri" panose="020F0502020204030204" pitchFamily="34" charset="0"/>
            </a:endParaRPr>
          </a:p>
        </p:txBody>
      </p:sp>
      <p:pic>
        <p:nvPicPr>
          <p:cNvPr id="6" name="Picture 8" descr="See the source image">
            <a:extLst>
              <a:ext uri="{FF2B5EF4-FFF2-40B4-BE49-F238E27FC236}">
                <a16:creationId xmlns:a16="http://schemas.microsoft.com/office/drawing/2014/main" id="{729C1421-831C-4423-BBDA-FA362AE838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160" t="18066" r="8371" b="3885"/>
          <a:stretch/>
        </p:blipFill>
        <p:spPr bwMode="auto">
          <a:xfrm>
            <a:off x="9601200" y="19127"/>
            <a:ext cx="2575932" cy="1806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4772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1" ma:contentTypeDescription="Create a new document." ma:contentTypeScope="" ma:versionID="e74a16028a0b5b0f57608bf09d8b2660">
  <xsd:schema xmlns:xsd="http://www.w3.org/2001/XMLSchema" xmlns:xs="http://www.w3.org/2001/XMLSchema" xmlns:p="http://schemas.microsoft.com/office/2006/metadata/properties" xmlns:ns2="810dadb4-62c1-4fd3-aef3-0db6a8571ffe" targetNamespace="http://schemas.microsoft.com/office/2006/metadata/properties" ma:root="true" ma:fieldsID="9b39263f8dd01711e1fc9c8509195d3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BDCB1-CAC1-4CB8-9CAF-17F0AD171F6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C3267FD-D3CD-4AB8-88EC-12FF0ECFF5F6}">
  <ds:schemaRefs>
    <ds:schemaRef ds:uri="http://schemas.microsoft.com/sharepoint/v3/contenttype/forms"/>
  </ds:schemaRefs>
</ds:datastoreItem>
</file>

<file path=customXml/itemProps3.xml><?xml version="1.0" encoding="utf-8"?>
<ds:datastoreItem xmlns:ds="http://schemas.openxmlformats.org/officeDocument/2006/customXml" ds:itemID="{8534BA80-D44F-4F6D-B909-1A4C35CCB7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0dadb4-62c1-4fd3-aef3-0db6a8571f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290</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Comic Sans MS</vt:lpstr>
      <vt:lpstr>Office Theme</vt:lpstr>
      <vt:lpstr>LO: To apply my knowledge of statistics using my own data. </vt:lpstr>
      <vt:lpstr>Which ways of showing data have we looked at so far?</vt:lpstr>
      <vt:lpstr>PowerPoint Presentation</vt:lpstr>
      <vt:lpstr>Activity 1: Tally Chart</vt:lpstr>
      <vt:lpstr>Activity 2: Pictogram</vt:lpstr>
      <vt:lpstr>Activity 3: Bar Chart</vt:lpstr>
      <vt:lpstr>Activity 4: Table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dc:title>
  <dc:creator>M Smith</dc:creator>
  <cp:lastModifiedBy>A Chhibber</cp:lastModifiedBy>
  <cp:revision>90</cp:revision>
  <dcterms:created xsi:type="dcterms:W3CDTF">2021-11-14T08:27:55Z</dcterms:created>
  <dcterms:modified xsi:type="dcterms:W3CDTF">2022-02-13T18:01:18Z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