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58" r:id="rId6"/>
    <p:sldId id="260" r:id="rId7"/>
    <p:sldId id="259" r:id="rId8"/>
    <p:sldId id="261" r:id="rId9"/>
    <p:sldId id="262" r:id="rId10"/>
    <p:sldId id="263" r:id="rId11"/>
    <p:sldId id="264" r:id="rId12"/>
    <p:sldId id="270" r:id="rId13"/>
    <p:sldId id="266" r:id="rId14"/>
    <p:sldId id="267" r:id="rId15"/>
    <p:sldId id="268" r:id="rId16"/>
    <p:sldId id="269"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156" autoAdjust="0"/>
  </p:normalViewPr>
  <p:slideViewPr>
    <p:cSldViewPr snapToGrid="0">
      <p:cViewPr varScale="1">
        <p:scale>
          <a:sx n="69" d="100"/>
          <a:sy n="69" d="100"/>
        </p:scale>
        <p:origin x="123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E5C0E-850C-4E27-8BD8-4FD495BF2CC8}" type="datetimeFigureOut">
              <a:rPr lang="en-GB" smtClean="0"/>
              <a:t>13/02/2022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1A5DB-DEAB-41A8-ADBB-43634D7EC9BD}" type="slidenum">
              <a:rPr lang="en-GB" smtClean="0"/>
              <a:t>‹#›</a:t>
            </a:fld>
            <a:endParaRPr lang="en-GB"/>
          </a:p>
        </p:txBody>
      </p:sp>
    </p:spTree>
    <p:extLst>
      <p:ext uri="{BB962C8B-B14F-4D97-AF65-F5344CB8AC3E}">
        <p14:creationId xmlns:p14="http://schemas.microsoft.com/office/powerpoint/2010/main" val="351923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demonstrate this practically. Have two children trying to throw a beanbag in a hoop. Draw a basic tally chart on the board and ask another child to fill in the tally, scoring one mark for each time they get the beanbag in the hoop. </a:t>
            </a:r>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2</a:t>
            </a:fld>
            <a:endParaRPr lang="en-GB"/>
          </a:p>
        </p:txBody>
      </p:sp>
    </p:spTree>
    <p:extLst>
      <p:ext uri="{BB962C8B-B14F-4D97-AF65-F5344CB8AC3E}">
        <p14:creationId xmlns:p14="http://schemas.microsoft.com/office/powerpoint/2010/main" val="3476126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Polly could have drawn 8,9,10,11 or 12.</a:t>
            </a:r>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14</a:t>
            </a:fld>
            <a:endParaRPr lang="en-GB"/>
          </a:p>
        </p:txBody>
      </p:sp>
    </p:spTree>
    <p:extLst>
      <p:ext uri="{BB962C8B-B14F-4D97-AF65-F5344CB8AC3E}">
        <p14:creationId xmlns:p14="http://schemas.microsoft.com/office/powerpoint/2010/main" val="240317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3</a:t>
            </a:fld>
            <a:endParaRPr lang="en-GB"/>
          </a:p>
        </p:txBody>
      </p:sp>
    </p:spTree>
    <p:extLst>
      <p:ext uri="{BB962C8B-B14F-4D97-AF65-F5344CB8AC3E}">
        <p14:creationId xmlns:p14="http://schemas.microsoft.com/office/powerpoint/2010/main" val="155518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if we are given the tally, we need to count the marks to find a total. If we are given a total, we need to draw the correct tally marks in the chart, Prompt YR3 chn to answer questions on the board too. Use the tally chart activity to see who understand the concept and who might need a bit more support later on. </a:t>
            </a:r>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4</a:t>
            </a:fld>
            <a:endParaRPr lang="en-GB"/>
          </a:p>
        </p:txBody>
      </p:sp>
    </p:spTree>
    <p:extLst>
      <p:ext uri="{BB962C8B-B14F-4D97-AF65-F5344CB8AC3E}">
        <p14:creationId xmlns:p14="http://schemas.microsoft.com/office/powerpoint/2010/main" val="141920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chn that we will see a key when we are looking at pictograms. This tells me how much each shape or picture is worth. We are looking at shapes or pictures that equal 1. Can we complete the pictogram as a class. Remind chn that we already have some circles drawn so we need to count on from what we already have e.g. count on from 3 until you get to 12. </a:t>
            </a:r>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6</a:t>
            </a:fld>
            <a:endParaRPr lang="en-GB"/>
          </a:p>
        </p:txBody>
      </p:sp>
    </p:spTree>
    <p:extLst>
      <p:ext uri="{BB962C8B-B14F-4D97-AF65-F5344CB8AC3E}">
        <p14:creationId xmlns:p14="http://schemas.microsoft.com/office/powerpoint/2010/main" val="342354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7</a:t>
            </a:fld>
            <a:endParaRPr lang="en-GB"/>
          </a:p>
        </p:txBody>
      </p:sp>
    </p:spTree>
    <p:extLst>
      <p:ext uri="{BB962C8B-B14F-4D97-AF65-F5344CB8AC3E}">
        <p14:creationId xmlns:p14="http://schemas.microsoft.com/office/powerpoint/2010/main" val="37485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question, we first need to count the amount shown in the tally chart. This question tells us that each square is equal to one person. Just like before, we need to see how many the chart has already given us and count on.  </a:t>
            </a:r>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8</a:t>
            </a:fld>
            <a:endParaRPr lang="en-GB"/>
          </a:p>
        </p:txBody>
      </p:sp>
    </p:spTree>
    <p:extLst>
      <p:ext uri="{BB962C8B-B14F-4D97-AF65-F5344CB8AC3E}">
        <p14:creationId xmlns:p14="http://schemas.microsoft.com/office/powerpoint/2010/main" val="160435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chn know what most, fewest, more than, less than and all together mean. Explain when comparing Alex and Whitney, we are finding the difference. We know Alex scored 2 goals and Whitney scored 4. What do you add to 2 to get to 4?</a:t>
            </a:r>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9</a:t>
            </a:fld>
            <a:endParaRPr lang="en-GB"/>
          </a:p>
        </p:txBody>
      </p:sp>
    </p:spTree>
    <p:extLst>
      <p:ext uri="{BB962C8B-B14F-4D97-AF65-F5344CB8AC3E}">
        <p14:creationId xmlns:p14="http://schemas.microsoft.com/office/powerpoint/2010/main" val="1228480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play close attention to the key. This is telling us that every triangle is worth 5. </a:t>
            </a:r>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11</a:t>
            </a:fld>
            <a:endParaRPr lang="en-GB"/>
          </a:p>
        </p:txBody>
      </p:sp>
    </p:spTree>
    <p:extLst>
      <p:ext uri="{BB962C8B-B14F-4D97-AF65-F5344CB8AC3E}">
        <p14:creationId xmlns:p14="http://schemas.microsoft.com/office/powerpoint/2010/main" val="2553652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chn towards the half triangle shape. This means we have to half the key. Half of 10 is 5 so we know that the half triangle is worth 5. </a:t>
            </a:r>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12</a:t>
            </a:fld>
            <a:endParaRPr lang="en-GB"/>
          </a:p>
        </p:txBody>
      </p:sp>
    </p:spTree>
    <p:extLst>
      <p:ext uri="{BB962C8B-B14F-4D97-AF65-F5344CB8AC3E}">
        <p14:creationId xmlns:p14="http://schemas.microsoft.com/office/powerpoint/2010/main" val="1618008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EF8A-CACA-42C4-93D1-068449AE4C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DD8497-F361-4264-B155-E605DF105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17FF76-5ED3-4C9E-BA46-E57B89412301}"/>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5" name="Footer Placeholder 4">
            <a:extLst>
              <a:ext uri="{FF2B5EF4-FFF2-40B4-BE49-F238E27FC236}">
                <a16:creationId xmlns:a16="http://schemas.microsoft.com/office/drawing/2014/main" id="{2775141E-6DBC-4D57-B9FF-36070BF3E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FA3C2C-B2A9-473D-AA0A-EB308F6B9D88}"/>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47928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8837-30FF-46E1-BFB1-5482F91135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9CB45C-AAA1-4F4F-B821-0C79B1D17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37793-BA5C-4490-A171-B317A4D1A05F}"/>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5" name="Footer Placeholder 4">
            <a:extLst>
              <a:ext uri="{FF2B5EF4-FFF2-40B4-BE49-F238E27FC236}">
                <a16:creationId xmlns:a16="http://schemas.microsoft.com/office/drawing/2014/main" id="{06646186-B88B-417F-829E-CA60256E46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25676-829C-4C86-914D-E4BF4BA5668F}"/>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52603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19396C-19C2-4DDF-85F7-C20547AE8B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941D7D-A9C7-420D-BE5A-3B12B6FDD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3FF6E-B945-4956-8CF9-F6E64C08082D}"/>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5" name="Footer Placeholder 4">
            <a:extLst>
              <a:ext uri="{FF2B5EF4-FFF2-40B4-BE49-F238E27FC236}">
                <a16:creationId xmlns:a16="http://schemas.microsoft.com/office/drawing/2014/main" id="{733362D2-F83E-474B-B5D2-B61ED32F88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3A4D17-73F3-4D95-995D-47C9B2337BF9}"/>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92419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051A-0432-4AC6-AE69-E1E6D9243B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BD4062-56C5-46E1-A2EE-7FA6B9BD7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918301-7618-4BD9-9355-AE40BDBCA991}"/>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5" name="Footer Placeholder 4">
            <a:extLst>
              <a:ext uri="{FF2B5EF4-FFF2-40B4-BE49-F238E27FC236}">
                <a16:creationId xmlns:a16="http://schemas.microsoft.com/office/drawing/2014/main" id="{FD8950D6-F0B3-438D-8662-D659C4F08E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711B1A-EBAE-418B-807F-9091D84E5165}"/>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07526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7DCE-57B7-4239-8D9F-D1BAFE3DB2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F82291-7FB7-4363-9073-EFD9098DCF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B50C4-716F-4499-B90D-575E8F2E2CC1}"/>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5" name="Footer Placeholder 4">
            <a:extLst>
              <a:ext uri="{FF2B5EF4-FFF2-40B4-BE49-F238E27FC236}">
                <a16:creationId xmlns:a16="http://schemas.microsoft.com/office/drawing/2014/main" id="{D77B9865-5185-4546-999F-E67DFEB15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EDECD-F4A9-4248-9993-5053E04987D3}"/>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36922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F1FF-ED29-4C3D-83E0-31E509BDF8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BA6B7E-F09C-4343-BE66-499538E9F3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31F722-3701-41B8-B892-363FC73F4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C36627-63F5-4883-B0FF-DCCACAC1B3E5}"/>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6" name="Footer Placeholder 5">
            <a:extLst>
              <a:ext uri="{FF2B5EF4-FFF2-40B4-BE49-F238E27FC236}">
                <a16:creationId xmlns:a16="http://schemas.microsoft.com/office/drawing/2014/main" id="{082E0675-BA4B-44E3-9415-C45667281D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89DF8C-B475-458C-81C3-BE7E6ECAA1E2}"/>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38709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950D-DE95-45D9-948D-D6CFEAFA90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885540-D256-412D-8C54-AD2CE5ACD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B195C-3FBE-40DA-AC75-582F5855D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90EBA7-DB46-4099-AB5C-611C69CE0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036DD1-CEA3-43D6-8E07-CCAAA352AA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2DCCDD-F582-4F53-BC6A-B9906F6679A2}"/>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8" name="Footer Placeholder 7">
            <a:extLst>
              <a:ext uri="{FF2B5EF4-FFF2-40B4-BE49-F238E27FC236}">
                <a16:creationId xmlns:a16="http://schemas.microsoft.com/office/drawing/2014/main" id="{D68A57C4-03F6-4571-A758-D58D78D3DB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E23D86-EB4B-4B2C-B0B3-2A060BDDDF2E}"/>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24286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DF16-04B8-40AA-A215-07387914C6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6EB5B7-A1F0-42B3-B0B0-5997811277C3}"/>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4" name="Footer Placeholder 3">
            <a:extLst>
              <a:ext uri="{FF2B5EF4-FFF2-40B4-BE49-F238E27FC236}">
                <a16:creationId xmlns:a16="http://schemas.microsoft.com/office/drawing/2014/main" id="{0AEF6A42-1C00-4516-9A4B-CAF6D1C22F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BF0E02-37EE-4E36-A3CF-D2DC6002E7DD}"/>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4414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4B659-83AF-47DC-ACB9-4B15AB9C35FF}"/>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3" name="Footer Placeholder 2">
            <a:extLst>
              <a:ext uri="{FF2B5EF4-FFF2-40B4-BE49-F238E27FC236}">
                <a16:creationId xmlns:a16="http://schemas.microsoft.com/office/drawing/2014/main" id="{1F8F6E4C-FF6D-4666-B07A-570723D973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0473A7-EA30-4179-BA2A-BFC8C49E5BD6}"/>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57729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23C3-B2D0-4113-ACE2-77ABCF95C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80A0CC-994C-480C-BF10-B33FC9B49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692006-EC0D-423C-949C-48E22DEBE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07E2F2-55F2-4B7B-A0AD-8ECFBDFE4D2D}"/>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6" name="Footer Placeholder 5">
            <a:extLst>
              <a:ext uri="{FF2B5EF4-FFF2-40B4-BE49-F238E27FC236}">
                <a16:creationId xmlns:a16="http://schemas.microsoft.com/office/drawing/2014/main" id="{8E7A20B6-8625-463D-8C50-DABB25D58A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2D143D-B6D1-4EEA-AF2A-DF4149200654}"/>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9570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5352-46BB-44C9-918E-C96DEFF6F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CBD083-C0CE-4B08-A183-9B29DFB27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68B484-42B6-4D0D-92BE-1850EACD5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FAF68-A1B3-4923-949D-AE39151B4EB2}"/>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6" name="Footer Placeholder 5">
            <a:extLst>
              <a:ext uri="{FF2B5EF4-FFF2-40B4-BE49-F238E27FC236}">
                <a16:creationId xmlns:a16="http://schemas.microsoft.com/office/drawing/2014/main" id="{6EE3F96B-3B5B-4802-9620-F9698CDC98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5E04AD-9A51-4728-AC64-6EADFB7376FE}"/>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32696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AA043-846F-4367-B755-B90010587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028E3F-AF33-4E21-8DB6-4B2DD3C97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640D2F-5AA8-469C-9A7D-A7E0272B5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C6F3B-2B7D-467C-8985-81849E7D99B0}" type="datetimeFigureOut">
              <a:rPr lang="en-GB" smtClean="0"/>
              <a:t>13/02/2022</a:t>
            </a:fld>
            <a:endParaRPr lang="en-GB"/>
          </a:p>
        </p:txBody>
      </p:sp>
      <p:sp>
        <p:nvSpPr>
          <p:cNvPr id="5" name="Footer Placeholder 4">
            <a:extLst>
              <a:ext uri="{FF2B5EF4-FFF2-40B4-BE49-F238E27FC236}">
                <a16:creationId xmlns:a16="http://schemas.microsoft.com/office/drawing/2014/main" id="{FB4DCE6C-91C4-4977-B5DE-2C9BE74A3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31A275-935C-40FB-9CEA-13BAFFBED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F2A24-E97D-400E-8980-9F221B79031D}" type="slidenum">
              <a:rPr lang="en-GB" smtClean="0"/>
              <a:t>‹#›</a:t>
            </a:fld>
            <a:endParaRPr lang="en-GB"/>
          </a:p>
        </p:txBody>
      </p:sp>
    </p:spTree>
    <p:extLst>
      <p:ext uri="{BB962C8B-B14F-4D97-AF65-F5344CB8AC3E}">
        <p14:creationId xmlns:p14="http://schemas.microsoft.com/office/powerpoint/2010/main" val="139551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681CFC-FA24-49E0-8083-1971B743C550}"/>
              </a:ext>
            </a:extLst>
          </p:cNvPr>
          <p:cNvSpPr>
            <a:spLocks noGrp="1"/>
          </p:cNvSpPr>
          <p:nvPr>
            <p:ph type="body" idx="1"/>
          </p:nvPr>
        </p:nvSpPr>
        <p:spPr>
          <a:xfrm>
            <a:off x="293378" y="542782"/>
            <a:ext cx="5233988" cy="1428581"/>
          </a:xfrm>
        </p:spPr>
        <p:txBody>
          <a:bodyPr>
            <a:noAutofit/>
          </a:bodyPr>
          <a:lstStyle/>
          <a:p>
            <a:pPr>
              <a:lnSpc>
                <a:spcPct val="100000"/>
              </a:lnSpc>
              <a:spcAft>
                <a:spcPts val="800"/>
              </a:spcAft>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Y2 LO: To </a:t>
            </a:r>
            <a:r>
              <a:rPr lang="en-GB" sz="2800" b="1" dirty="0">
                <a:effectLst/>
                <a:latin typeface="Comic Sans MS" panose="030F0702030302020204" pitchFamily="66" charset="0"/>
                <a:ea typeface="Calibri" panose="020F0502020204030204" pitchFamily="34" charset="0"/>
                <a:cs typeface="Times New Roman" panose="02020603050405020304" pitchFamily="18" charset="0"/>
              </a:rPr>
              <a:t>draw an interpret pictograms on a scale of 1:1</a:t>
            </a:r>
            <a:r>
              <a:rPr lang="en-US" sz="2800" dirty="0">
                <a:latin typeface="Comic Sans MS" panose="030F0702030302020204" pitchFamily="66" charset="0"/>
                <a:ea typeface="Calibri" panose="020F0502020204030204" pitchFamily="34" charset="0"/>
                <a:cs typeface="Times New Roman" panose="02020603050405020304" pitchFamily="18" charset="0"/>
              </a:rPr>
              <a:t>.</a:t>
            </a:r>
          </a:p>
        </p:txBody>
      </p:sp>
      <p:sp>
        <p:nvSpPr>
          <p:cNvPr id="6" name="Content Placeholder 5">
            <a:extLst>
              <a:ext uri="{FF2B5EF4-FFF2-40B4-BE49-F238E27FC236}">
                <a16:creationId xmlns:a16="http://schemas.microsoft.com/office/drawing/2014/main" id="{6494D497-6EE3-47E8-9F50-119973C244FA}"/>
              </a:ext>
            </a:extLst>
          </p:cNvPr>
          <p:cNvSpPr>
            <a:spLocks noGrp="1"/>
          </p:cNvSpPr>
          <p:nvPr>
            <p:ph sz="half" idx="2"/>
          </p:nvPr>
        </p:nvSpPr>
        <p:spPr>
          <a:xfrm>
            <a:off x="839788" y="1871002"/>
            <a:ext cx="5157787" cy="4758397"/>
          </a:xfrm>
        </p:spPr>
        <p:txBody>
          <a:bodyPr>
            <a:normAutofit fontScale="85000" lnSpcReduction="20000"/>
          </a:bodyPr>
          <a:lstStyle/>
          <a:p>
            <a:pPr marL="0" lvl="0" indent="0">
              <a:lnSpc>
                <a:spcPct val="107000"/>
              </a:lnSpc>
              <a:buNone/>
            </a:pPr>
            <a:r>
              <a:rPr lang="en-US" sz="3500" dirty="0">
                <a:effectLst/>
                <a:latin typeface="Comic Sans MS" panose="030F0702030302020204" pitchFamily="66" charset="0"/>
                <a:ea typeface="Calibri" panose="020F0502020204030204" pitchFamily="34" charset="0"/>
                <a:cs typeface="Times New Roman" panose="02020603050405020304" pitchFamily="18" charset="0"/>
              </a:rPr>
              <a:t> </a:t>
            </a:r>
          </a:p>
        </p:txBody>
      </p:sp>
      <p:sp>
        <p:nvSpPr>
          <p:cNvPr id="7" name="Text Placeholder 6">
            <a:extLst>
              <a:ext uri="{FF2B5EF4-FFF2-40B4-BE49-F238E27FC236}">
                <a16:creationId xmlns:a16="http://schemas.microsoft.com/office/drawing/2014/main" id="{4ACA4707-C90C-419B-8207-FF99E919AC47}"/>
              </a:ext>
            </a:extLst>
          </p:cNvPr>
          <p:cNvSpPr>
            <a:spLocks noGrp="1"/>
          </p:cNvSpPr>
          <p:nvPr>
            <p:ph type="body" sz="quarter" idx="3"/>
          </p:nvPr>
        </p:nvSpPr>
        <p:spPr>
          <a:xfrm>
            <a:off x="6620185" y="442421"/>
            <a:ext cx="5278437" cy="1428581"/>
          </a:xfrm>
        </p:spPr>
        <p:txBody>
          <a:bodyPr>
            <a:normAutofit fontScale="85000" lnSpcReduction="20000"/>
          </a:bodyPr>
          <a:lstStyle/>
          <a:p>
            <a:pPr>
              <a:lnSpc>
                <a:spcPct val="120000"/>
              </a:lnSpc>
              <a:spcAft>
                <a:spcPts val="800"/>
              </a:spcAft>
            </a:pPr>
            <a:r>
              <a:rPr lang="en-US" sz="3300" b="1" dirty="0">
                <a:effectLst/>
                <a:latin typeface="Comic Sans MS" panose="030F0702030302020204" pitchFamily="66" charset="0"/>
                <a:ea typeface="Calibri" panose="020F0502020204030204" pitchFamily="34" charset="0"/>
                <a:cs typeface="Times New Roman" panose="02020603050405020304" pitchFamily="18" charset="0"/>
              </a:rPr>
              <a:t>Y3 LO: To draw and interpret pictograms on a scale of 1:2/5/10 (recap)</a:t>
            </a:r>
          </a:p>
        </p:txBody>
      </p:sp>
      <p:sp>
        <p:nvSpPr>
          <p:cNvPr id="8" name="Content Placeholder 7">
            <a:extLst>
              <a:ext uri="{FF2B5EF4-FFF2-40B4-BE49-F238E27FC236}">
                <a16:creationId xmlns:a16="http://schemas.microsoft.com/office/drawing/2014/main" id="{F4069311-568B-4693-BDE5-E6F89A13FB19}"/>
              </a:ext>
            </a:extLst>
          </p:cNvPr>
          <p:cNvSpPr>
            <a:spLocks noGrp="1"/>
          </p:cNvSpPr>
          <p:nvPr>
            <p:ph sz="quarter" idx="4"/>
          </p:nvPr>
        </p:nvSpPr>
        <p:spPr>
          <a:xfrm>
            <a:off x="6172199" y="2553627"/>
            <a:ext cx="5926873" cy="3636035"/>
          </a:xfrm>
        </p:spPr>
        <p:txBody>
          <a:bodyPr>
            <a:normAutofit fontScale="85000" lnSpcReduction="20000"/>
          </a:bodyPr>
          <a:lstStyle/>
          <a:p>
            <a:pPr>
              <a:lnSpc>
                <a:spcPct val="107000"/>
              </a:lnSpc>
              <a:buFontTx/>
              <a:buChar char="-"/>
            </a:pPr>
            <a:r>
              <a:rPr lang="en-US" sz="3200" dirty="0">
                <a:latin typeface="Comic Sans MS" panose="030F0702030302020204" pitchFamily="66" charset="0"/>
                <a:ea typeface="Calibri" panose="020F0502020204030204" pitchFamily="34" charset="0"/>
                <a:cs typeface="Times New Roman" panose="02020603050405020304" pitchFamily="18" charset="0"/>
              </a:rPr>
              <a:t>To understand how to draw and read a tally chart.</a:t>
            </a:r>
          </a:p>
          <a:p>
            <a:pPr>
              <a:lnSpc>
                <a:spcPct val="107000"/>
              </a:lnSpc>
              <a:buFontTx/>
              <a:buChar char="-"/>
            </a:pPr>
            <a:r>
              <a:rPr lang="en-US" sz="3200" dirty="0">
                <a:latin typeface="Comic Sans MS" panose="030F0702030302020204" pitchFamily="66" charset="0"/>
                <a:ea typeface="Calibri" panose="020F0502020204030204" pitchFamily="34" charset="0"/>
                <a:cs typeface="Times New Roman" panose="02020603050405020304" pitchFamily="18" charset="0"/>
              </a:rPr>
              <a:t>To understand the importance of a key. </a:t>
            </a:r>
          </a:p>
          <a:p>
            <a:pPr>
              <a:lnSpc>
                <a:spcPct val="107000"/>
              </a:lnSpc>
              <a:buFontTx/>
              <a:buChar char="-"/>
            </a:pPr>
            <a:r>
              <a:rPr lang="en-US" sz="3200" dirty="0">
                <a:latin typeface="Comic Sans MS" panose="030F0702030302020204" pitchFamily="66" charset="0"/>
                <a:ea typeface="Calibri" panose="020F0502020204030204" pitchFamily="34" charset="0"/>
                <a:cs typeface="Times New Roman" panose="02020603050405020304" pitchFamily="18" charset="0"/>
              </a:rPr>
              <a:t>To draw pictograms based on information given.</a:t>
            </a:r>
          </a:p>
          <a:p>
            <a:pPr>
              <a:lnSpc>
                <a:spcPct val="107000"/>
              </a:lnSpc>
              <a:buFontTx/>
              <a:buChar char="-"/>
            </a:pPr>
            <a:r>
              <a:rPr lang="en-US" sz="3200" dirty="0">
                <a:latin typeface="Comic Sans MS" panose="030F0702030302020204" pitchFamily="66" charset="0"/>
                <a:ea typeface="Calibri" panose="020F0502020204030204" pitchFamily="34" charset="0"/>
                <a:cs typeface="Times New Roman" panose="02020603050405020304" pitchFamily="18" charset="0"/>
              </a:rPr>
              <a:t>To answer questions based on a pictogram. </a:t>
            </a:r>
          </a:p>
          <a:p>
            <a:pPr marL="0" lvl="0" indent="0">
              <a:lnSpc>
                <a:spcPct val="107000"/>
              </a:lnSpc>
              <a:buNone/>
            </a:pPr>
            <a:endParaRPr lang="en-US" sz="32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Content Placeholder 7">
            <a:extLst>
              <a:ext uri="{FF2B5EF4-FFF2-40B4-BE49-F238E27FC236}">
                <a16:creationId xmlns:a16="http://schemas.microsoft.com/office/drawing/2014/main" id="{05413544-28D8-4AD1-9D63-6626740A94E2}"/>
              </a:ext>
            </a:extLst>
          </p:cNvPr>
          <p:cNvSpPr txBox="1">
            <a:spLocks/>
          </p:cNvSpPr>
          <p:nvPr/>
        </p:nvSpPr>
        <p:spPr>
          <a:xfrm>
            <a:off x="293379" y="2553629"/>
            <a:ext cx="5233988" cy="363603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buFontTx/>
              <a:buChar char="-"/>
            </a:pPr>
            <a:r>
              <a:rPr lang="en-US" sz="3200" dirty="0">
                <a:latin typeface="Comic Sans MS" panose="030F0702030302020204" pitchFamily="66" charset="0"/>
                <a:ea typeface="Calibri" panose="020F0502020204030204" pitchFamily="34" charset="0"/>
                <a:cs typeface="Times New Roman" panose="02020603050405020304" pitchFamily="18" charset="0"/>
              </a:rPr>
              <a:t>To understand how to draw and read a tally chart.</a:t>
            </a:r>
          </a:p>
          <a:p>
            <a:pPr>
              <a:lnSpc>
                <a:spcPct val="107000"/>
              </a:lnSpc>
              <a:buFontTx/>
              <a:buChar char="-"/>
            </a:pPr>
            <a:r>
              <a:rPr lang="en-US" sz="3200" dirty="0">
                <a:latin typeface="Comic Sans MS" panose="030F0702030302020204" pitchFamily="66" charset="0"/>
                <a:ea typeface="Calibri" panose="020F0502020204030204" pitchFamily="34" charset="0"/>
                <a:cs typeface="Times New Roman" panose="02020603050405020304" pitchFamily="18" charset="0"/>
              </a:rPr>
              <a:t>To understand the importance of a key. </a:t>
            </a:r>
          </a:p>
          <a:p>
            <a:pPr>
              <a:lnSpc>
                <a:spcPct val="107000"/>
              </a:lnSpc>
              <a:buFontTx/>
              <a:buChar char="-"/>
            </a:pPr>
            <a:r>
              <a:rPr lang="en-US" sz="3200" dirty="0">
                <a:latin typeface="Comic Sans MS" panose="030F0702030302020204" pitchFamily="66" charset="0"/>
                <a:ea typeface="Calibri" panose="020F0502020204030204" pitchFamily="34" charset="0"/>
                <a:cs typeface="Times New Roman" panose="02020603050405020304" pitchFamily="18" charset="0"/>
              </a:rPr>
              <a:t>To draw pictograms based on information given.</a:t>
            </a:r>
          </a:p>
          <a:p>
            <a:pPr>
              <a:lnSpc>
                <a:spcPct val="107000"/>
              </a:lnSpc>
              <a:buFontTx/>
              <a:buChar char="-"/>
            </a:pPr>
            <a:r>
              <a:rPr lang="en-US" sz="3200" dirty="0">
                <a:latin typeface="Comic Sans MS" panose="030F0702030302020204" pitchFamily="66" charset="0"/>
                <a:ea typeface="Calibri" panose="020F0502020204030204" pitchFamily="34" charset="0"/>
                <a:cs typeface="Times New Roman" panose="02020603050405020304" pitchFamily="18" charset="0"/>
              </a:rPr>
              <a:t>To answer questions based on a pictogram. </a:t>
            </a:r>
          </a:p>
        </p:txBody>
      </p:sp>
    </p:spTree>
    <p:extLst>
      <p:ext uri="{BB962C8B-B14F-4D97-AF65-F5344CB8AC3E}">
        <p14:creationId xmlns:p14="http://schemas.microsoft.com/office/powerpoint/2010/main" val="213027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1250-D259-4542-8CF3-F009FF0995F8}"/>
              </a:ext>
            </a:extLst>
          </p:cNvPr>
          <p:cNvSpPr>
            <a:spLocks noGrp="1"/>
          </p:cNvSpPr>
          <p:nvPr>
            <p:ph type="title"/>
          </p:nvPr>
        </p:nvSpPr>
        <p:spPr/>
        <p:txBody>
          <a:bodyPr/>
          <a:lstStyle/>
          <a:p>
            <a:r>
              <a:rPr lang="en-US" dirty="0">
                <a:latin typeface="Comic Sans MS" panose="030F0702030302020204" pitchFamily="66" charset="0"/>
              </a:rPr>
              <a:t>YR2 Task: </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2D4A757D-58C1-4145-B988-427AF01A0C93}"/>
              </a:ext>
            </a:extLst>
          </p:cNvPr>
          <p:cNvSpPr>
            <a:spLocks noGrp="1"/>
          </p:cNvSpPr>
          <p:nvPr>
            <p:ph idx="1"/>
          </p:nvPr>
        </p:nvSpPr>
        <p:spPr/>
        <p:txBody>
          <a:bodyPr/>
          <a:lstStyle/>
          <a:p>
            <a:pPr marL="0" indent="0">
              <a:buNone/>
            </a:pPr>
            <a:r>
              <a:rPr lang="en-US" dirty="0">
                <a:latin typeface="Comic Sans MS" panose="030F0702030302020204" pitchFamily="66" charset="0"/>
              </a:rPr>
              <a:t>1 star: Complete Q1-Q3 on creating pictograms. Then complete Q1a-1b on interpreting pictograms. </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2 star: Complete Q1-Q7 on creating pictograms. Then complete Q1a-3b on interpreting pictograms. </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3 star: Complete Q1-Q7 on creating pictograms. Then complete Q4a-6b on interpreting pictograms. </a:t>
            </a:r>
            <a:endParaRPr lang="en-GB" dirty="0">
              <a:latin typeface="Comic Sans MS" panose="030F0702030302020204" pitchFamily="66" charset="0"/>
            </a:endParaRPr>
          </a:p>
        </p:txBody>
      </p:sp>
    </p:spTree>
    <p:extLst>
      <p:ext uri="{BB962C8B-B14F-4D97-AF65-F5344CB8AC3E}">
        <p14:creationId xmlns:p14="http://schemas.microsoft.com/office/powerpoint/2010/main" val="249568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4BA3F6-BACD-45FF-A25A-8A2EA8595D1C}"/>
              </a:ext>
            </a:extLst>
          </p:cNvPr>
          <p:cNvPicPr>
            <a:picLocks noChangeAspect="1"/>
          </p:cNvPicPr>
          <p:nvPr/>
        </p:nvPicPr>
        <p:blipFill rotWithShape="1">
          <a:blip r:embed="rId3"/>
          <a:srcRect l="14360" t="3577" r="15122" b="8455"/>
          <a:stretch/>
        </p:blipFill>
        <p:spPr>
          <a:xfrm>
            <a:off x="1048213" y="0"/>
            <a:ext cx="9790772" cy="6870048"/>
          </a:xfrm>
          <a:prstGeom prst="rect">
            <a:avLst/>
          </a:prstGeom>
        </p:spPr>
      </p:pic>
    </p:spTree>
    <p:extLst>
      <p:ext uri="{BB962C8B-B14F-4D97-AF65-F5344CB8AC3E}">
        <p14:creationId xmlns:p14="http://schemas.microsoft.com/office/powerpoint/2010/main" val="62651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46E0EF-FEC6-4489-86EC-C980D48A447E}"/>
              </a:ext>
            </a:extLst>
          </p:cNvPr>
          <p:cNvPicPr>
            <a:picLocks noChangeAspect="1"/>
          </p:cNvPicPr>
          <p:nvPr/>
        </p:nvPicPr>
        <p:blipFill rotWithShape="1">
          <a:blip r:embed="rId3"/>
          <a:srcRect l="13750" t="12195" r="14299" b="7480"/>
          <a:stretch/>
        </p:blipFill>
        <p:spPr>
          <a:xfrm>
            <a:off x="561278" y="-1"/>
            <a:ext cx="10913327" cy="6853201"/>
          </a:xfrm>
          <a:prstGeom prst="rect">
            <a:avLst/>
          </a:prstGeom>
        </p:spPr>
      </p:pic>
    </p:spTree>
    <p:extLst>
      <p:ext uri="{BB962C8B-B14F-4D97-AF65-F5344CB8AC3E}">
        <p14:creationId xmlns:p14="http://schemas.microsoft.com/office/powerpoint/2010/main" val="427126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1250-D259-4542-8CF3-F009FF0995F8}"/>
              </a:ext>
            </a:extLst>
          </p:cNvPr>
          <p:cNvSpPr>
            <a:spLocks noGrp="1"/>
          </p:cNvSpPr>
          <p:nvPr>
            <p:ph type="title"/>
          </p:nvPr>
        </p:nvSpPr>
        <p:spPr/>
        <p:txBody>
          <a:bodyPr/>
          <a:lstStyle/>
          <a:p>
            <a:r>
              <a:rPr lang="en-US" dirty="0">
                <a:latin typeface="Comic Sans MS" panose="030F0702030302020204" pitchFamily="66" charset="0"/>
              </a:rPr>
              <a:t>YR3 Task: </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2D4A757D-58C1-4145-B988-427AF01A0C93}"/>
              </a:ext>
            </a:extLst>
          </p:cNvPr>
          <p:cNvSpPr>
            <a:spLocks noGrp="1"/>
          </p:cNvSpPr>
          <p:nvPr>
            <p:ph idx="1"/>
          </p:nvPr>
        </p:nvSpPr>
        <p:spPr/>
        <p:txBody>
          <a:bodyPr>
            <a:normAutofit/>
          </a:bodyPr>
          <a:lstStyle/>
          <a:p>
            <a:pPr marL="0" indent="0">
              <a:buNone/>
            </a:pPr>
            <a:r>
              <a:rPr lang="en-US" dirty="0">
                <a:latin typeface="Comic Sans MS" panose="030F0702030302020204" pitchFamily="66" charset="0"/>
                <a:ea typeface="Calibri" panose="020F0502020204030204" pitchFamily="34" charset="0"/>
                <a:cs typeface="Times New Roman" panose="02020603050405020304" pitchFamily="18" charset="0"/>
              </a:rPr>
              <a:t>W</a:t>
            </a:r>
            <a:r>
              <a:rPr lang="en-US" dirty="0">
                <a:effectLst/>
                <a:latin typeface="Comic Sans MS" panose="030F0702030302020204" pitchFamily="66" charset="0"/>
                <a:ea typeface="Calibri" panose="020F0502020204030204" pitchFamily="34" charset="0"/>
                <a:cs typeface="Times New Roman" panose="02020603050405020304" pitchFamily="18" charset="0"/>
              </a:rPr>
              <a:t>ork through Power of Maths questions at your own pace. Before you start answering a question, use a highlighter to find the key. This is really important, so you are counting in the right amount.</a:t>
            </a:r>
          </a:p>
          <a:p>
            <a:pPr marL="0" indent="0">
              <a:buNone/>
            </a:pPr>
            <a:endParaRPr lang="en-US" dirty="0">
              <a:latin typeface="Comic Sans MS" panose="030F0702030302020204" pitchFamily="66" charset="0"/>
              <a:ea typeface="Calibri" panose="020F0502020204030204" pitchFamily="34" charset="0"/>
              <a:cs typeface="Times New Roman" panose="02020603050405020304" pitchFamily="18" charset="0"/>
            </a:endParaRPr>
          </a:p>
          <a:p>
            <a:pPr marL="0" indent="0">
              <a:buNone/>
            </a:pPr>
            <a:r>
              <a:rPr lang="en-US" b="1" dirty="0">
                <a:effectLst/>
                <a:latin typeface="Comic Sans MS" panose="030F0702030302020204" pitchFamily="66" charset="0"/>
                <a:ea typeface="Calibri" panose="020F0502020204030204" pitchFamily="34" charset="0"/>
                <a:cs typeface="Times New Roman" panose="02020603050405020304" pitchFamily="18" charset="0"/>
              </a:rPr>
              <a:t>Remember</a:t>
            </a:r>
            <a:r>
              <a:rPr lang="en-US" dirty="0">
                <a:effectLst/>
                <a:latin typeface="Comic Sans MS" panose="030F0702030302020204" pitchFamily="66" charset="0"/>
                <a:ea typeface="Calibri" panose="020F0502020204030204" pitchFamily="34" charset="0"/>
                <a:cs typeface="Times New Roman" panose="02020603050405020304" pitchFamily="18" charset="0"/>
              </a:rPr>
              <a:t>: If they picture is halved, you need to half the number in the key. </a:t>
            </a:r>
            <a:endParaRPr lang="en-GB" sz="4000" dirty="0">
              <a:latin typeface="Comic Sans MS" panose="030F0702030302020204" pitchFamily="66" charset="0"/>
            </a:endParaRPr>
          </a:p>
        </p:txBody>
      </p:sp>
    </p:spTree>
    <p:extLst>
      <p:ext uri="{BB962C8B-B14F-4D97-AF65-F5344CB8AC3E}">
        <p14:creationId xmlns:p14="http://schemas.microsoft.com/office/powerpoint/2010/main" val="317093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BC92-13ED-4B2E-842B-AC9FD4472563}"/>
              </a:ext>
            </a:extLst>
          </p:cNvPr>
          <p:cNvSpPr>
            <a:spLocks noGrp="1"/>
          </p:cNvSpPr>
          <p:nvPr>
            <p:ph type="title"/>
          </p:nvPr>
        </p:nvSpPr>
        <p:spPr/>
        <p:txBody>
          <a:bodyPr/>
          <a:lstStyle/>
          <a:p>
            <a:r>
              <a:rPr lang="en-US" dirty="0">
                <a:latin typeface="Comic Sans MS" panose="030F0702030302020204" pitchFamily="66" charset="0"/>
              </a:rPr>
              <a:t>YR2 Plenary:</a:t>
            </a:r>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196B5AB0-78C0-4479-8DD3-A6102FD10D9D}"/>
              </a:ext>
            </a:extLst>
          </p:cNvPr>
          <p:cNvPicPr>
            <a:picLocks noChangeAspect="1"/>
          </p:cNvPicPr>
          <p:nvPr/>
        </p:nvPicPr>
        <p:blipFill rotWithShape="1">
          <a:blip r:embed="rId3"/>
          <a:srcRect l="17378" t="12032" r="17500" b="22765"/>
          <a:stretch/>
        </p:blipFill>
        <p:spPr>
          <a:xfrm>
            <a:off x="1728439" y="1467156"/>
            <a:ext cx="8999034" cy="5068276"/>
          </a:xfrm>
          <a:prstGeom prst="rect">
            <a:avLst/>
          </a:prstGeom>
        </p:spPr>
      </p:pic>
    </p:spTree>
    <p:extLst>
      <p:ext uri="{BB962C8B-B14F-4D97-AF65-F5344CB8AC3E}">
        <p14:creationId xmlns:p14="http://schemas.microsoft.com/office/powerpoint/2010/main" val="192899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81DBE4-9158-4C29-A8EF-AE59ADAC65DC}"/>
              </a:ext>
            </a:extLst>
          </p:cNvPr>
          <p:cNvSpPr>
            <a:spLocks noGrp="1"/>
          </p:cNvSpPr>
          <p:nvPr>
            <p:ph type="title"/>
          </p:nvPr>
        </p:nvSpPr>
        <p:spPr/>
        <p:txBody>
          <a:bodyPr/>
          <a:lstStyle/>
          <a:p>
            <a:r>
              <a:rPr lang="en-US" dirty="0">
                <a:latin typeface="Comic Sans MS" panose="030F0702030302020204" pitchFamily="66" charset="0"/>
              </a:rPr>
              <a:t>Starter: Tally Charts</a:t>
            </a:r>
            <a:endParaRPr lang="en-GB" dirty="0">
              <a:latin typeface="Comic Sans MS" panose="030F0702030302020204" pitchFamily="66" charset="0"/>
            </a:endParaRPr>
          </a:p>
        </p:txBody>
      </p:sp>
      <p:sp>
        <p:nvSpPr>
          <p:cNvPr id="11" name="Content Placeholder 10">
            <a:extLst>
              <a:ext uri="{FF2B5EF4-FFF2-40B4-BE49-F238E27FC236}">
                <a16:creationId xmlns:a16="http://schemas.microsoft.com/office/drawing/2014/main" id="{245F1DEE-F5BD-437E-85DA-9D0567140B03}"/>
              </a:ext>
            </a:extLst>
          </p:cNvPr>
          <p:cNvSpPr>
            <a:spLocks noGrp="1"/>
          </p:cNvSpPr>
          <p:nvPr>
            <p:ph idx="1"/>
          </p:nvPr>
        </p:nvSpPr>
        <p:spPr>
          <a:xfrm>
            <a:off x="838200" y="1825625"/>
            <a:ext cx="4953000" cy="4351338"/>
          </a:xfrm>
        </p:spPr>
        <p:txBody>
          <a:bodyPr/>
          <a:lstStyle/>
          <a:p>
            <a:pPr marL="0" indent="0">
              <a:buNone/>
            </a:pPr>
            <a:r>
              <a:rPr lang="en-US" dirty="0">
                <a:latin typeface="Comic Sans MS" panose="030F0702030302020204" pitchFamily="66" charset="0"/>
              </a:rPr>
              <a:t>When we draw tally marks, we  draw a line for each and then cross to make it a group of 5. </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We can count some tally marks in groups of 5 to make them easier then count up in 1s to work out the whole number. </a:t>
            </a:r>
            <a:endParaRPr lang="en-GB" dirty="0">
              <a:latin typeface="Comic Sans MS" panose="030F0702030302020204" pitchFamily="66" charset="0"/>
            </a:endParaRPr>
          </a:p>
        </p:txBody>
      </p:sp>
      <p:pic>
        <p:nvPicPr>
          <p:cNvPr id="15" name="Picture 14">
            <a:extLst>
              <a:ext uri="{FF2B5EF4-FFF2-40B4-BE49-F238E27FC236}">
                <a16:creationId xmlns:a16="http://schemas.microsoft.com/office/drawing/2014/main" id="{EF8A9E06-1878-4952-A7B8-B6F8AA6B2B77}"/>
              </a:ext>
            </a:extLst>
          </p:cNvPr>
          <p:cNvPicPr>
            <a:picLocks noChangeAspect="1"/>
          </p:cNvPicPr>
          <p:nvPr/>
        </p:nvPicPr>
        <p:blipFill rotWithShape="1">
          <a:blip r:embed="rId3"/>
          <a:srcRect l="28408" t="39426" r="35403" b="28664"/>
          <a:stretch/>
        </p:blipFill>
        <p:spPr>
          <a:xfrm>
            <a:off x="5928566" y="1946429"/>
            <a:ext cx="5978298" cy="2965141"/>
          </a:xfrm>
          <a:prstGeom prst="rect">
            <a:avLst/>
          </a:prstGeom>
        </p:spPr>
      </p:pic>
    </p:spTree>
    <p:extLst>
      <p:ext uri="{BB962C8B-B14F-4D97-AF65-F5344CB8AC3E}">
        <p14:creationId xmlns:p14="http://schemas.microsoft.com/office/powerpoint/2010/main" val="261256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0A0E00-6E7B-42FD-9C6F-B854466618AF}"/>
              </a:ext>
            </a:extLst>
          </p:cNvPr>
          <p:cNvPicPr>
            <a:picLocks noChangeAspect="1"/>
          </p:cNvPicPr>
          <p:nvPr/>
        </p:nvPicPr>
        <p:blipFill rotWithShape="1">
          <a:blip r:embed="rId3"/>
          <a:srcRect l="27097" t="34552" r="31291" b="13549"/>
          <a:stretch/>
        </p:blipFill>
        <p:spPr>
          <a:xfrm>
            <a:off x="4218039" y="542299"/>
            <a:ext cx="7895302" cy="5538952"/>
          </a:xfrm>
          <a:prstGeom prst="rect">
            <a:avLst/>
          </a:prstGeom>
        </p:spPr>
      </p:pic>
      <p:sp>
        <p:nvSpPr>
          <p:cNvPr id="6" name="Title 6">
            <a:extLst>
              <a:ext uri="{FF2B5EF4-FFF2-40B4-BE49-F238E27FC236}">
                <a16:creationId xmlns:a16="http://schemas.microsoft.com/office/drawing/2014/main" id="{7B0D5E88-FAAE-4A24-B8A0-63F917B0F1A9}"/>
              </a:ext>
            </a:extLst>
          </p:cNvPr>
          <p:cNvSpPr>
            <a:spLocks noGrp="1"/>
          </p:cNvSpPr>
          <p:nvPr>
            <p:ph type="title"/>
          </p:nvPr>
        </p:nvSpPr>
        <p:spPr>
          <a:xfrm>
            <a:off x="255639" y="-422787"/>
            <a:ext cx="3873909" cy="7280787"/>
          </a:xfrm>
        </p:spPr>
        <p:txBody>
          <a:bodyPr>
            <a:normAutofit/>
          </a:bodyPr>
          <a:lstStyle/>
          <a:p>
            <a:r>
              <a:rPr lang="en-US" sz="3600" b="1" dirty="0">
                <a:latin typeface="Comic Sans MS" panose="030F0702030302020204" pitchFamily="66" charset="0"/>
              </a:rPr>
              <a:t>Top Tip: </a:t>
            </a:r>
            <a:r>
              <a:rPr lang="en-US" sz="3600" dirty="0">
                <a:latin typeface="Comic Sans MS" panose="030F0702030302020204" pitchFamily="66" charset="0"/>
              </a:rPr>
              <a:t>You can count all the spotty socks first </a:t>
            </a:r>
            <a:r>
              <a:rPr lang="en-US" sz="3600" b="1" dirty="0">
                <a:latin typeface="Comic Sans MS" panose="030F0702030302020204" pitchFamily="66" charset="0"/>
              </a:rPr>
              <a:t>OR</a:t>
            </a:r>
            <a:r>
              <a:rPr lang="en-US" sz="3600" dirty="0">
                <a:latin typeface="Comic Sans MS" panose="030F0702030302020204" pitchFamily="66" charset="0"/>
              </a:rPr>
              <a:t> you can draw a line in each box as you go across the washing line e.g. 1 plain sock, 1 stripy sock, 1 plain sock. </a:t>
            </a:r>
            <a:endParaRPr lang="en-GB" sz="3600" dirty="0">
              <a:latin typeface="Comic Sans MS" panose="030F0702030302020204" pitchFamily="66" charset="0"/>
            </a:endParaRPr>
          </a:p>
        </p:txBody>
      </p:sp>
    </p:spTree>
    <p:extLst>
      <p:ext uri="{BB962C8B-B14F-4D97-AF65-F5344CB8AC3E}">
        <p14:creationId xmlns:p14="http://schemas.microsoft.com/office/powerpoint/2010/main" val="195645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81DBE4-9158-4C29-A8EF-AE59ADAC65DC}"/>
              </a:ext>
            </a:extLst>
          </p:cNvPr>
          <p:cNvSpPr>
            <a:spLocks noGrp="1"/>
          </p:cNvSpPr>
          <p:nvPr>
            <p:ph type="title"/>
          </p:nvPr>
        </p:nvSpPr>
        <p:spPr>
          <a:xfrm>
            <a:off x="132377" y="131843"/>
            <a:ext cx="10515600" cy="1325563"/>
          </a:xfrm>
        </p:spPr>
        <p:txBody>
          <a:bodyPr>
            <a:normAutofit/>
          </a:bodyPr>
          <a:lstStyle/>
          <a:p>
            <a:r>
              <a:rPr lang="en-US" sz="3600" dirty="0">
                <a:latin typeface="Comic Sans MS" panose="030F0702030302020204" pitchFamily="66" charset="0"/>
              </a:rPr>
              <a:t>Can you complete the Tally Chart</a:t>
            </a:r>
            <a:endParaRPr lang="en-GB" sz="3600" dirty="0">
              <a:latin typeface="Comic Sans MS" panose="030F0702030302020204" pitchFamily="66" charset="0"/>
            </a:endParaRPr>
          </a:p>
        </p:txBody>
      </p:sp>
      <p:sp>
        <p:nvSpPr>
          <p:cNvPr id="11" name="Content Placeholder 10">
            <a:extLst>
              <a:ext uri="{FF2B5EF4-FFF2-40B4-BE49-F238E27FC236}">
                <a16:creationId xmlns:a16="http://schemas.microsoft.com/office/drawing/2014/main" id="{245F1DEE-F5BD-437E-85DA-9D0567140B03}"/>
              </a:ext>
            </a:extLst>
          </p:cNvPr>
          <p:cNvSpPr>
            <a:spLocks noGrp="1"/>
          </p:cNvSpPr>
          <p:nvPr>
            <p:ph idx="1"/>
          </p:nvPr>
        </p:nvSpPr>
        <p:spPr>
          <a:xfrm>
            <a:off x="838200" y="1182030"/>
            <a:ext cx="4884174" cy="5444912"/>
          </a:xfrm>
        </p:spPr>
        <p:txBody>
          <a:bodyPr>
            <a:normAutofit/>
          </a:bodyPr>
          <a:lstStyle/>
          <a:p>
            <a:pPr marL="0" indent="0">
              <a:buNone/>
            </a:pPr>
            <a:r>
              <a:rPr lang="en-US" dirty="0">
                <a:latin typeface="Comic Sans MS" panose="030F0702030302020204" pitchFamily="66" charset="0"/>
              </a:rPr>
              <a:t>Then see if you can answer these questions with your partner</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Q. How many people had a birthday in January?</a:t>
            </a:r>
          </a:p>
          <a:p>
            <a:pPr marL="0" indent="0">
              <a:buNone/>
            </a:pPr>
            <a:r>
              <a:rPr lang="en-US" dirty="0">
                <a:latin typeface="Comic Sans MS" panose="030F0702030302020204" pitchFamily="66" charset="0"/>
              </a:rPr>
              <a:t>Q. How can you count to make it efficient?</a:t>
            </a:r>
          </a:p>
          <a:p>
            <a:pPr marL="0" indent="0">
              <a:buNone/>
            </a:pPr>
            <a:r>
              <a:rPr lang="en-US" dirty="0">
                <a:latin typeface="Comic Sans MS" panose="030F0702030302020204" pitchFamily="66" charset="0"/>
              </a:rPr>
              <a:t>Q. What does most common mean?</a:t>
            </a:r>
          </a:p>
          <a:p>
            <a:pPr marL="0" indent="0">
              <a:buNone/>
            </a:pPr>
            <a:r>
              <a:rPr lang="en-US" dirty="0">
                <a:latin typeface="Comic Sans MS" panose="030F0702030302020204" pitchFamily="66" charset="0"/>
              </a:rPr>
              <a:t>Q. How many people have birthdays in January?</a:t>
            </a:r>
            <a:endParaRPr lang="en-GB" dirty="0">
              <a:latin typeface="Comic Sans MS" panose="030F0702030302020204" pitchFamily="66" charset="0"/>
            </a:endParaRPr>
          </a:p>
        </p:txBody>
      </p:sp>
      <p:pic>
        <p:nvPicPr>
          <p:cNvPr id="13" name="Picture 12">
            <a:extLst>
              <a:ext uri="{FF2B5EF4-FFF2-40B4-BE49-F238E27FC236}">
                <a16:creationId xmlns:a16="http://schemas.microsoft.com/office/drawing/2014/main" id="{A9123637-D975-46E1-80CB-EF8B201B0B98}"/>
              </a:ext>
            </a:extLst>
          </p:cNvPr>
          <p:cNvPicPr>
            <a:picLocks noChangeAspect="1"/>
          </p:cNvPicPr>
          <p:nvPr/>
        </p:nvPicPr>
        <p:blipFill rotWithShape="1">
          <a:blip r:embed="rId3"/>
          <a:srcRect l="50000" t="17634" r="20726" b="7096"/>
          <a:stretch/>
        </p:blipFill>
        <p:spPr>
          <a:xfrm>
            <a:off x="7541342" y="131843"/>
            <a:ext cx="4650658" cy="6726157"/>
          </a:xfrm>
          <a:prstGeom prst="rect">
            <a:avLst/>
          </a:prstGeom>
        </p:spPr>
      </p:pic>
    </p:spTree>
    <p:extLst>
      <p:ext uri="{BB962C8B-B14F-4D97-AF65-F5344CB8AC3E}">
        <p14:creationId xmlns:p14="http://schemas.microsoft.com/office/powerpoint/2010/main" val="251737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80EA-AC59-4F9D-A93E-2AEDEBB0249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AD1B114-B6EA-4E9F-A32E-07D04F541E1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5273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FA3F31-74F8-45FE-A343-74768DCBDA6C}"/>
              </a:ext>
            </a:extLst>
          </p:cNvPr>
          <p:cNvPicPr>
            <a:picLocks noChangeAspect="1"/>
          </p:cNvPicPr>
          <p:nvPr/>
        </p:nvPicPr>
        <p:blipFill rotWithShape="1">
          <a:blip r:embed="rId3"/>
          <a:srcRect l="13750" t="3090" r="17043" b="9931"/>
          <a:stretch/>
        </p:blipFill>
        <p:spPr>
          <a:xfrm>
            <a:off x="1464527" y="60169"/>
            <a:ext cx="9530576" cy="6737661"/>
          </a:xfrm>
          <a:prstGeom prst="rect">
            <a:avLst/>
          </a:prstGeom>
        </p:spPr>
      </p:pic>
    </p:spTree>
    <p:extLst>
      <p:ext uri="{BB962C8B-B14F-4D97-AF65-F5344CB8AC3E}">
        <p14:creationId xmlns:p14="http://schemas.microsoft.com/office/powerpoint/2010/main" val="19948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256FB2-732C-4A92-B2B3-7DE746D4B622}"/>
              </a:ext>
            </a:extLst>
          </p:cNvPr>
          <p:cNvPicPr>
            <a:picLocks noChangeAspect="1"/>
          </p:cNvPicPr>
          <p:nvPr/>
        </p:nvPicPr>
        <p:blipFill rotWithShape="1">
          <a:blip r:embed="rId3"/>
          <a:srcRect l="13750" t="2603" r="17415" b="7154"/>
          <a:stretch/>
        </p:blipFill>
        <p:spPr>
          <a:xfrm>
            <a:off x="1408770" y="-23424"/>
            <a:ext cx="9363308" cy="6904847"/>
          </a:xfrm>
          <a:prstGeom prst="rect">
            <a:avLst/>
          </a:prstGeom>
        </p:spPr>
      </p:pic>
    </p:spTree>
    <p:extLst>
      <p:ext uri="{BB962C8B-B14F-4D97-AF65-F5344CB8AC3E}">
        <p14:creationId xmlns:p14="http://schemas.microsoft.com/office/powerpoint/2010/main" val="300590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2A4DD8-CBF4-4179-8C9B-54827749DB6B}"/>
              </a:ext>
            </a:extLst>
          </p:cNvPr>
          <p:cNvPicPr>
            <a:picLocks noChangeAspect="1"/>
          </p:cNvPicPr>
          <p:nvPr/>
        </p:nvPicPr>
        <p:blipFill rotWithShape="1">
          <a:blip r:embed="rId3"/>
          <a:srcRect l="15134" t="12794" r="17809" b="13712"/>
          <a:stretch/>
        </p:blipFill>
        <p:spPr>
          <a:xfrm>
            <a:off x="537210" y="0"/>
            <a:ext cx="11117580" cy="6853993"/>
          </a:xfrm>
          <a:prstGeom prst="rect">
            <a:avLst/>
          </a:prstGeom>
        </p:spPr>
      </p:pic>
    </p:spTree>
    <p:extLst>
      <p:ext uri="{BB962C8B-B14F-4D97-AF65-F5344CB8AC3E}">
        <p14:creationId xmlns:p14="http://schemas.microsoft.com/office/powerpoint/2010/main" val="212474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73E86-9666-4A87-9F1C-8E4D3D6EBB36}"/>
              </a:ext>
            </a:extLst>
          </p:cNvPr>
          <p:cNvSpPr>
            <a:spLocks noGrp="1"/>
          </p:cNvSpPr>
          <p:nvPr>
            <p:ph idx="1"/>
          </p:nvPr>
        </p:nvSpPr>
        <p:spPr>
          <a:xfrm>
            <a:off x="5575610" y="186992"/>
            <a:ext cx="5778190" cy="5989971"/>
          </a:xfrm>
        </p:spPr>
        <p:txBody>
          <a:bodyPr/>
          <a:lstStyle/>
          <a:p>
            <a:pPr marL="0" indent="0">
              <a:buNone/>
            </a:pPr>
            <a:r>
              <a:rPr lang="en-US" dirty="0">
                <a:latin typeface="Comic Sans MS" panose="030F0702030302020204" pitchFamily="66" charset="0"/>
              </a:rPr>
              <a:t>Who scored the most goals?</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Who scored the fewest goals?</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How many more goals did Whitney score than Alex?</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Which two players scored the same amount of goals?</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How many goals did the team score all together??</a:t>
            </a:r>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81EDC14B-6C75-4836-8CF7-FFB0689FA252}"/>
              </a:ext>
            </a:extLst>
          </p:cNvPr>
          <p:cNvPicPr>
            <a:picLocks noChangeAspect="1"/>
          </p:cNvPicPr>
          <p:nvPr/>
        </p:nvPicPr>
        <p:blipFill rotWithShape="1">
          <a:blip r:embed="rId3"/>
          <a:srcRect l="25792" t="24652" r="47108" b="40813"/>
          <a:stretch/>
        </p:blipFill>
        <p:spPr>
          <a:xfrm>
            <a:off x="267630" y="186992"/>
            <a:ext cx="4571999" cy="3277265"/>
          </a:xfrm>
          <a:prstGeom prst="rect">
            <a:avLst/>
          </a:prstGeom>
        </p:spPr>
      </p:pic>
      <p:pic>
        <p:nvPicPr>
          <p:cNvPr id="6" name="Picture 5">
            <a:extLst>
              <a:ext uri="{FF2B5EF4-FFF2-40B4-BE49-F238E27FC236}">
                <a16:creationId xmlns:a16="http://schemas.microsoft.com/office/drawing/2014/main" id="{47067183-3AFE-424A-9771-E0C64A594A70}"/>
              </a:ext>
            </a:extLst>
          </p:cNvPr>
          <p:cNvPicPr>
            <a:picLocks noChangeAspect="1"/>
          </p:cNvPicPr>
          <p:nvPr/>
        </p:nvPicPr>
        <p:blipFill rotWithShape="1">
          <a:blip r:embed="rId3"/>
          <a:srcRect l="52298" t="24652" r="32500" b="63792"/>
          <a:stretch/>
        </p:blipFill>
        <p:spPr>
          <a:xfrm>
            <a:off x="1103970" y="3542316"/>
            <a:ext cx="2564782" cy="1096592"/>
          </a:xfrm>
          <a:prstGeom prst="rect">
            <a:avLst/>
          </a:prstGeom>
        </p:spPr>
      </p:pic>
    </p:spTree>
    <p:extLst>
      <p:ext uri="{BB962C8B-B14F-4D97-AF65-F5344CB8AC3E}">
        <p14:creationId xmlns:p14="http://schemas.microsoft.com/office/powerpoint/2010/main" val="3206589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34BA80-D44F-4F6D-B909-1A4C35CCB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0dadb4-62c1-4fd3-aef3-0db6a8571f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3267FD-D3CD-4AB8-88EC-12FF0ECFF5F6}">
  <ds:schemaRefs>
    <ds:schemaRef ds:uri="http://schemas.microsoft.com/sharepoint/v3/contenttype/forms"/>
  </ds:schemaRefs>
</ds:datastoreItem>
</file>

<file path=customXml/itemProps3.xml><?xml version="1.0" encoding="utf-8"?>
<ds:datastoreItem xmlns:ds="http://schemas.openxmlformats.org/officeDocument/2006/customXml" ds:itemID="{390BDCB1-CAC1-4CB8-9CAF-17F0AD171F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792</Words>
  <Application>Microsoft Office PowerPoint</Application>
  <PresentationFormat>Widescreen</PresentationFormat>
  <Paragraphs>61</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Comic Sans MS</vt:lpstr>
      <vt:lpstr>Office Theme</vt:lpstr>
      <vt:lpstr>PowerPoint Presentation</vt:lpstr>
      <vt:lpstr>Starter: Tally Charts</vt:lpstr>
      <vt:lpstr>Top Tip: You can count all the spotty socks first OR you can draw a line in each box as you go across the washing line e.g. 1 plain sock, 1 stripy sock, 1 plain sock. </vt:lpstr>
      <vt:lpstr>Can you complete the Tally Chart</vt:lpstr>
      <vt:lpstr>PowerPoint Presentation</vt:lpstr>
      <vt:lpstr>PowerPoint Presentation</vt:lpstr>
      <vt:lpstr>PowerPoint Presentation</vt:lpstr>
      <vt:lpstr>PowerPoint Presentation</vt:lpstr>
      <vt:lpstr>PowerPoint Presentation</vt:lpstr>
      <vt:lpstr>YR2 Task: </vt:lpstr>
      <vt:lpstr>PowerPoint Presentation</vt:lpstr>
      <vt:lpstr>PowerPoint Presentation</vt:lpstr>
      <vt:lpstr>YR3 Task: </vt:lpstr>
      <vt:lpstr>YR2 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dc:title>
  <dc:creator>M Smith</dc:creator>
  <cp:lastModifiedBy>A Chhibber</cp:lastModifiedBy>
  <cp:revision>50</cp:revision>
  <dcterms:created xsi:type="dcterms:W3CDTF">2021-11-14T08:27:55Z</dcterms:created>
  <dcterms:modified xsi:type="dcterms:W3CDTF">2022-02-13T17:04:38Z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