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97" r:id="rId4"/>
    <p:sldId id="272" r:id="rId5"/>
    <p:sldId id="276" r:id="rId6"/>
    <p:sldId id="277" r:id="rId7"/>
    <p:sldId id="258" r:id="rId8"/>
    <p:sldId id="259" r:id="rId9"/>
    <p:sldId id="29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0" d="100"/>
          <a:sy n="70" d="100"/>
        </p:scale>
        <p:origin x="7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70604-F1F6-40DE-A891-F25113B64D23}" type="datetimeFigureOut">
              <a:rPr lang="en-GB" smtClean="0"/>
              <a:t>04/02/2021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41770-448F-407C-9E8B-35C1C5A3576C}" type="slidenum">
              <a:rPr lang="en-GB" smtClean="0"/>
              <a:t>‹#›</a:t>
            </a:fld>
            <a:endParaRPr lang="en-GB"/>
          </a:p>
        </p:txBody>
      </p:sp>
    </p:spTree>
    <p:extLst>
      <p:ext uri="{BB962C8B-B14F-4D97-AF65-F5344CB8AC3E}">
        <p14:creationId xmlns:p14="http://schemas.microsoft.com/office/powerpoint/2010/main" val="411134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041770-448F-407C-9E8B-35C1C5A3576C}" type="slidenum">
              <a:rPr lang="en-GB" smtClean="0"/>
              <a:t>7</a:t>
            </a:fld>
            <a:endParaRPr lang="en-GB"/>
          </a:p>
        </p:txBody>
      </p:sp>
    </p:spTree>
    <p:extLst>
      <p:ext uri="{BB962C8B-B14F-4D97-AF65-F5344CB8AC3E}">
        <p14:creationId xmlns:p14="http://schemas.microsoft.com/office/powerpoint/2010/main" val="1203276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EABC3F-8D8C-44CE-99B5-A88FA0E504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C7944A51-5F20-40A3-A403-C9CC397C1B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1086469-5241-4C65-AE82-3B5818A630FF}"/>
              </a:ext>
            </a:extLst>
          </p:cNvPr>
          <p:cNvSpPr>
            <a:spLocks noGrp="1"/>
          </p:cNvSpPr>
          <p:nvPr>
            <p:ph type="dt" sz="half" idx="10"/>
          </p:nvPr>
        </p:nvSpPr>
        <p:spPr/>
        <p:txBody>
          <a:bodyPr/>
          <a:lstStyle/>
          <a:p>
            <a:fld id="{E8FC061C-8CC8-4ED2-A3DA-A9752220C8F9}" type="datetimeFigureOut">
              <a:rPr lang="en-GB" smtClean="0"/>
              <a:t>04/02/2021</a:t>
            </a:fld>
            <a:endParaRPr lang="en-GB"/>
          </a:p>
        </p:txBody>
      </p:sp>
      <p:sp>
        <p:nvSpPr>
          <p:cNvPr id="5" name="Footer Placeholder 4">
            <a:extLst>
              <a:ext uri="{FF2B5EF4-FFF2-40B4-BE49-F238E27FC236}">
                <a16:creationId xmlns:a16="http://schemas.microsoft.com/office/drawing/2014/main" xmlns="" id="{7341BF76-EFB7-4D85-8D92-2E6F2957D2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EE0F4AD-47BE-4A40-AE63-077BD841F159}"/>
              </a:ext>
            </a:extLst>
          </p:cNvPr>
          <p:cNvSpPr>
            <a:spLocks noGrp="1"/>
          </p:cNvSpPr>
          <p:nvPr>
            <p:ph type="sldNum" sz="quarter" idx="12"/>
          </p:nvPr>
        </p:nvSpPr>
        <p:spPr/>
        <p:txBody>
          <a:bodyPr/>
          <a:lstStyle/>
          <a:p>
            <a:fld id="{90622C3D-1105-40A1-8ABD-DACB2ABE6C73}" type="slidenum">
              <a:rPr lang="en-GB" smtClean="0"/>
              <a:t>‹#›</a:t>
            </a:fld>
            <a:endParaRPr lang="en-GB"/>
          </a:p>
        </p:txBody>
      </p:sp>
    </p:spTree>
    <p:extLst>
      <p:ext uri="{BB962C8B-B14F-4D97-AF65-F5344CB8AC3E}">
        <p14:creationId xmlns:p14="http://schemas.microsoft.com/office/powerpoint/2010/main" val="381609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D24BDA-E7A8-4D60-AED9-A73CFC6051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BEAA381-95DE-4F14-9D2C-81F392958E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915ACD8-51BB-4F5C-B083-BFCC6B1BCCB4}"/>
              </a:ext>
            </a:extLst>
          </p:cNvPr>
          <p:cNvSpPr>
            <a:spLocks noGrp="1"/>
          </p:cNvSpPr>
          <p:nvPr>
            <p:ph type="dt" sz="half" idx="10"/>
          </p:nvPr>
        </p:nvSpPr>
        <p:spPr/>
        <p:txBody>
          <a:bodyPr/>
          <a:lstStyle/>
          <a:p>
            <a:fld id="{E8FC061C-8CC8-4ED2-A3DA-A9752220C8F9}" type="datetimeFigureOut">
              <a:rPr lang="en-GB" smtClean="0"/>
              <a:t>04/02/2021</a:t>
            </a:fld>
            <a:endParaRPr lang="en-GB"/>
          </a:p>
        </p:txBody>
      </p:sp>
      <p:sp>
        <p:nvSpPr>
          <p:cNvPr id="5" name="Footer Placeholder 4">
            <a:extLst>
              <a:ext uri="{FF2B5EF4-FFF2-40B4-BE49-F238E27FC236}">
                <a16:creationId xmlns:a16="http://schemas.microsoft.com/office/drawing/2014/main" xmlns="" id="{C86E73A2-033A-4A77-8C94-4B913275CD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7D3F024-576A-4F72-ABD9-4C2F601A2747}"/>
              </a:ext>
            </a:extLst>
          </p:cNvPr>
          <p:cNvSpPr>
            <a:spLocks noGrp="1"/>
          </p:cNvSpPr>
          <p:nvPr>
            <p:ph type="sldNum" sz="quarter" idx="12"/>
          </p:nvPr>
        </p:nvSpPr>
        <p:spPr/>
        <p:txBody>
          <a:bodyPr/>
          <a:lstStyle/>
          <a:p>
            <a:fld id="{90622C3D-1105-40A1-8ABD-DACB2ABE6C73}" type="slidenum">
              <a:rPr lang="en-GB" smtClean="0"/>
              <a:t>‹#›</a:t>
            </a:fld>
            <a:endParaRPr lang="en-GB"/>
          </a:p>
        </p:txBody>
      </p:sp>
    </p:spTree>
    <p:extLst>
      <p:ext uri="{BB962C8B-B14F-4D97-AF65-F5344CB8AC3E}">
        <p14:creationId xmlns:p14="http://schemas.microsoft.com/office/powerpoint/2010/main" val="309981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99B1AF0-F6BB-47CD-BD77-427D7CD353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80D3862-D1A2-4D9B-A00A-B595171248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2F7BF53-523D-4B92-8899-A17A05C064C8}"/>
              </a:ext>
            </a:extLst>
          </p:cNvPr>
          <p:cNvSpPr>
            <a:spLocks noGrp="1"/>
          </p:cNvSpPr>
          <p:nvPr>
            <p:ph type="dt" sz="half" idx="10"/>
          </p:nvPr>
        </p:nvSpPr>
        <p:spPr/>
        <p:txBody>
          <a:bodyPr/>
          <a:lstStyle/>
          <a:p>
            <a:fld id="{E8FC061C-8CC8-4ED2-A3DA-A9752220C8F9}" type="datetimeFigureOut">
              <a:rPr lang="en-GB" smtClean="0"/>
              <a:t>04/02/2021</a:t>
            </a:fld>
            <a:endParaRPr lang="en-GB"/>
          </a:p>
        </p:txBody>
      </p:sp>
      <p:sp>
        <p:nvSpPr>
          <p:cNvPr id="5" name="Footer Placeholder 4">
            <a:extLst>
              <a:ext uri="{FF2B5EF4-FFF2-40B4-BE49-F238E27FC236}">
                <a16:creationId xmlns:a16="http://schemas.microsoft.com/office/drawing/2014/main" xmlns="" id="{8C5C6E6F-462A-45A4-8432-7860E2FA73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3D4A9E6-5C3A-4D1A-B42B-0C9DFD173E57}"/>
              </a:ext>
            </a:extLst>
          </p:cNvPr>
          <p:cNvSpPr>
            <a:spLocks noGrp="1"/>
          </p:cNvSpPr>
          <p:nvPr>
            <p:ph type="sldNum" sz="quarter" idx="12"/>
          </p:nvPr>
        </p:nvSpPr>
        <p:spPr/>
        <p:txBody>
          <a:bodyPr/>
          <a:lstStyle/>
          <a:p>
            <a:fld id="{90622C3D-1105-40A1-8ABD-DACB2ABE6C73}" type="slidenum">
              <a:rPr lang="en-GB" smtClean="0"/>
              <a:t>‹#›</a:t>
            </a:fld>
            <a:endParaRPr lang="en-GB"/>
          </a:p>
        </p:txBody>
      </p:sp>
    </p:spTree>
    <p:extLst>
      <p:ext uri="{BB962C8B-B14F-4D97-AF65-F5344CB8AC3E}">
        <p14:creationId xmlns:p14="http://schemas.microsoft.com/office/powerpoint/2010/main" val="1272302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507732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34175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55C0D8-8985-41C8-BB10-BC86A0192E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7C3473A-891F-4408-A16B-CE591E17A0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3419945-C5B5-4EA0-9763-EC6508AF6B04}"/>
              </a:ext>
            </a:extLst>
          </p:cNvPr>
          <p:cNvSpPr>
            <a:spLocks noGrp="1"/>
          </p:cNvSpPr>
          <p:nvPr>
            <p:ph type="dt" sz="half" idx="10"/>
          </p:nvPr>
        </p:nvSpPr>
        <p:spPr/>
        <p:txBody>
          <a:bodyPr/>
          <a:lstStyle/>
          <a:p>
            <a:fld id="{E8FC061C-8CC8-4ED2-A3DA-A9752220C8F9}" type="datetimeFigureOut">
              <a:rPr lang="en-GB" smtClean="0"/>
              <a:t>04/02/2021</a:t>
            </a:fld>
            <a:endParaRPr lang="en-GB"/>
          </a:p>
        </p:txBody>
      </p:sp>
      <p:sp>
        <p:nvSpPr>
          <p:cNvPr id="5" name="Footer Placeholder 4">
            <a:extLst>
              <a:ext uri="{FF2B5EF4-FFF2-40B4-BE49-F238E27FC236}">
                <a16:creationId xmlns:a16="http://schemas.microsoft.com/office/drawing/2014/main" xmlns="" id="{853BC2A9-9FFA-48F2-8E26-0B08C2100B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766A5B7-C114-4A1A-85F2-EF3EACEE2E8C}"/>
              </a:ext>
            </a:extLst>
          </p:cNvPr>
          <p:cNvSpPr>
            <a:spLocks noGrp="1"/>
          </p:cNvSpPr>
          <p:nvPr>
            <p:ph type="sldNum" sz="quarter" idx="12"/>
          </p:nvPr>
        </p:nvSpPr>
        <p:spPr/>
        <p:txBody>
          <a:bodyPr/>
          <a:lstStyle/>
          <a:p>
            <a:fld id="{90622C3D-1105-40A1-8ABD-DACB2ABE6C73}" type="slidenum">
              <a:rPr lang="en-GB" smtClean="0"/>
              <a:t>‹#›</a:t>
            </a:fld>
            <a:endParaRPr lang="en-GB"/>
          </a:p>
        </p:txBody>
      </p:sp>
    </p:spTree>
    <p:extLst>
      <p:ext uri="{BB962C8B-B14F-4D97-AF65-F5344CB8AC3E}">
        <p14:creationId xmlns:p14="http://schemas.microsoft.com/office/powerpoint/2010/main" val="376474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AF6FBC-28AD-4FCF-B41B-AFBE3FC7B3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DDC335F-C74F-4743-8ACD-5CB8177820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066593B-6D07-43CF-8C56-6B3AF144574E}"/>
              </a:ext>
            </a:extLst>
          </p:cNvPr>
          <p:cNvSpPr>
            <a:spLocks noGrp="1"/>
          </p:cNvSpPr>
          <p:nvPr>
            <p:ph type="dt" sz="half" idx="10"/>
          </p:nvPr>
        </p:nvSpPr>
        <p:spPr/>
        <p:txBody>
          <a:bodyPr/>
          <a:lstStyle/>
          <a:p>
            <a:fld id="{E8FC061C-8CC8-4ED2-A3DA-A9752220C8F9}" type="datetimeFigureOut">
              <a:rPr lang="en-GB" smtClean="0"/>
              <a:t>04/02/2021</a:t>
            </a:fld>
            <a:endParaRPr lang="en-GB"/>
          </a:p>
        </p:txBody>
      </p:sp>
      <p:sp>
        <p:nvSpPr>
          <p:cNvPr id="5" name="Footer Placeholder 4">
            <a:extLst>
              <a:ext uri="{FF2B5EF4-FFF2-40B4-BE49-F238E27FC236}">
                <a16:creationId xmlns:a16="http://schemas.microsoft.com/office/drawing/2014/main" xmlns="" id="{037B41EE-70AE-4234-B9CC-28711E890C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9981598-EEFE-435C-A2FD-EF4AC2750D6D}"/>
              </a:ext>
            </a:extLst>
          </p:cNvPr>
          <p:cNvSpPr>
            <a:spLocks noGrp="1"/>
          </p:cNvSpPr>
          <p:nvPr>
            <p:ph type="sldNum" sz="quarter" idx="12"/>
          </p:nvPr>
        </p:nvSpPr>
        <p:spPr/>
        <p:txBody>
          <a:bodyPr/>
          <a:lstStyle/>
          <a:p>
            <a:fld id="{90622C3D-1105-40A1-8ABD-DACB2ABE6C73}" type="slidenum">
              <a:rPr lang="en-GB" smtClean="0"/>
              <a:t>‹#›</a:t>
            </a:fld>
            <a:endParaRPr lang="en-GB"/>
          </a:p>
        </p:txBody>
      </p:sp>
    </p:spTree>
    <p:extLst>
      <p:ext uri="{BB962C8B-B14F-4D97-AF65-F5344CB8AC3E}">
        <p14:creationId xmlns:p14="http://schemas.microsoft.com/office/powerpoint/2010/main" val="142261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A8DB45-A52E-4A89-B491-38F59C4596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C1E79E6-D181-48FF-BF93-B9A6E5836E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CD972F3D-47BA-467A-8C7F-DD304C6B9C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022F24E-9B1C-4F70-9B55-47995D541EDB}"/>
              </a:ext>
            </a:extLst>
          </p:cNvPr>
          <p:cNvSpPr>
            <a:spLocks noGrp="1"/>
          </p:cNvSpPr>
          <p:nvPr>
            <p:ph type="dt" sz="half" idx="10"/>
          </p:nvPr>
        </p:nvSpPr>
        <p:spPr/>
        <p:txBody>
          <a:bodyPr/>
          <a:lstStyle/>
          <a:p>
            <a:fld id="{E8FC061C-8CC8-4ED2-A3DA-A9752220C8F9}" type="datetimeFigureOut">
              <a:rPr lang="en-GB" smtClean="0"/>
              <a:t>04/02/2021</a:t>
            </a:fld>
            <a:endParaRPr lang="en-GB"/>
          </a:p>
        </p:txBody>
      </p:sp>
      <p:sp>
        <p:nvSpPr>
          <p:cNvPr id="6" name="Footer Placeholder 5">
            <a:extLst>
              <a:ext uri="{FF2B5EF4-FFF2-40B4-BE49-F238E27FC236}">
                <a16:creationId xmlns:a16="http://schemas.microsoft.com/office/drawing/2014/main" xmlns="" id="{BC598145-4E77-4A13-83F8-200A1C26EC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2655364-FE38-4706-9062-FEF55DA373FD}"/>
              </a:ext>
            </a:extLst>
          </p:cNvPr>
          <p:cNvSpPr>
            <a:spLocks noGrp="1"/>
          </p:cNvSpPr>
          <p:nvPr>
            <p:ph type="sldNum" sz="quarter" idx="12"/>
          </p:nvPr>
        </p:nvSpPr>
        <p:spPr/>
        <p:txBody>
          <a:bodyPr/>
          <a:lstStyle/>
          <a:p>
            <a:fld id="{90622C3D-1105-40A1-8ABD-DACB2ABE6C73}" type="slidenum">
              <a:rPr lang="en-GB" smtClean="0"/>
              <a:t>‹#›</a:t>
            </a:fld>
            <a:endParaRPr lang="en-GB"/>
          </a:p>
        </p:txBody>
      </p:sp>
    </p:spTree>
    <p:extLst>
      <p:ext uri="{BB962C8B-B14F-4D97-AF65-F5344CB8AC3E}">
        <p14:creationId xmlns:p14="http://schemas.microsoft.com/office/powerpoint/2010/main" val="205349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2B3BC6-D1B4-4F80-9BAA-6A8E3959DA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1DB003D-283E-45C4-9C24-AB40A4E390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EEDAE1C-2016-4227-A6B6-58E73E371F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505AA3F6-293B-4066-8BF9-02C8B188E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79A60F1-61B2-44B2-B43F-C8C50A8790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DD35CA5B-63AB-447F-A901-0FA6DFE1E0C0}"/>
              </a:ext>
            </a:extLst>
          </p:cNvPr>
          <p:cNvSpPr>
            <a:spLocks noGrp="1"/>
          </p:cNvSpPr>
          <p:nvPr>
            <p:ph type="dt" sz="half" idx="10"/>
          </p:nvPr>
        </p:nvSpPr>
        <p:spPr/>
        <p:txBody>
          <a:bodyPr/>
          <a:lstStyle/>
          <a:p>
            <a:fld id="{E8FC061C-8CC8-4ED2-A3DA-A9752220C8F9}" type="datetimeFigureOut">
              <a:rPr lang="en-GB" smtClean="0"/>
              <a:t>04/02/2021</a:t>
            </a:fld>
            <a:endParaRPr lang="en-GB"/>
          </a:p>
        </p:txBody>
      </p:sp>
      <p:sp>
        <p:nvSpPr>
          <p:cNvPr id="8" name="Footer Placeholder 7">
            <a:extLst>
              <a:ext uri="{FF2B5EF4-FFF2-40B4-BE49-F238E27FC236}">
                <a16:creationId xmlns:a16="http://schemas.microsoft.com/office/drawing/2014/main" xmlns="" id="{12A682AB-A30A-4501-A7D8-130EA91125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D0289451-8188-4B9F-B3E5-02A1CCA876AE}"/>
              </a:ext>
            </a:extLst>
          </p:cNvPr>
          <p:cNvSpPr>
            <a:spLocks noGrp="1"/>
          </p:cNvSpPr>
          <p:nvPr>
            <p:ph type="sldNum" sz="quarter" idx="12"/>
          </p:nvPr>
        </p:nvSpPr>
        <p:spPr/>
        <p:txBody>
          <a:bodyPr/>
          <a:lstStyle/>
          <a:p>
            <a:fld id="{90622C3D-1105-40A1-8ABD-DACB2ABE6C73}" type="slidenum">
              <a:rPr lang="en-GB" smtClean="0"/>
              <a:t>‹#›</a:t>
            </a:fld>
            <a:endParaRPr lang="en-GB"/>
          </a:p>
        </p:txBody>
      </p:sp>
    </p:spTree>
    <p:extLst>
      <p:ext uri="{BB962C8B-B14F-4D97-AF65-F5344CB8AC3E}">
        <p14:creationId xmlns:p14="http://schemas.microsoft.com/office/powerpoint/2010/main" val="382182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45BBA2-EBDD-4DEA-9D75-F8BF06ABFB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010E6D4-B795-4B5C-B4BA-23485415A688}"/>
              </a:ext>
            </a:extLst>
          </p:cNvPr>
          <p:cNvSpPr>
            <a:spLocks noGrp="1"/>
          </p:cNvSpPr>
          <p:nvPr>
            <p:ph type="dt" sz="half" idx="10"/>
          </p:nvPr>
        </p:nvSpPr>
        <p:spPr/>
        <p:txBody>
          <a:bodyPr/>
          <a:lstStyle/>
          <a:p>
            <a:fld id="{E8FC061C-8CC8-4ED2-A3DA-A9752220C8F9}" type="datetimeFigureOut">
              <a:rPr lang="en-GB" smtClean="0"/>
              <a:t>04/02/2021</a:t>
            </a:fld>
            <a:endParaRPr lang="en-GB"/>
          </a:p>
        </p:txBody>
      </p:sp>
      <p:sp>
        <p:nvSpPr>
          <p:cNvPr id="4" name="Footer Placeholder 3">
            <a:extLst>
              <a:ext uri="{FF2B5EF4-FFF2-40B4-BE49-F238E27FC236}">
                <a16:creationId xmlns:a16="http://schemas.microsoft.com/office/drawing/2014/main" xmlns="" id="{93F0954E-DD76-4165-905E-6D3923E0C9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EEAC10A0-7CC2-4E89-A73C-B03C69D6363D}"/>
              </a:ext>
            </a:extLst>
          </p:cNvPr>
          <p:cNvSpPr>
            <a:spLocks noGrp="1"/>
          </p:cNvSpPr>
          <p:nvPr>
            <p:ph type="sldNum" sz="quarter" idx="12"/>
          </p:nvPr>
        </p:nvSpPr>
        <p:spPr/>
        <p:txBody>
          <a:bodyPr/>
          <a:lstStyle/>
          <a:p>
            <a:fld id="{90622C3D-1105-40A1-8ABD-DACB2ABE6C73}" type="slidenum">
              <a:rPr lang="en-GB" smtClean="0"/>
              <a:t>‹#›</a:t>
            </a:fld>
            <a:endParaRPr lang="en-GB"/>
          </a:p>
        </p:txBody>
      </p:sp>
    </p:spTree>
    <p:extLst>
      <p:ext uri="{BB962C8B-B14F-4D97-AF65-F5344CB8AC3E}">
        <p14:creationId xmlns:p14="http://schemas.microsoft.com/office/powerpoint/2010/main" val="251926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1687F77-0182-40DF-A955-B3C47F819D09}"/>
              </a:ext>
            </a:extLst>
          </p:cNvPr>
          <p:cNvSpPr>
            <a:spLocks noGrp="1"/>
          </p:cNvSpPr>
          <p:nvPr>
            <p:ph type="dt" sz="half" idx="10"/>
          </p:nvPr>
        </p:nvSpPr>
        <p:spPr/>
        <p:txBody>
          <a:bodyPr/>
          <a:lstStyle/>
          <a:p>
            <a:fld id="{E8FC061C-8CC8-4ED2-A3DA-A9752220C8F9}" type="datetimeFigureOut">
              <a:rPr lang="en-GB" smtClean="0"/>
              <a:t>04/02/2021</a:t>
            </a:fld>
            <a:endParaRPr lang="en-GB"/>
          </a:p>
        </p:txBody>
      </p:sp>
      <p:sp>
        <p:nvSpPr>
          <p:cNvPr id="3" name="Footer Placeholder 2">
            <a:extLst>
              <a:ext uri="{FF2B5EF4-FFF2-40B4-BE49-F238E27FC236}">
                <a16:creationId xmlns:a16="http://schemas.microsoft.com/office/drawing/2014/main" xmlns="" id="{24E17FA7-C40B-429C-8186-C08DAC1FC2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59E653A2-C8EF-473E-BDDE-648C88793C9F}"/>
              </a:ext>
            </a:extLst>
          </p:cNvPr>
          <p:cNvSpPr>
            <a:spLocks noGrp="1"/>
          </p:cNvSpPr>
          <p:nvPr>
            <p:ph type="sldNum" sz="quarter" idx="12"/>
          </p:nvPr>
        </p:nvSpPr>
        <p:spPr/>
        <p:txBody>
          <a:bodyPr/>
          <a:lstStyle/>
          <a:p>
            <a:fld id="{90622C3D-1105-40A1-8ABD-DACB2ABE6C73}" type="slidenum">
              <a:rPr lang="en-GB" smtClean="0"/>
              <a:t>‹#›</a:t>
            </a:fld>
            <a:endParaRPr lang="en-GB"/>
          </a:p>
        </p:txBody>
      </p:sp>
    </p:spTree>
    <p:extLst>
      <p:ext uri="{BB962C8B-B14F-4D97-AF65-F5344CB8AC3E}">
        <p14:creationId xmlns:p14="http://schemas.microsoft.com/office/powerpoint/2010/main" val="286453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12388-79A4-4D07-87B8-F2DF15FB4B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06A4ACC-9149-4089-A3A4-A26A28A6C2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B7AAAE92-2B46-4176-82E6-D0380EB91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447ECFE-DA62-447A-B7FD-83BD31C0C420}"/>
              </a:ext>
            </a:extLst>
          </p:cNvPr>
          <p:cNvSpPr>
            <a:spLocks noGrp="1"/>
          </p:cNvSpPr>
          <p:nvPr>
            <p:ph type="dt" sz="half" idx="10"/>
          </p:nvPr>
        </p:nvSpPr>
        <p:spPr/>
        <p:txBody>
          <a:bodyPr/>
          <a:lstStyle/>
          <a:p>
            <a:fld id="{E8FC061C-8CC8-4ED2-A3DA-A9752220C8F9}" type="datetimeFigureOut">
              <a:rPr lang="en-GB" smtClean="0"/>
              <a:t>04/02/2021</a:t>
            </a:fld>
            <a:endParaRPr lang="en-GB"/>
          </a:p>
        </p:txBody>
      </p:sp>
      <p:sp>
        <p:nvSpPr>
          <p:cNvPr id="6" name="Footer Placeholder 5">
            <a:extLst>
              <a:ext uri="{FF2B5EF4-FFF2-40B4-BE49-F238E27FC236}">
                <a16:creationId xmlns:a16="http://schemas.microsoft.com/office/drawing/2014/main" xmlns="" id="{456E31EC-3A7F-4359-A3DB-8A5A93183A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F61A116-4112-4F28-BD97-2D8251054CEE}"/>
              </a:ext>
            </a:extLst>
          </p:cNvPr>
          <p:cNvSpPr>
            <a:spLocks noGrp="1"/>
          </p:cNvSpPr>
          <p:nvPr>
            <p:ph type="sldNum" sz="quarter" idx="12"/>
          </p:nvPr>
        </p:nvSpPr>
        <p:spPr/>
        <p:txBody>
          <a:bodyPr/>
          <a:lstStyle/>
          <a:p>
            <a:fld id="{90622C3D-1105-40A1-8ABD-DACB2ABE6C73}" type="slidenum">
              <a:rPr lang="en-GB" smtClean="0"/>
              <a:t>‹#›</a:t>
            </a:fld>
            <a:endParaRPr lang="en-GB"/>
          </a:p>
        </p:txBody>
      </p:sp>
    </p:spTree>
    <p:extLst>
      <p:ext uri="{BB962C8B-B14F-4D97-AF65-F5344CB8AC3E}">
        <p14:creationId xmlns:p14="http://schemas.microsoft.com/office/powerpoint/2010/main" val="406314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36ACC2-8B19-46D7-BC64-EDB906954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223D21DC-CEE5-4CEF-B5C8-C501FF8295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AC339FC-B364-47F6-8CE4-570122548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7EE9DA4-BC6F-469E-9442-EE1DCB6CABC8}"/>
              </a:ext>
            </a:extLst>
          </p:cNvPr>
          <p:cNvSpPr>
            <a:spLocks noGrp="1"/>
          </p:cNvSpPr>
          <p:nvPr>
            <p:ph type="dt" sz="half" idx="10"/>
          </p:nvPr>
        </p:nvSpPr>
        <p:spPr/>
        <p:txBody>
          <a:bodyPr/>
          <a:lstStyle/>
          <a:p>
            <a:fld id="{E8FC061C-8CC8-4ED2-A3DA-A9752220C8F9}" type="datetimeFigureOut">
              <a:rPr lang="en-GB" smtClean="0"/>
              <a:t>04/02/2021</a:t>
            </a:fld>
            <a:endParaRPr lang="en-GB"/>
          </a:p>
        </p:txBody>
      </p:sp>
      <p:sp>
        <p:nvSpPr>
          <p:cNvPr id="6" name="Footer Placeholder 5">
            <a:extLst>
              <a:ext uri="{FF2B5EF4-FFF2-40B4-BE49-F238E27FC236}">
                <a16:creationId xmlns:a16="http://schemas.microsoft.com/office/drawing/2014/main" xmlns="" id="{B6175CE8-B648-4B9A-8E81-25753AFF6A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897F550-4E69-4BF1-B309-EE197E65EDF4}"/>
              </a:ext>
            </a:extLst>
          </p:cNvPr>
          <p:cNvSpPr>
            <a:spLocks noGrp="1"/>
          </p:cNvSpPr>
          <p:nvPr>
            <p:ph type="sldNum" sz="quarter" idx="12"/>
          </p:nvPr>
        </p:nvSpPr>
        <p:spPr/>
        <p:txBody>
          <a:bodyPr/>
          <a:lstStyle/>
          <a:p>
            <a:fld id="{90622C3D-1105-40A1-8ABD-DACB2ABE6C73}" type="slidenum">
              <a:rPr lang="en-GB" smtClean="0"/>
              <a:t>‹#›</a:t>
            </a:fld>
            <a:endParaRPr lang="en-GB"/>
          </a:p>
        </p:txBody>
      </p:sp>
    </p:spTree>
    <p:extLst>
      <p:ext uri="{BB962C8B-B14F-4D97-AF65-F5344CB8AC3E}">
        <p14:creationId xmlns:p14="http://schemas.microsoft.com/office/powerpoint/2010/main" val="283883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51258D8-CA63-4B58-86A0-888D464A77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34D962E-0B4C-4E1C-B035-9A3A4ADF9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AED1473-A38D-4CB1-9504-A001DB476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C061C-8CC8-4ED2-A3DA-A9752220C8F9}" type="datetimeFigureOut">
              <a:rPr lang="en-GB" smtClean="0"/>
              <a:t>04/02/2021</a:t>
            </a:fld>
            <a:endParaRPr lang="en-GB"/>
          </a:p>
        </p:txBody>
      </p:sp>
      <p:sp>
        <p:nvSpPr>
          <p:cNvPr id="5" name="Footer Placeholder 4">
            <a:extLst>
              <a:ext uri="{FF2B5EF4-FFF2-40B4-BE49-F238E27FC236}">
                <a16:creationId xmlns:a16="http://schemas.microsoft.com/office/drawing/2014/main" xmlns="" id="{4D7EFB6A-0DB3-4C06-8EB6-5E82C955A3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85C9B77B-1656-49E5-916B-DC68B0D7D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22C3D-1105-40A1-8ABD-DACB2ABE6C73}" type="slidenum">
              <a:rPr lang="en-GB" smtClean="0"/>
              <a:t>‹#›</a:t>
            </a:fld>
            <a:endParaRPr lang="en-GB"/>
          </a:p>
        </p:txBody>
      </p:sp>
    </p:spTree>
    <p:extLst>
      <p:ext uri="{BB962C8B-B14F-4D97-AF65-F5344CB8AC3E}">
        <p14:creationId xmlns:p14="http://schemas.microsoft.com/office/powerpoint/2010/main" val="668672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tes.com/teaching-resources/shop/Teachallenjo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eetclipart.com/multisite/sweetclipart/files/volcano.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8C414C-988D-4D0C-BB12-32260CF6DE28}"/>
              </a:ext>
            </a:extLst>
          </p:cNvPr>
          <p:cNvSpPr>
            <a:spLocks noGrp="1"/>
          </p:cNvSpPr>
          <p:nvPr>
            <p:ph type="ctrTitle"/>
          </p:nvPr>
        </p:nvSpPr>
        <p:spPr>
          <a:xfrm>
            <a:off x="1589314" y="1265546"/>
            <a:ext cx="9144000" cy="1177310"/>
          </a:xfrm>
        </p:spPr>
        <p:txBody>
          <a:bodyPr/>
          <a:lstStyle/>
          <a:p>
            <a:r>
              <a:rPr lang="en-GB" dirty="0">
                <a:latin typeface="Comic Sans MS" panose="030F0702030302020204" pitchFamily="66" charset="0"/>
              </a:rPr>
              <a:t>Shape Poems</a:t>
            </a:r>
          </a:p>
        </p:txBody>
      </p:sp>
      <p:sp>
        <p:nvSpPr>
          <p:cNvPr id="3" name="Subtitle 2">
            <a:extLst>
              <a:ext uri="{FF2B5EF4-FFF2-40B4-BE49-F238E27FC236}">
                <a16:creationId xmlns:a16="http://schemas.microsoft.com/office/drawing/2014/main" xmlns="" id="{BFBA0DF7-5C3C-4018-882A-81E927DBF18E}"/>
              </a:ext>
            </a:extLst>
          </p:cNvPr>
          <p:cNvSpPr>
            <a:spLocks noGrp="1"/>
          </p:cNvSpPr>
          <p:nvPr>
            <p:ph type="subTitle" idx="1"/>
          </p:nvPr>
        </p:nvSpPr>
        <p:spPr>
          <a:xfrm>
            <a:off x="1917440" y="2976887"/>
            <a:ext cx="8487747" cy="1655762"/>
          </a:xfrm>
        </p:spPr>
        <p:txBody>
          <a:bodyPr>
            <a:normAutofit fontScale="85000" lnSpcReduction="20000"/>
          </a:bodyPr>
          <a:lstStyle/>
          <a:p>
            <a:r>
              <a:rPr lang="en-GB" sz="3500" b="0" i="0" dirty="0">
                <a:solidFill>
                  <a:srgbClr val="000000"/>
                </a:solidFill>
                <a:effectLst/>
                <a:latin typeface="Comic Sans MS" panose="030F0702030302020204" pitchFamily="66" charset="0"/>
              </a:rPr>
              <a:t>LO: To explore a variety of poems.</a:t>
            </a:r>
          </a:p>
          <a:p>
            <a:endParaRPr lang="en-GB" sz="3500" b="0" i="0" dirty="0">
              <a:solidFill>
                <a:srgbClr val="000000"/>
              </a:solidFill>
              <a:effectLst/>
              <a:latin typeface="Comic Sans MS" panose="030F0702030302020204" pitchFamily="66" charset="0"/>
            </a:endParaRPr>
          </a:p>
          <a:p>
            <a:r>
              <a:rPr lang="en-GB" sz="3500" b="0" i="0" dirty="0">
                <a:solidFill>
                  <a:srgbClr val="000000"/>
                </a:solidFill>
                <a:effectLst/>
                <a:latin typeface="Comic Sans MS" panose="030F0702030302020204" pitchFamily="66" charset="0"/>
              </a:rPr>
              <a:t>LO: To understand the structure and meaning of a shape poem.</a:t>
            </a:r>
          </a:p>
          <a:p>
            <a:endParaRPr lang="en-GB" dirty="0"/>
          </a:p>
        </p:txBody>
      </p:sp>
    </p:spTree>
    <p:extLst>
      <p:ext uri="{BB962C8B-B14F-4D97-AF65-F5344CB8AC3E}">
        <p14:creationId xmlns:p14="http://schemas.microsoft.com/office/powerpoint/2010/main" val="253966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076BB-A9F8-4034-A5FE-6E5FAE70296E}"/>
              </a:ext>
            </a:extLst>
          </p:cNvPr>
          <p:cNvSpPr>
            <a:spLocks noGrp="1"/>
          </p:cNvSpPr>
          <p:nvPr>
            <p:ph type="title"/>
          </p:nvPr>
        </p:nvSpPr>
        <p:spPr/>
        <p:txBody>
          <a:bodyPr/>
          <a:lstStyle/>
          <a:p>
            <a:r>
              <a:rPr lang="en-GB" dirty="0">
                <a:latin typeface="Comic Sans MS" panose="030F0702030302020204" pitchFamily="66" charset="0"/>
              </a:rPr>
              <a:t>Poetry:</a:t>
            </a:r>
          </a:p>
        </p:txBody>
      </p:sp>
      <p:sp>
        <p:nvSpPr>
          <p:cNvPr id="3" name="Content Placeholder 2">
            <a:extLst>
              <a:ext uri="{FF2B5EF4-FFF2-40B4-BE49-F238E27FC236}">
                <a16:creationId xmlns:a16="http://schemas.microsoft.com/office/drawing/2014/main" xmlns="" id="{9CD5A9E9-5257-471B-A178-A4E64AD5237B}"/>
              </a:ext>
            </a:extLst>
          </p:cNvPr>
          <p:cNvSpPr>
            <a:spLocks noGrp="1"/>
          </p:cNvSpPr>
          <p:nvPr>
            <p:ph idx="1"/>
          </p:nvPr>
        </p:nvSpPr>
        <p:spPr/>
        <p:txBody>
          <a:bodyPr>
            <a:normAutofit fontScale="92500" lnSpcReduction="10000"/>
          </a:bodyPr>
          <a:lstStyle/>
          <a:p>
            <a:r>
              <a:rPr lang="en-GB" dirty="0">
                <a:latin typeface="Comic Sans MS" panose="030F0702030302020204" pitchFamily="66" charset="0"/>
              </a:rPr>
              <a:t>Limerick- these are funny and have rhyming words. </a:t>
            </a:r>
          </a:p>
          <a:p>
            <a:r>
              <a:rPr lang="en-GB" dirty="0">
                <a:latin typeface="Comic Sans MS" panose="030F0702030302020204" pitchFamily="66" charset="0"/>
              </a:rPr>
              <a:t>Haiku- </a:t>
            </a:r>
            <a:r>
              <a:rPr lang="en-GB" b="0" i="0" dirty="0">
                <a:effectLst/>
                <a:latin typeface="Comic Sans MS" panose="030F0702030302020204" pitchFamily="66" charset="0"/>
              </a:rPr>
              <a:t>this is a Japanese poetic form that consists of three lines, with five syllables in the first line, seven in the second, and five in the third. These are short poems, usually about nature.</a:t>
            </a:r>
            <a:endParaRPr lang="en-GB" dirty="0">
              <a:latin typeface="Comic Sans MS" panose="030F0702030302020204" pitchFamily="66" charset="0"/>
            </a:endParaRPr>
          </a:p>
          <a:p>
            <a:r>
              <a:rPr lang="en-GB" dirty="0">
                <a:latin typeface="Comic Sans MS" panose="030F0702030302020204" pitchFamily="66" charset="0"/>
              </a:rPr>
              <a:t>Acrostic- the first letter of each line spells out what the poem is about.</a:t>
            </a:r>
          </a:p>
          <a:p>
            <a:r>
              <a:rPr lang="en-GB" dirty="0">
                <a:latin typeface="Comic Sans MS" panose="030F0702030302020204" pitchFamily="66" charset="0"/>
              </a:rPr>
              <a:t>Free verse- these have no rhyming words. Lines can be full sentences or even just one word.</a:t>
            </a:r>
          </a:p>
          <a:p>
            <a:r>
              <a:rPr lang="en-GB" dirty="0">
                <a:latin typeface="Comic Sans MS" panose="030F0702030302020204" pitchFamily="66" charset="0"/>
              </a:rPr>
              <a:t>Kennings- this </a:t>
            </a:r>
            <a:r>
              <a:rPr lang="en-GB" sz="2800" dirty="0">
                <a:latin typeface="Comic Sans MS" panose="030F0702030302020204" pitchFamily="66" charset="0"/>
              </a:rPr>
              <a:t>is a way of describing something using clues rather than just saying what it is. Each line is two words long.</a:t>
            </a:r>
            <a:endParaRPr lang="en-GB" dirty="0">
              <a:latin typeface="Comic Sans MS" panose="030F0702030302020204" pitchFamily="66" charset="0"/>
            </a:endParaRPr>
          </a:p>
          <a:p>
            <a:r>
              <a:rPr lang="en-GB" dirty="0">
                <a:latin typeface="Comic Sans MS" panose="030F0702030302020204" pitchFamily="66" charset="0"/>
              </a:rPr>
              <a:t>Shape poems</a:t>
            </a:r>
          </a:p>
        </p:txBody>
      </p:sp>
    </p:spTree>
    <p:extLst>
      <p:ext uri="{BB962C8B-B14F-4D97-AF65-F5344CB8AC3E}">
        <p14:creationId xmlns:p14="http://schemas.microsoft.com/office/powerpoint/2010/main" val="170164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7FE1055-F2F7-4D41-857A-3284C331935E}"/>
              </a:ext>
            </a:extLst>
          </p:cNvPr>
          <p:cNvSpPr/>
          <p:nvPr/>
        </p:nvSpPr>
        <p:spPr>
          <a:xfrm>
            <a:off x="464458" y="600261"/>
            <a:ext cx="5123542" cy="6257739"/>
          </a:xfrm>
          <a:prstGeom prst="rect">
            <a:avLst/>
          </a:prstGeom>
        </p:spPr>
        <p:txBody>
          <a:bodyPr wrap="square">
            <a:spAutoFit/>
          </a:bodyPr>
          <a:lstStyle/>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Life-giver</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Mountain-drinker</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Glacier-</a:t>
            </a:r>
            <a:r>
              <a:rPr lang="en-GB" sz="3200" dirty="0" err="1">
                <a:latin typeface="Berlin Sans FB Demi" panose="020E0802020502020306" pitchFamily="34" charset="0"/>
                <a:ea typeface="Calibri" panose="020F0502020204030204" pitchFamily="34" charset="0"/>
                <a:cs typeface="Times New Roman" panose="02020603050405020304" pitchFamily="18" charset="0"/>
              </a:rPr>
              <a:t>melter</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Soil-carrier</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Festival-dancer</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Nation-visitor</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Flower-transporter</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Food-accepter</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Candle-protector</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Mile-eater</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Image result for river ganges">
            <a:extLst>
              <a:ext uri="{FF2B5EF4-FFF2-40B4-BE49-F238E27FC236}">
                <a16:creationId xmlns:a16="http://schemas.microsoft.com/office/drawing/2014/main" xmlns="" id="{C6922943-35D4-4D32-BAFA-34726E00D70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6627" y="1"/>
            <a:ext cx="6017985" cy="3429000"/>
          </a:xfrm>
          <a:prstGeom prst="rect">
            <a:avLst/>
          </a:prstGeom>
          <a:noFill/>
          <a:ln>
            <a:noFill/>
          </a:ln>
        </p:spPr>
      </p:pic>
      <p:pic>
        <p:nvPicPr>
          <p:cNvPr id="5" name="Picture 4" descr="Image result for river ganges">
            <a:extLst>
              <a:ext uri="{FF2B5EF4-FFF2-40B4-BE49-F238E27FC236}">
                <a16:creationId xmlns:a16="http://schemas.microsoft.com/office/drawing/2014/main" xmlns="" id="{42AE664B-DC5A-41C7-8092-847499F7FE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6628" y="3429000"/>
            <a:ext cx="5965371" cy="3429000"/>
          </a:xfrm>
          <a:prstGeom prst="rect">
            <a:avLst/>
          </a:prstGeom>
          <a:noFill/>
          <a:ln>
            <a:noFill/>
          </a:ln>
        </p:spPr>
      </p:pic>
      <p:sp>
        <p:nvSpPr>
          <p:cNvPr id="8" name="Rectangle 7">
            <a:extLst>
              <a:ext uri="{FF2B5EF4-FFF2-40B4-BE49-F238E27FC236}">
                <a16:creationId xmlns:a16="http://schemas.microsoft.com/office/drawing/2014/main" xmlns="" id="{29C4782A-0E56-4192-B5F1-D9E8DADB18ED}"/>
              </a:ext>
            </a:extLst>
          </p:cNvPr>
          <p:cNvSpPr/>
          <p:nvPr/>
        </p:nvSpPr>
        <p:spPr>
          <a:xfrm>
            <a:off x="0" y="0"/>
            <a:ext cx="6189580" cy="707886"/>
          </a:xfrm>
          <a:prstGeom prst="rect">
            <a:avLst/>
          </a:prstGeom>
          <a:noFill/>
        </p:spPr>
        <p:txBody>
          <a:bodyPr wrap="none" lIns="91440" tIns="45720" rIns="91440" bIns="45720">
            <a:spAutoFit/>
          </a:bodyPr>
          <a:lstStyle/>
          <a:p>
            <a:pPr algn="ctr"/>
            <a:r>
              <a:rPr lang="en-US" sz="4000" b="0" cap="none" spc="0" dirty="0">
                <a:ln w="0"/>
                <a:gradFill>
                  <a:gsLst>
                    <a:gs pos="21000">
                      <a:srgbClr val="53575C"/>
                    </a:gs>
                    <a:gs pos="88000">
                      <a:srgbClr val="C5C7CA"/>
                    </a:gs>
                  </a:gsLst>
                  <a:lin ang="5400000"/>
                </a:gradFill>
                <a:effectLst/>
              </a:rPr>
              <a:t>River Ganges Kennings Poem</a:t>
            </a:r>
          </a:p>
        </p:txBody>
      </p:sp>
    </p:spTree>
    <p:extLst>
      <p:ext uri="{BB962C8B-B14F-4D97-AF65-F5344CB8AC3E}">
        <p14:creationId xmlns:p14="http://schemas.microsoft.com/office/powerpoint/2010/main" val="4144571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river ganges">
            <a:extLst>
              <a:ext uri="{FF2B5EF4-FFF2-40B4-BE49-F238E27FC236}">
                <a16:creationId xmlns:a16="http://schemas.microsoft.com/office/drawing/2014/main" xmlns="" id="{08D21622-9701-4EA5-A8E5-12D69C9243B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1143" y="-29271"/>
            <a:ext cx="5950857" cy="2961157"/>
          </a:xfrm>
          <a:prstGeom prst="rect">
            <a:avLst/>
          </a:prstGeom>
          <a:noFill/>
          <a:ln>
            <a:noFill/>
          </a:ln>
        </p:spPr>
      </p:pic>
      <p:pic>
        <p:nvPicPr>
          <p:cNvPr id="3" name="Picture 2" descr="Image result for river ganges into bay of bengal">
            <a:extLst>
              <a:ext uri="{FF2B5EF4-FFF2-40B4-BE49-F238E27FC236}">
                <a16:creationId xmlns:a16="http://schemas.microsoft.com/office/drawing/2014/main" xmlns="" id="{3C948080-0A67-49E7-AF02-5ADE8E36C57E}"/>
              </a:ext>
            </a:extLst>
          </p:cNvPr>
          <p:cNvPicPr/>
          <p:nvPr/>
        </p:nvPicPr>
        <p:blipFill rotWithShape="1">
          <a:blip r:embed="rId3" cstate="print">
            <a:extLst>
              <a:ext uri="{28A0092B-C50C-407E-A947-70E740481C1C}">
                <a14:useLocalDpi xmlns:a14="http://schemas.microsoft.com/office/drawing/2010/main" val="0"/>
              </a:ext>
            </a:extLst>
          </a:blip>
          <a:srcRect t="9162"/>
          <a:stretch/>
        </p:blipFill>
        <p:spPr bwMode="auto">
          <a:xfrm>
            <a:off x="6241143" y="2931887"/>
            <a:ext cx="5950857" cy="3926114"/>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xmlns="" id="{32BF079A-0476-45CF-B440-CBBD6819DA09}"/>
              </a:ext>
            </a:extLst>
          </p:cNvPr>
          <p:cNvSpPr/>
          <p:nvPr/>
        </p:nvSpPr>
        <p:spPr>
          <a:xfrm>
            <a:off x="1044938" y="-29270"/>
            <a:ext cx="4078514" cy="6887270"/>
          </a:xfrm>
          <a:prstGeom prst="rect">
            <a:avLst/>
          </a:prstGeom>
        </p:spPr>
        <p:txBody>
          <a:bodyPr wrap="square">
            <a:spAutoFit/>
          </a:bodyPr>
          <a:lstStyle/>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People-attracter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Bath-provider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Fish-</a:t>
            </a:r>
            <a:r>
              <a:rPr lang="en-GB" sz="3200" dirty="0" err="1">
                <a:latin typeface="Berlin Sans FB Demi" panose="020E0802020502020306" pitchFamily="34" charset="0"/>
                <a:ea typeface="Calibri" panose="020F0502020204030204" pitchFamily="34" charset="0"/>
                <a:cs typeface="Times New Roman" panose="02020603050405020304" pitchFamily="18" charset="0"/>
              </a:rPr>
              <a:t>shielder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Canyon-carver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Town-passer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Plain-waterer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Direction-changer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City-drifter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Goddess-dweller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River-befriender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dirty="0">
                <a:latin typeface="Berlin Sans FB Demi" panose="020E0802020502020306" pitchFamily="34" charset="0"/>
                <a:ea typeface="Calibri" panose="020F0502020204030204" pitchFamily="34" charset="0"/>
                <a:cs typeface="Times New Roman" panose="02020603050405020304" pitchFamily="18" charset="0"/>
              </a:rPr>
              <a:t>Bay-builder</a:t>
            </a:r>
            <a:endParaRPr lang="en-GB" sz="3200" dirty="0"/>
          </a:p>
        </p:txBody>
      </p:sp>
      <p:sp>
        <p:nvSpPr>
          <p:cNvPr id="5" name="TextBox 9">
            <a:extLst>
              <a:ext uri="{FF2B5EF4-FFF2-40B4-BE49-F238E27FC236}">
                <a16:creationId xmlns:a16="http://schemas.microsoft.com/office/drawing/2014/main" xmlns="" id="{F37A48B4-901F-4B29-9F84-04B62391A3A0}"/>
              </a:ext>
            </a:extLst>
          </p:cNvPr>
          <p:cNvSpPr txBox="1"/>
          <p:nvPr/>
        </p:nvSpPr>
        <p:spPr>
          <a:xfrm>
            <a:off x="9991718" y="6362790"/>
            <a:ext cx="2200282" cy="310919"/>
          </a:xfrm>
          <a:prstGeom prst="rect">
            <a:avLst/>
          </a:prstGeom>
          <a:noFill/>
        </p:spPr>
        <p:txBody>
          <a:bodyPr wrap="none" rtlCol="0">
            <a:spAutoFit/>
          </a:bodyPr>
          <a:lstStyle/>
          <a:p>
            <a:pPr>
              <a:lnSpc>
                <a:spcPct val="107000"/>
              </a:lnSpc>
              <a:spcAft>
                <a:spcPts val="800"/>
              </a:spcAft>
            </a:pPr>
            <a:r>
              <a:rPr lang="en-US" sz="1400" dirty="0">
                <a:solidFill>
                  <a:srgbClr val="7F7F7F"/>
                </a:solidFill>
                <a:latin typeface="Calibri" panose="020F0502020204030204" pitchFamily="34" charset="0"/>
                <a:ea typeface="Calibri" panose="020F0502020204030204" pitchFamily="34" charset="0"/>
                <a:cs typeface="Times New Roman" panose="02020603050405020304" pitchFamily="18" charset="0"/>
              </a:rPr>
              <a:t>Kennings</a:t>
            </a:r>
            <a:r>
              <a:rPr lang="en-US" sz="1400" kern="12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by </a:t>
            </a:r>
            <a:r>
              <a:rPr lang="en-US" sz="1400" u="none" strike="noStrike" kern="1200" dirty="0">
                <a:solidFill>
                  <a:srgbClr val="9966FF"/>
                </a:solidFill>
                <a:effectLst/>
                <a:latin typeface="Berlin Sans FB Demi" panose="020E0802020502020306" pitchFamily="34" charset="0"/>
                <a:ea typeface="Calibri" panose="020F0502020204030204" pitchFamily="34" charset="0"/>
                <a:cs typeface="Times New Roman" panose="02020603050405020304" pitchFamily="18" charset="0"/>
                <a:hlinkClick r:id="rId4"/>
              </a:rPr>
              <a:t>Teachallenjoy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hlinkClick r:id="rId4"/>
            <a:extLst>
              <a:ext uri="{FF2B5EF4-FFF2-40B4-BE49-F238E27FC236}">
                <a16:creationId xmlns:a16="http://schemas.microsoft.com/office/drawing/2014/main" xmlns="" id="{557A04AF-C845-4B22-B73A-E6AA8881FCD7}"/>
              </a:ext>
            </a:extLst>
          </p:cNvPr>
          <p:cNvPicPr/>
          <p:nvPr/>
        </p:nvPicPr>
        <p:blipFill>
          <a:blip r:embed="rId5" cstate="print">
            <a:alphaModFix amt="35000"/>
            <a:extLst>
              <a:ext uri="{28A0092B-C50C-407E-A947-70E740481C1C}">
                <a14:useLocalDpi xmlns:a14="http://schemas.microsoft.com/office/drawing/2010/main" val="0"/>
              </a:ext>
            </a:extLst>
          </a:blip>
          <a:stretch>
            <a:fillRect/>
          </a:stretch>
        </p:blipFill>
        <p:spPr>
          <a:xfrm>
            <a:off x="9420853" y="6239485"/>
            <a:ext cx="570865" cy="557530"/>
          </a:xfrm>
          <a:prstGeom prst="rect">
            <a:avLst/>
          </a:prstGeom>
        </p:spPr>
      </p:pic>
    </p:spTree>
    <p:extLst>
      <p:ext uri="{BB962C8B-B14F-4D97-AF65-F5344CB8AC3E}">
        <p14:creationId xmlns:p14="http://schemas.microsoft.com/office/powerpoint/2010/main" val="2795538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777149" y="478895"/>
            <a:ext cx="10960100" cy="994306"/>
          </a:xfrm>
        </p:spPr>
        <p:txBody>
          <a:bodyPr/>
          <a:lstStyle/>
          <a:p>
            <a:r>
              <a:rPr lang="en-GB" sz="3600" dirty="0">
                <a:latin typeface="Comic Sans MS" panose="030F0702030302020204" pitchFamily="66" charset="0"/>
              </a:rPr>
              <a:t>What is a Shape Poem?</a:t>
            </a:r>
          </a:p>
        </p:txBody>
      </p:sp>
      <p:sp>
        <p:nvSpPr>
          <p:cNvPr id="5" name="Rectangle 4"/>
          <p:cNvSpPr/>
          <p:nvPr/>
        </p:nvSpPr>
        <p:spPr>
          <a:xfrm>
            <a:off x="2279650" y="1513946"/>
            <a:ext cx="7632700" cy="3600986"/>
          </a:xfrm>
          <a:prstGeom prst="rect">
            <a:avLst/>
          </a:prstGeom>
        </p:spPr>
        <p:txBody>
          <a:bodyPr wrap="square" lIns="0" tIns="0" rIns="0" bIns="0">
            <a:spAutoFit/>
          </a:bodyPr>
          <a:lstStyle/>
          <a:p>
            <a:pPr marL="285750" indent="-285750">
              <a:buFont typeface="Arial" panose="020B0604020202020204" pitchFamily="34" charset="0"/>
              <a:buChar char="•"/>
            </a:pPr>
            <a:r>
              <a:rPr lang="en-GB" dirty="0"/>
              <a:t>A shape </a:t>
            </a:r>
            <a:r>
              <a:rPr lang="en-GB" altLang="en-US" dirty="0">
                <a:cs typeface="Arial" panose="020B0604020202020204" pitchFamily="34" charset="0"/>
              </a:rPr>
              <a:t>poem is a poem that describes an object, person or animal.</a:t>
            </a:r>
          </a:p>
          <a:p>
            <a:pPr marL="285750" indent="-285750">
              <a:buFont typeface="Arial" panose="020B0604020202020204" pitchFamily="34" charset="0"/>
              <a:buChar char="•"/>
            </a:pPr>
            <a:endParaRPr lang="en-GB" dirty="0">
              <a:cs typeface="Arial" panose="020B0604020202020204" pitchFamily="34" charset="0"/>
            </a:endParaRPr>
          </a:p>
          <a:p>
            <a:pPr marL="285750" indent="-285750">
              <a:buFont typeface="Arial" panose="020B0604020202020204" pitchFamily="34" charset="0"/>
              <a:buChar char="•"/>
            </a:pPr>
            <a:r>
              <a:rPr lang="en-GB" dirty="0">
                <a:cs typeface="Arial" panose="020B0604020202020204" pitchFamily="34" charset="0"/>
              </a:rPr>
              <a:t>The </a:t>
            </a:r>
            <a:r>
              <a:rPr lang="en-GB" altLang="en-US" dirty="0"/>
              <a:t>special thing about a shape poem is that the </a:t>
            </a:r>
            <a:br>
              <a:rPr lang="en-GB" altLang="en-US" dirty="0"/>
            </a:br>
            <a:r>
              <a:rPr lang="en-GB" altLang="en-US" dirty="0"/>
              <a:t>words of the poem form the shape of the object, </a:t>
            </a:r>
            <a:br>
              <a:rPr lang="en-GB" altLang="en-US" dirty="0"/>
            </a:br>
            <a:r>
              <a:rPr lang="en-GB" altLang="en-US" dirty="0"/>
              <a:t>person or animal being described.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Shape </a:t>
            </a:r>
            <a:r>
              <a:rPr lang="en-GB" altLang="en-US" dirty="0">
                <a:solidFill>
                  <a:srgbClr val="000000"/>
                </a:solidFill>
                <a:cs typeface="Arial" panose="020B0604020202020204" pitchFamily="34" charset="0"/>
              </a:rPr>
              <a:t>poems don’t have to rhyme!</a:t>
            </a:r>
          </a:p>
          <a:p>
            <a:pPr marL="285750" indent="-285750">
              <a:buFont typeface="Arial" panose="020B0604020202020204" pitchFamily="34" charset="0"/>
              <a:buChar char="•"/>
            </a:pPr>
            <a:endParaRPr lang="en-GB" dirty="0">
              <a:solidFill>
                <a:srgbClr val="000000"/>
              </a:solidFill>
              <a:cs typeface="Arial" panose="020B0604020202020204" pitchFamily="34" charset="0"/>
            </a:endParaRPr>
          </a:p>
          <a:p>
            <a:pPr marL="285750" indent="-285750">
              <a:buFont typeface="Arial" panose="020B0604020202020204" pitchFamily="34" charset="0"/>
              <a:buChar char="•"/>
            </a:pPr>
            <a:r>
              <a:rPr lang="en-GB" dirty="0">
                <a:solidFill>
                  <a:srgbClr val="000000"/>
                </a:solidFill>
                <a:cs typeface="Arial" panose="020B0604020202020204" pitchFamily="34" charset="0"/>
              </a:rPr>
              <a:t>Shape poems </a:t>
            </a:r>
            <a:r>
              <a:rPr lang="en-GB" altLang="en-US" dirty="0">
                <a:solidFill>
                  <a:srgbClr val="000000"/>
                </a:solidFill>
                <a:cs typeface="Arial" panose="020B0604020202020204" pitchFamily="34" charset="0"/>
              </a:rPr>
              <a:t>can use full stops and capital </a:t>
            </a:r>
            <a:br>
              <a:rPr lang="en-GB" altLang="en-US" dirty="0">
                <a:solidFill>
                  <a:srgbClr val="000000"/>
                </a:solidFill>
                <a:cs typeface="Arial" panose="020B0604020202020204" pitchFamily="34" charset="0"/>
              </a:rPr>
            </a:br>
            <a:r>
              <a:rPr lang="en-GB" altLang="en-US" dirty="0">
                <a:solidFill>
                  <a:srgbClr val="000000"/>
                </a:solidFill>
                <a:cs typeface="Arial" panose="020B0604020202020204" pitchFamily="34" charset="0"/>
              </a:rPr>
              <a:t>letters like sentences.</a:t>
            </a:r>
          </a:p>
          <a:p>
            <a:pPr marL="285750" indent="-285750">
              <a:buFont typeface="Arial" panose="020B0604020202020204" pitchFamily="34" charset="0"/>
              <a:buChar char="•"/>
            </a:pPr>
            <a:endParaRPr lang="en-GB" dirty="0">
              <a:solidFill>
                <a:srgbClr val="000000"/>
              </a:solidFill>
              <a:cs typeface="Arial" panose="020B0604020202020204" pitchFamily="34" charset="0"/>
            </a:endParaRPr>
          </a:p>
          <a:p>
            <a:pPr marL="285750" indent="-285750">
              <a:buFont typeface="Arial" panose="020B0604020202020204" pitchFamily="34" charset="0"/>
              <a:buChar char="•"/>
            </a:pPr>
            <a:r>
              <a:rPr lang="en-GB" altLang="en-US" dirty="0">
                <a:solidFill>
                  <a:srgbClr val="000000"/>
                </a:solidFill>
                <a:cs typeface="Arial" panose="020B0604020202020204" pitchFamily="34" charset="0"/>
              </a:rPr>
              <a:t>Shape poems often use alliteration </a:t>
            </a:r>
            <a:br>
              <a:rPr lang="en-GB" altLang="en-US" dirty="0">
                <a:solidFill>
                  <a:srgbClr val="000000"/>
                </a:solidFill>
                <a:cs typeface="Arial" panose="020B0604020202020204" pitchFamily="34" charset="0"/>
              </a:rPr>
            </a:br>
            <a:r>
              <a:rPr lang="en-GB" altLang="en-US" dirty="0">
                <a:solidFill>
                  <a:srgbClr val="000000"/>
                </a:solidFill>
                <a:cs typeface="Arial" panose="020B0604020202020204" pitchFamily="34" charset="0"/>
              </a:rPr>
              <a:t>or similes.</a:t>
            </a:r>
            <a:endParaRPr lang="en-GB" dirty="0"/>
          </a:p>
        </p:txBody>
      </p:sp>
      <p:grpSp>
        <p:nvGrpSpPr>
          <p:cNvPr id="7" name="Group 6">
            <a:extLst>
              <a:ext uri="{FF2B5EF4-FFF2-40B4-BE49-F238E27FC236}">
                <a16:creationId xmlns:a16="http://schemas.microsoft.com/office/drawing/2014/main" xmlns="" id="{58591E25-2AC2-4ED6-A5AF-9B2455D2D454}"/>
              </a:ext>
            </a:extLst>
          </p:cNvPr>
          <p:cNvGrpSpPr/>
          <p:nvPr/>
        </p:nvGrpSpPr>
        <p:grpSpPr>
          <a:xfrm>
            <a:off x="7277696" y="1980305"/>
            <a:ext cx="3816350" cy="3991223"/>
            <a:chOff x="1258570" y="2101602"/>
            <a:chExt cx="3816350" cy="3991223"/>
          </a:xfrm>
        </p:grpSpPr>
        <p:pic>
          <p:nvPicPr>
            <p:cNvPr id="8" name="Picture 7">
              <a:extLst>
                <a:ext uri="{FF2B5EF4-FFF2-40B4-BE49-F238E27FC236}">
                  <a16:creationId xmlns:a16="http://schemas.microsoft.com/office/drawing/2014/main" xmlns="" id="{2715BF19-D893-49EE-914D-2E379A1DB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570" y="2101602"/>
              <a:ext cx="3816350" cy="3991223"/>
            </a:xfrm>
            <a:prstGeom prst="rect">
              <a:avLst/>
            </a:prstGeom>
          </p:spPr>
        </p:pic>
        <p:sp>
          <p:nvSpPr>
            <p:cNvPr id="9" name="Oval 8">
              <a:extLst>
                <a:ext uri="{FF2B5EF4-FFF2-40B4-BE49-F238E27FC236}">
                  <a16:creationId xmlns:a16="http://schemas.microsoft.com/office/drawing/2014/main" xmlns="" id="{5DFA8D9D-5EAB-4EA9-8E90-64E91B9A3FC7}"/>
                </a:ext>
              </a:extLst>
            </p:cNvPr>
            <p:cNvSpPr/>
            <p:nvPr/>
          </p:nvSpPr>
          <p:spPr>
            <a:xfrm>
              <a:off x="2379846" y="2569945"/>
              <a:ext cx="1588169" cy="1106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3BD8EDA6-6CE8-43B9-8DBB-AAF32A19CE65}"/>
                </a:ext>
              </a:extLst>
            </p:cNvPr>
            <p:cNvSpPr/>
            <p:nvPr/>
          </p:nvSpPr>
          <p:spPr>
            <a:xfrm>
              <a:off x="1928015" y="2855821"/>
              <a:ext cx="2796540" cy="1723549"/>
            </a:xfrm>
            <a:prstGeom prst="rect">
              <a:avLst/>
            </a:prstGeom>
          </p:spPr>
          <p:txBody>
            <a:bodyPr wrap="square" lIns="0" tIns="0" rIns="0" bIns="0">
              <a:spAutoFit/>
            </a:bodyPr>
            <a:lstStyle/>
            <a:p>
              <a:pPr algn="ctr"/>
              <a:r>
                <a:rPr lang="en-GB" sz="1600" dirty="0"/>
                <a:t>  They glide across</a:t>
              </a:r>
            </a:p>
            <a:p>
              <a:pPr algn="ctr"/>
              <a:r>
                <a:rPr lang="en-GB" sz="1600" dirty="0"/>
                <a:t>  the golden grass</a:t>
              </a:r>
            </a:p>
            <a:p>
              <a:pPr algn="ctr"/>
              <a:r>
                <a:rPr lang="en-GB" sz="1600" dirty="0"/>
                <a:t>  gathering goblins and</a:t>
              </a:r>
            </a:p>
            <a:p>
              <a:pPr algn="ctr"/>
              <a:r>
                <a:rPr lang="en-GB" sz="1600" dirty="0"/>
                <a:t>gathering grasshoppers.</a:t>
              </a:r>
            </a:p>
            <a:p>
              <a:pPr algn="ctr"/>
              <a:r>
                <a:rPr lang="en-GB" sz="1600" dirty="0"/>
                <a:t>They giggle as they</a:t>
              </a:r>
            </a:p>
            <a:p>
              <a:r>
                <a:rPr lang="en-GB" sz="1600" dirty="0"/>
                <a:t>         glide above</a:t>
              </a:r>
            </a:p>
            <a:p>
              <a:r>
                <a:rPr lang="en-GB" sz="1600" dirty="0"/>
                <a:t>       the ground.</a:t>
              </a:r>
            </a:p>
          </p:txBody>
        </p:sp>
      </p:grpSp>
    </p:spTree>
    <p:extLst>
      <p:ext uri="{BB962C8B-B14F-4D97-AF65-F5344CB8AC3E}">
        <p14:creationId xmlns:p14="http://schemas.microsoft.com/office/powerpoint/2010/main" val="55435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The Features of a Shape Poem</a:t>
            </a:r>
          </a:p>
        </p:txBody>
      </p:sp>
      <p:sp>
        <p:nvSpPr>
          <p:cNvPr id="5" name="Rectangle 4"/>
          <p:cNvSpPr/>
          <p:nvPr/>
        </p:nvSpPr>
        <p:spPr>
          <a:xfrm>
            <a:off x="2279650" y="1513947"/>
            <a:ext cx="7632700" cy="276999"/>
          </a:xfrm>
          <a:prstGeom prst="rect">
            <a:avLst/>
          </a:prstGeom>
        </p:spPr>
        <p:txBody>
          <a:bodyPr wrap="square" lIns="0" tIns="0" rIns="0" bIns="0">
            <a:spAutoFit/>
          </a:bodyPr>
          <a:lstStyle/>
          <a:p>
            <a:pPr algn="ctr"/>
            <a:r>
              <a:rPr lang="en-GB" dirty="0"/>
              <a:t>What did you notice about the shape poems we looked at?</a:t>
            </a:r>
            <a:endParaRPr lang="en-GB" altLang="en-US" dirty="0">
              <a:cs typeface="Arial" panose="020B0604020202020204" pitchFamily="34" charset="0"/>
            </a:endParaRPr>
          </a:p>
        </p:txBody>
      </p:sp>
      <p:pic>
        <p:nvPicPr>
          <p:cNvPr id="6" name="Picture 5">
            <a:extLst>
              <a:ext uri="{FF2B5EF4-FFF2-40B4-BE49-F238E27FC236}">
                <a16:creationId xmlns:a16="http://schemas.microsoft.com/office/drawing/2014/main" xmlns="" id="{5AD8C215-1778-4AB9-ACF0-EACA1DBE33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75" t="40123" r="7446" b="12402"/>
          <a:stretch/>
        </p:blipFill>
        <p:spPr>
          <a:xfrm>
            <a:off x="2667000" y="2220770"/>
            <a:ext cx="6677026" cy="2587910"/>
          </a:xfrm>
          <a:prstGeom prst="rect">
            <a:avLst/>
          </a:prstGeom>
        </p:spPr>
      </p:pic>
      <p:sp>
        <p:nvSpPr>
          <p:cNvPr id="7" name="Rectangle 6">
            <a:extLst>
              <a:ext uri="{FF2B5EF4-FFF2-40B4-BE49-F238E27FC236}">
                <a16:creationId xmlns:a16="http://schemas.microsoft.com/office/drawing/2014/main" xmlns="" id="{1034BE6B-3957-4974-BD7B-A4C8C7DEBBEE}"/>
              </a:ext>
            </a:extLst>
          </p:cNvPr>
          <p:cNvSpPr/>
          <p:nvPr/>
        </p:nvSpPr>
        <p:spPr>
          <a:xfrm>
            <a:off x="2279650" y="2984880"/>
            <a:ext cx="7632700" cy="1723549"/>
          </a:xfrm>
          <a:prstGeom prst="rect">
            <a:avLst/>
          </a:prstGeom>
        </p:spPr>
        <p:txBody>
          <a:bodyPr wrap="square" lIns="0" tIns="0" rIns="0" bIns="0">
            <a:spAutoFit/>
          </a:bodyPr>
          <a:lstStyle/>
          <a:p>
            <a:pPr algn="ctr"/>
            <a:r>
              <a:rPr lang="en-GB" sz="1600" dirty="0">
                <a:solidFill>
                  <a:schemeClr val="bg1"/>
                </a:solidFill>
              </a:rPr>
              <a:t>A huge rock that</a:t>
            </a:r>
          </a:p>
          <a:p>
            <a:pPr algn="ctr"/>
            <a:r>
              <a:rPr lang="en-GB" sz="1600" dirty="0">
                <a:solidFill>
                  <a:schemeClr val="bg1"/>
                </a:solidFill>
              </a:rPr>
              <a:t>rumbles and roars, wrecking the</a:t>
            </a:r>
          </a:p>
          <a:p>
            <a:pPr algn="ctr"/>
            <a:r>
              <a:rPr lang="en-GB" sz="1600" dirty="0">
                <a:solidFill>
                  <a:schemeClr val="bg1"/>
                </a:solidFill>
              </a:rPr>
              <a:t>ground all around it. It shoots sizzling, </a:t>
            </a:r>
            <a:br>
              <a:rPr lang="en-GB" sz="1600" dirty="0">
                <a:solidFill>
                  <a:schemeClr val="bg1"/>
                </a:solidFill>
              </a:rPr>
            </a:br>
            <a:r>
              <a:rPr lang="en-GB" sz="1600" dirty="0">
                <a:solidFill>
                  <a:schemeClr val="bg1"/>
                </a:solidFill>
              </a:rPr>
              <a:t>steaming, scorching lava like a monster spitting</a:t>
            </a:r>
            <a:br>
              <a:rPr lang="en-GB" sz="1600" dirty="0">
                <a:solidFill>
                  <a:schemeClr val="bg1"/>
                </a:solidFill>
              </a:rPr>
            </a:br>
            <a:r>
              <a:rPr lang="en-GB" sz="1600" dirty="0">
                <a:solidFill>
                  <a:schemeClr val="bg1"/>
                </a:solidFill>
              </a:rPr>
              <a:t>out hot liquid into the air. Like a smoking dragon, it finally </a:t>
            </a:r>
            <a:br>
              <a:rPr lang="en-GB" sz="1600" dirty="0">
                <a:solidFill>
                  <a:schemeClr val="bg1"/>
                </a:solidFill>
              </a:rPr>
            </a:br>
            <a:r>
              <a:rPr lang="en-GB" sz="1600" dirty="0">
                <a:solidFill>
                  <a:schemeClr val="bg1"/>
                </a:solidFill>
              </a:rPr>
              <a:t>starts to calm down. The chaos stops and it goes back to being a</a:t>
            </a:r>
            <a:br>
              <a:rPr lang="en-GB" sz="1600" dirty="0">
                <a:solidFill>
                  <a:schemeClr val="bg1"/>
                </a:solidFill>
              </a:rPr>
            </a:br>
            <a:r>
              <a:rPr lang="en-GB" sz="1600" dirty="0">
                <a:solidFill>
                  <a:schemeClr val="bg1"/>
                </a:solidFill>
              </a:rPr>
              <a:t>deadly and dangerous rock.</a:t>
            </a:r>
          </a:p>
        </p:txBody>
      </p:sp>
      <p:sp>
        <p:nvSpPr>
          <p:cNvPr id="9" name="Oval 8">
            <a:extLst>
              <a:ext uri="{FF2B5EF4-FFF2-40B4-BE49-F238E27FC236}">
                <a16:creationId xmlns:a16="http://schemas.microsoft.com/office/drawing/2014/main" xmlns="" id="{5338EED3-7827-4A65-9FB7-7909304AEBE6}"/>
              </a:ext>
            </a:extLst>
          </p:cNvPr>
          <p:cNvSpPr/>
          <p:nvPr/>
        </p:nvSpPr>
        <p:spPr>
          <a:xfrm>
            <a:off x="8077200" y="1917137"/>
            <a:ext cx="1835150" cy="17973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ltLang="en-US" sz="1400" dirty="0">
                <a:solidFill>
                  <a:srgbClr val="000000"/>
                </a:solidFill>
                <a:cs typeface="Arial" panose="020B0604020202020204" pitchFamily="34" charset="0"/>
              </a:rPr>
              <a:t>Full stops and capital letters are used just like you would use in sentences.</a:t>
            </a:r>
          </a:p>
        </p:txBody>
      </p:sp>
      <p:grpSp>
        <p:nvGrpSpPr>
          <p:cNvPr id="10" name="Group 9">
            <a:extLst>
              <a:ext uri="{FF2B5EF4-FFF2-40B4-BE49-F238E27FC236}">
                <a16:creationId xmlns:a16="http://schemas.microsoft.com/office/drawing/2014/main" xmlns="" id="{DE0FA8D1-D2B0-4F41-B57F-F3E6BF4BF970}"/>
              </a:ext>
            </a:extLst>
          </p:cNvPr>
          <p:cNvGrpSpPr/>
          <p:nvPr/>
        </p:nvGrpSpPr>
        <p:grpSpPr>
          <a:xfrm>
            <a:off x="2279650" y="3714439"/>
            <a:ext cx="4860290" cy="2378386"/>
            <a:chOff x="755650" y="3714439"/>
            <a:chExt cx="4860290" cy="2378386"/>
          </a:xfrm>
          <a:solidFill>
            <a:schemeClr val="accent5">
              <a:lumMod val="60000"/>
              <a:lumOff val="40000"/>
            </a:schemeClr>
          </a:solidFill>
        </p:grpSpPr>
        <p:cxnSp>
          <p:nvCxnSpPr>
            <p:cNvPr id="4" name="Straight Arrow Connector 3">
              <a:extLst>
                <a:ext uri="{FF2B5EF4-FFF2-40B4-BE49-F238E27FC236}">
                  <a16:creationId xmlns:a16="http://schemas.microsoft.com/office/drawing/2014/main" xmlns="" id="{A1F85898-6988-406B-A8F8-D29719C05AE6}"/>
                </a:ext>
              </a:extLst>
            </p:cNvPr>
            <p:cNvCxnSpPr>
              <a:cxnSpLocks/>
            </p:cNvCxnSpPr>
            <p:nvPr/>
          </p:nvCxnSpPr>
          <p:spPr>
            <a:xfrm flipV="1">
              <a:off x="3055620" y="3714439"/>
              <a:ext cx="2560320" cy="1382635"/>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FDF4CF28-44A9-4D35-8192-30DFFE85CF6D}"/>
                </a:ext>
              </a:extLst>
            </p:cNvPr>
            <p:cNvGrpSpPr/>
            <p:nvPr/>
          </p:nvGrpSpPr>
          <p:grpSpPr>
            <a:xfrm>
              <a:off x="755650" y="3954743"/>
              <a:ext cx="2755900" cy="2138082"/>
              <a:chOff x="755650" y="3954743"/>
              <a:chExt cx="2755900" cy="2138082"/>
            </a:xfrm>
            <a:grpFill/>
          </p:grpSpPr>
          <p:cxnSp>
            <p:nvCxnSpPr>
              <p:cNvPr id="31" name="Straight Arrow Connector 30">
                <a:extLst>
                  <a:ext uri="{FF2B5EF4-FFF2-40B4-BE49-F238E27FC236}">
                    <a16:creationId xmlns:a16="http://schemas.microsoft.com/office/drawing/2014/main" xmlns="" id="{84A00AD5-65F0-4190-80BF-B808E37DA765}"/>
                  </a:ext>
                </a:extLst>
              </p:cNvPr>
              <p:cNvCxnSpPr>
                <a:cxnSpLocks/>
              </p:cNvCxnSpPr>
              <p:nvPr/>
            </p:nvCxnSpPr>
            <p:spPr>
              <a:xfrm flipV="1">
                <a:off x="2651760" y="3954743"/>
                <a:ext cx="197832" cy="717271"/>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7091B0D6-7100-435D-BC1D-BD5E845A81A7}"/>
                  </a:ext>
                </a:extLst>
              </p:cNvPr>
              <p:cNvCxnSpPr>
                <a:cxnSpLocks/>
              </p:cNvCxnSpPr>
              <p:nvPr/>
            </p:nvCxnSpPr>
            <p:spPr>
              <a:xfrm flipV="1">
                <a:off x="2964468" y="3954743"/>
                <a:ext cx="547082" cy="1117262"/>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xmlns="" id="{E2335273-BEDF-4C38-9DBD-9FCDF9F63A30}"/>
                  </a:ext>
                </a:extLst>
              </p:cNvPr>
              <p:cNvSpPr/>
              <p:nvPr/>
            </p:nvSpPr>
            <p:spPr>
              <a:xfrm>
                <a:off x="755650" y="4600575"/>
                <a:ext cx="2368550" cy="14922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ltLang="en-US" sz="1600" dirty="0">
                    <a:solidFill>
                      <a:schemeClr val="tx1"/>
                    </a:solidFill>
                    <a:cs typeface="Arial" panose="020B0604020202020204" pitchFamily="34" charset="0"/>
                  </a:rPr>
                  <a:t>Alliteration can be used – this is lots of words in a row beginning with the same letter.</a:t>
                </a:r>
              </a:p>
            </p:txBody>
          </p:sp>
        </p:grpSp>
      </p:grpSp>
      <p:sp>
        <p:nvSpPr>
          <p:cNvPr id="8" name="Oval 7">
            <a:extLst>
              <a:ext uri="{FF2B5EF4-FFF2-40B4-BE49-F238E27FC236}">
                <a16:creationId xmlns:a16="http://schemas.microsoft.com/office/drawing/2014/main" xmlns="" id="{EC73F5C9-9261-4331-8485-BAAF731055DE}"/>
              </a:ext>
            </a:extLst>
          </p:cNvPr>
          <p:cNvSpPr/>
          <p:nvPr/>
        </p:nvSpPr>
        <p:spPr>
          <a:xfrm>
            <a:off x="2279650" y="1932377"/>
            <a:ext cx="2002790" cy="202236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ltLang="en-US" sz="1400" dirty="0">
                <a:solidFill>
                  <a:srgbClr val="000000"/>
                </a:solidFill>
                <a:cs typeface="Arial" panose="020B0604020202020204" pitchFamily="34" charset="0"/>
              </a:rPr>
              <a:t>Each line can be a different length or be curved to form the shape of the object that is being described.</a:t>
            </a:r>
          </a:p>
        </p:txBody>
      </p:sp>
      <p:sp>
        <p:nvSpPr>
          <p:cNvPr id="12" name="Rectangle: Rounded Corners 11">
            <a:extLst>
              <a:ext uri="{FF2B5EF4-FFF2-40B4-BE49-F238E27FC236}">
                <a16:creationId xmlns:a16="http://schemas.microsoft.com/office/drawing/2014/main" xmlns="" id="{4F11F90E-F779-4536-8823-87C65215E1CD}"/>
              </a:ext>
            </a:extLst>
          </p:cNvPr>
          <p:cNvSpPr/>
          <p:nvPr/>
        </p:nvSpPr>
        <p:spPr>
          <a:xfrm>
            <a:off x="5141913" y="5029200"/>
            <a:ext cx="1908175" cy="106362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ltLang="en-US" sz="1600" dirty="0">
                <a:solidFill>
                  <a:schemeClr val="tx1"/>
                </a:solidFill>
                <a:cs typeface="Arial" panose="020B0604020202020204" pitchFamily="34" charset="0"/>
              </a:rPr>
              <a:t>The lines don’t have to rhyme.</a:t>
            </a:r>
          </a:p>
        </p:txBody>
      </p:sp>
      <p:grpSp>
        <p:nvGrpSpPr>
          <p:cNvPr id="11" name="Group 10">
            <a:extLst>
              <a:ext uri="{FF2B5EF4-FFF2-40B4-BE49-F238E27FC236}">
                <a16:creationId xmlns:a16="http://schemas.microsoft.com/office/drawing/2014/main" xmlns="" id="{18C85DBD-3CDE-4D82-83EE-33A14E1E4F85}"/>
              </a:ext>
            </a:extLst>
          </p:cNvPr>
          <p:cNvGrpSpPr/>
          <p:nvPr/>
        </p:nvGrpSpPr>
        <p:grpSpPr>
          <a:xfrm>
            <a:off x="7207250" y="4181476"/>
            <a:ext cx="2705100" cy="1911349"/>
            <a:chOff x="5683250" y="4181475"/>
            <a:chExt cx="2705100" cy="1911349"/>
          </a:xfrm>
          <a:solidFill>
            <a:schemeClr val="accent5">
              <a:lumMod val="60000"/>
              <a:lumOff val="40000"/>
            </a:schemeClr>
          </a:solidFill>
        </p:grpSpPr>
        <p:cxnSp>
          <p:nvCxnSpPr>
            <p:cNvPr id="40" name="Straight Arrow Connector 39">
              <a:extLst>
                <a:ext uri="{FF2B5EF4-FFF2-40B4-BE49-F238E27FC236}">
                  <a16:creationId xmlns:a16="http://schemas.microsoft.com/office/drawing/2014/main" xmlns="" id="{923DB956-5B30-4A35-BECF-C4CF120E4AA2}"/>
                </a:ext>
              </a:extLst>
            </p:cNvPr>
            <p:cNvCxnSpPr>
              <a:cxnSpLocks/>
            </p:cNvCxnSpPr>
            <p:nvPr/>
          </p:nvCxnSpPr>
          <p:spPr>
            <a:xfrm flipH="1" flipV="1">
              <a:off x="5683250" y="4181475"/>
              <a:ext cx="406400" cy="771525"/>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xmlns="" id="{6CD0F5C2-A9D6-4501-93AE-69554D092BD3}"/>
                </a:ext>
              </a:extLst>
            </p:cNvPr>
            <p:cNvSpPr/>
            <p:nvPr/>
          </p:nvSpPr>
          <p:spPr>
            <a:xfrm>
              <a:off x="6019800" y="4600574"/>
              <a:ext cx="2368550" cy="14922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ltLang="ja-JP" sz="1600" dirty="0">
                  <a:solidFill>
                    <a:srgbClr val="000000"/>
                  </a:solidFill>
                  <a:cs typeface="Arial" panose="020B0604020202020204" pitchFamily="34" charset="0"/>
                </a:rPr>
                <a:t>Similes can be used – this is where we use the words ‘like’ or ‘as’ to compare two things to each other.</a:t>
              </a:r>
              <a:endParaRPr lang="en-GB" altLang="en-US" sz="1600" dirty="0">
                <a:solidFill>
                  <a:schemeClr val="tx1"/>
                </a:solidFill>
                <a:cs typeface="Arial" panose="020B0604020202020204" pitchFamily="34" charset="0"/>
              </a:endParaRPr>
            </a:p>
          </p:txBody>
        </p:sp>
      </p:grpSp>
      <p:sp>
        <p:nvSpPr>
          <p:cNvPr id="19" name="Rectangle 18">
            <a:extLst>
              <a:ext uri="{FF2B5EF4-FFF2-40B4-BE49-F238E27FC236}">
                <a16:creationId xmlns:a16="http://schemas.microsoft.com/office/drawing/2014/main" xmlns="" id="{1CAA2869-BA94-4725-AE6E-9E6964F1556B}"/>
              </a:ext>
            </a:extLst>
          </p:cNvPr>
          <p:cNvSpPr/>
          <p:nvPr/>
        </p:nvSpPr>
        <p:spPr>
          <a:xfrm>
            <a:off x="2279650" y="2984558"/>
            <a:ext cx="7632700" cy="1723549"/>
          </a:xfrm>
          <a:prstGeom prst="rect">
            <a:avLst/>
          </a:prstGeom>
        </p:spPr>
        <p:txBody>
          <a:bodyPr wrap="square" lIns="0" tIns="0" rIns="0" bIns="0">
            <a:spAutoFit/>
          </a:bodyPr>
          <a:lstStyle/>
          <a:p>
            <a:pPr algn="ctr"/>
            <a:r>
              <a:rPr lang="en-GB" sz="1600" dirty="0">
                <a:solidFill>
                  <a:schemeClr val="bg1"/>
                </a:solidFill>
              </a:rPr>
              <a:t>A huge rock that</a:t>
            </a:r>
          </a:p>
          <a:p>
            <a:pPr algn="ctr"/>
            <a:r>
              <a:rPr lang="en-GB" sz="1600" dirty="0">
                <a:solidFill>
                  <a:schemeClr val="bg1"/>
                </a:solidFill>
              </a:rPr>
              <a:t>rumbles and roars, wrecking the</a:t>
            </a:r>
          </a:p>
          <a:p>
            <a:pPr algn="ctr"/>
            <a:r>
              <a:rPr lang="en-GB" sz="1600" dirty="0">
                <a:solidFill>
                  <a:schemeClr val="bg1"/>
                </a:solidFill>
              </a:rPr>
              <a:t>ground all around it. It shoots </a:t>
            </a:r>
            <a:r>
              <a:rPr lang="en-GB" sz="1600" dirty="0">
                <a:solidFill>
                  <a:srgbClr val="FADD0F"/>
                </a:solidFill>
              </a:rPr>
              <a:t>sizzling, </a:t>
            </a:r>
            <a:br>
              <a:rPr lang="en-GB" sz="1600" dirty="0">
                <a:solidFill>
                  <a:srgbClr val="FADD0F"/>
                </a:solidFill>
              </a:rPr>
            </a:br>
            <a:r>
              <a:rPr lang="en-GB" sz="1600" dirty="0">
                <a:solidFill>
                  <a:srgbClr val="FADD0F"/>
                </a:solidFill>
              </a:rPr>
              <a:t>steaming, scorching</a:t>
            </a:r>
            <a:r>
              <a:rPr lang="en-GB" sz="1600" dirty="0">
                <a:solidFill>
                  <a:schemeClr val="bg1"/>
                </a:solidFill>
              </a:rPr>
              <a:t> lava like a monster spitting</a:t>
            </a:r>
            <a:br>
              <a:rPr lang="en-GB" sz="1600" dirty="0">
                <a:solidFill>
                  <a:schemeClr val="bg1"/>
                </a:solidFill>
              </a:rPr>
            </a:br>
            <a:r>
              <a:rPr lang="en-GB" sz="1600" dirty="0">
                <a:solidFill>
                  <a:schemeClr val="bg1"/>
                </a:solidFill>
              </a:rPr>
              <a:t>out hot liquid into the air. Like a smoking dragon, it finally </a:t>
            </a:r>
            <a:br>
              <a:rPr lang="en-GB" sz="1600" dirty="0">
                <a:solidFill>
                  <a:schemeClr val="bg1"/>
                </a:solidFill>
              </a:rPr>
            </a:br>
            <a:r>
              <a:rPr lang="en-GB" sz="1600" dirty="0">
                <a:solidFill>
                  <a:schemeClr val="bg1"/>
                </a:solidFill>
              </a:rPr>
              <a:t>starts to calm down. The chaos stops and it goes back to being a</a:t>
            </a:r>
            <a:br>
              <a:rPr lang="en-GB" sz="1600" dirty="0">
                <a:solidFill>
                  <a:schemeClr val="bg1"/>
                </a:solidFill>
              </a:rPr>
            </a:br>
            <a:r>
              <a:rPr lang="en-GB" sz="1600" dirty="0">
                <a:solidFill>
                  <a:schemeClr val="bg1"/>
                </a:solidFill>
              </a:rPr>
              <a:t>deadly and dangerous rock.</a:t>
            </a:r>
          </a:p>
        </p:txBody>
      </p:sp>
      <p:sp>
        <p:nvSpPr>
          <p:cNvPr id="23" name="Rectangle 22">
            <a:extLst>
              <a:ext uri="{FF2B5EF4-FFF2-40B4-BE49-F238E27FC236}">
                <a16:creationId xmlns:a16="http://schemas.microsoft.com/office/drawing/2014/main" xmlns="" id="{D09FAB2F-3EC1-48B4-B31D-CDADA474F2E8}"/>
              </a:ext>
            </a:extLst>
          </p:cNvPr>
          <p:cNvSpPr/>
          <p:nvPr/>
        </p:nvSpPr>
        <p:spPr>
          <a:xfrm>
            <a:off x="2279650" y="2984558"/>
            <a:ext cx="7632700" cy="1723549"/>
          </a:xfrm>
          <a:prstGeom prst="rect">
            <a:avLst/>
          </a:prstGeom>
        </p:spPr>
        <p:txBody>
          <a:bodyPr wrap="square" lIns="0" tIns="0" rIns="0" bIns="0">
            <a:spAutoFit/>
          </a:bodyPr>
          <a:lstStyle/>
          <a:p>
            <a:pPr algn="ctr"/>
            <a:r>
              <a:rPr lang="en-GB" sz="1600" dirty="0">
                <a:solidFill>
                  <a:schemeClr val="bg1"/>
                </a:solidFill>
              </a:rPr>
              <a:t>A huge rock that</a:t>
            </a:r>
          </a:p>
          <a:p>
            <a:pPr algn="ctr"/>
            <a:r>
              <a:rPr lang="en-GB" sz="1600" dirty="0">
                <a:solidFill>
                  <a:schemeClr val="bg1"/>
                </a:solidFill>
              </a:rPr>
              <a:t>rumbles and roars, wrecking the</a:t>
            </a:r>
          </a:p>
          <a:p>
            <a:pPr algn="ctr"/>
            <a:r>
              <a:rPr lang="en-GB" sz="1600" dirty="0">
                <a:solidFill>
                  <a:schemeClr val="bg1"/>
                </a:solidFill>
              </a:rPr>
              <a:t>ground all around it. It shoots sizzling, </a:t>
            </a:r>
            <a:br>
              <a:rPr lang="en-GB" sz="1600" dirty="0">
                <a:solidFill>
                  <a:schemeClr val="bg1"/>
                </a:solidFill>
              </a:rPr>
            </a:br>
            <a:r>
              <a:rPr lang="en-GB" sz="1600" dirty="0">
                <a:solidFill>
                  <a:schemeClr val="bg1"/>
                </a:solidFill>
              </a:rPr>
              <a:t>steaming, scorching lava like a monster spitting</a:t>
            </a:r>
            <a:br>
              <a:rPr lang="en-GB" sz="1600" dirty="0">
                <a:solidFill>
                  <a:schemeClr val="bg1"/>
                </a:solidFill>
              </a:rPr>
            </a:br>
            <a:r>
              <a:rPr lang="en-GB" sz="1600" dirty="0">
                <a:solidFill>
                  <a:schemeClr val="bg1"/>
                </a:solidFill>
              </a:rPr>
              <a:t>out hot liquid into the air. </a:t>
            </a:r>
            <a:r>
              <a:rPr lang="en-GB" sz="1600" dirty="0">
                <a:solidFill>
                  <a:srgbClr val="FADD0F"/>
                </a:solidFill>
              </a:rPr>
              <a:t>Like a smoking dragon,</a:t>
            </a:r>
            <a:r>
              <a:rPr lang="en-GB" sz="1600" dirty="0">
                <a:solidFill>
                  <a:schemeClr val="bg1"/>
                </a:solidFill>
              </a:rPr>
              <a:t> it finally </a:t>
            </a:r>
            <a:br>
              <a:rPr lang="en-GB" sz="1600" dirty="0">
                <a:solidFill>
                  <a:schemeClr val="bg1"/>
                </a:solidFill>
              </a:rPr>
            </a:br>
            <a:r>
              <a:rPr lang="en-GB" sz="1600" dirty="0">
                <a:solidFill>
                  <a:schemeClr val="bg1"/>
                </a:solidFill>
              </a:rPr>
              <a:t>starts to calm down. The chaos stops and it goes back to being a</a:t>
            </a:r>
            <a:br>
              <a:rPr lang="en-GB" sz="1600" dirty="0">
                <a:solidFill>
                  <a:schemeClr val="bg1"/>
                </a:solidFill>
              </a:rPr>
            </a:br>
            <a:r>
              <a:rPr lang="en-GB" sz="1600" dirty="0">
                <a:solidFill>
                  <a:schemeClr val="bg1"/>
                </a:solidFill>
              </a:rPr>
              <a:t>deadly and dangerous rock.</a:t>
            </a:r>
          </a:p>
        </p:txBody>
      </p:sp>
    </p:spTree>
    <p:extLst>
      <p:ext uri="{BB962C8B-B14F-4D97-AF65-F5344CB8AC3E}">
        <p14:creationId xmlns:p14="http://schemas.microsoft.com/office/powerpoint/2010/main" val="88687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2" grpId="0" animBg="1"/>
      <p:bldP spid="19"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614E19F5-621C-49EC-8850-242AF47AAC12}"/>
              </a:ext>
            </a:extLst>
          </p:cNvPr>
          <p:cNvSpPr>
            <a:spLocks noGrp="1" noChangeArrowheads="1"/>
          </p:cNvSpPr>
          <p:nvPr>
            <p:ph type="ctrTitle"/>
          </p:nvPr>
        </p:nvSpPr>
        <p:spPr>
          <a:xfrm>
            <a:off x="2135188" y="1196976"/>
            <a:ext cx="7772400" cy="1470025"/>
          </a:xfrm>
        </p:spPr>
        <p:txBody>
          <a:bodyPr anchor="ctr"/>
          <a:lstStyle/>
          <a:p>
            <a:r>
              <a:rPr lang="en-GB" altLang="en-US" sz="4000" b="1">
                <a:latin typeface="Comic Sans MS" panose="030F0702030302020204" pitchFamily="66" charset="0"/>
              </a:rPr>
              <a:t/>
            </a:r>
            <a:br>
              <a:rPr lang="en-GB" altLang="en-US" sz="4000" b="1">
                <a:latin typeface="Comic Sans MS" panose="030F0702030302020204" pitchFamily="66" charset="0"/>
              </a:rPr>
            </a:br>
            <a:endParaRPr lang="en-GB" altLang="en-US" sz="2800">
              <a:latin typeface="Comic Sans MS" panose="030F0702030302020204" pitchFamily="66" charset="0"/>
            </a:endParaRPr>
          </a:p>
        </p:txBody>
      </p:sp>
      <p:pic>
        <p:nvPicPr>
          <p:cNvPr id="6150" name="Picture 6" descr="Erupting Volcano Design">
            <a:hlinkClick r:id="rId3"/>
            <a:extLst>
              <a:ext uri="{FF2B5EF4-FFF2-40B4-BE49-F238E27FC236}">
                <a16:creationId xmlns:a16="http://schemas.microsoft.com/office/drawing/2014/main" xmlns="" id="{179C329F-C448-4CF1-B493-5099CBCB9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539" y="3376614"/>
            <a:ext cx="4897437" cy="3481387"/>
          </a:xfrm>
          <a:prstGeom prst="rect">
            <a:avLst/>
          </a:prstGeom>
          <a:noFill/>
          <a:extLst>
            <a:ext uri="{909E8E84-426E-40DD-AFC4-6F175D3DCCD1}">
              <a14:hiddenFill xmlns:a14="http://schemas.microsoft.com/office/drawing/2010/main">
                <a:solidFill>
                  <a:srgbClr val="FFFFFF"/>
                </a:solidFill>
              </a14:hiddenFill>
            </a:ext>
          </a:extLst>
        </p:spPr>
      </p:pic>
      <p:sp>
        <p:nvSpPr>
          <p:cNvPr id="6151" name="Text Box 7">
            <a:extLst>
              <a:ext uri="{FF2B5EF4-FFF2-40B4-BE49-F238E27FC236}">
                <a16:creationId xmlns:a16="http://schemas.microsoft.com/office/drawing/2014/main" xmlns="" id="{7349499B-3D7A-4F12-B336-8443ACEC0C79}"/>
              </a:ext>
            </a:extLst>
          </p:cNvPr>
          <p:cNvSpPr txBox="1">
            <a:spLocks noChangeArrowheads="1"/>
          </p:cNvSpPr>
          <p:nvPr/>
        </p:nvSpPr>
        <p:spPr bwMode="auto">
          <a:xfrm>
            <a:off x="2835275" y="19367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6154" name="Text Box 10">
            <a:extLst>
              <a:ext uri="{FF2B5EF4-FFF2-40B4-BE49-F238E27FC236}">
                <a16:creationId xmlns:a16="http://schemas.microsoft.com/office/drawing/2014/main" xmlns="" id="{7B760DC5-AC72-4870-BD3A-813703FCAF95}"/>
              </a:ext>
            </a:extLst>
          </p:cNvPr>
          <p:cNvSpPr txBox="1">
            <a:spLocks noChangeArrowheads="1"/>
          </p:cNvSpPr>
          <p:nvPr/>
        </p:nvSpPr>
        <p:spPr bwMode="auto">
          <a:xfrm>
            <a:off x="1847850" y="765176"/>
            <a:ext cx="86360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a:latin typeface="Comic Sans MS" panose="030F0702030302020204" pitchFamily="66" charset="0"/>
              </a:rPr>
              <a:t>A </a:t>
            </a:r>
          </a:p>
          <a:p>
            <a:pPr algn="ctr"/>
            <a:r>
              <a:rPr lang="en-GB" altLang="en-US">
                <a:latin typeface="Comic Sans MS" panose="030F0702030302020204" pitchFamily="66" charset="0"/>
              </a:rPr>
              <a:t>Volcano.</a:t>
            </a:r>
          </a:p>
          <a:p>
            <a:pPr algn="ctr"/>
            <a:r>
              <a:rPr lang="en-GB" altLang="en-US">
                <a:latin typeface="Comic Sans MS" panose="030F0702030302020204" pitchFamily="66" charset="0"/>
              </a:rPr>
              <a:t>A huge rock,</a:t>
            </a:r>
          </a:p>
          <a:p>
            <a:pPr algn="ctr"/>
            <a:r>
              <a:rPr lang="en-GB" altLang="en-US">
                <a:latin typeface="Comic Sans MS" panose="030F0702030302020204" pitchFamily="66" charset="0"/>
              </a:rPr>
              <a:t>Shooting lava up</a:t>
            </a:r>
          </a:p>
          <a:p>
            <a:pPr algn="ctr"/>
            <a:r>
              <a:rPr lang="en-GB" altLang="en-US">
                <a:latin typeface="Comic Sans MS" panose="030F0702030302020204" pitchFamily="66" charset="0"/>
              </a:rPr>
              <a:t>in to the air! Everyone runs for </a:t>
            </a:r>
          </a:p>
          <a:p>
            <a:pPr algn="ctr"/>
            <a:r>
              <a:rPr lang="en-GB" altLang="en-US">
                <a:latin typeface="Comic Sans MS" panose="030F0702030302020204" pitchFamily="66" charset="0"/>
              </a:rPr>
              <a:t>Cover. Lots of thick black smoke, </a:t>
            </a:r>
          </a:p>
          <a:p>
            <a:pPr algn="ctr"/>
            <a:r>
              <a:rPr lang="en-GB" altLang="en-US">
                <a:latin typeface="Comic Sans MS" panose="030F0702030302020204" pitchFamily="66" charset="0"/>
              </a:rPr>
              <a:t>pours out of the top, giving you a warning</a:t>
            </a:r>
          </a:p>
          <a:p>
            <a:pPr algn="ctr"/>
            <a:r>
              <a:rPr lang="en-GB" altLang="en-US">
                <a:latin typeface="Comic Sans MS" panose="030F0702030302020204" pitchFamily="66" charset="0"/>
              </a:rPr>
              <a:t>before the explosions start, nothing can stand in its</a:t>
            </a:r>
          </a:p>
          <a:p>
            <a:pPr algn="ctr"/>
            <a:r>
              <a:rPr lang="en-GB" altLang="en-US">
                <a:latin typeface="Comic Sans MS" panose="030F0702030302020204" pitchFamily="66" charset="0"/>
              </a:rPr>
              <a:t>way. Sometimes they don’t blow up for thousands of years. </a:t>
            </a:r>
          </a:p>
          <a:p>
            <a:pPr algn="ctr"/>
            <a:r>
              <a:rPr lang="en-GB" altLang="en-US">
                <a:latin typeface="Comic Sans MS" panose="030F0702030302020204" pitchFamily="66" charset="0"/>
              </a:rPr>
              <a:t>Still thousands in the world but they don’t all work, some are even under water.</a:t>
            </a:r>
          </a:p>
          <a:p>
            <a:pPr algn="ctr"/>
            <a:endParaRPr lang="en-GB" altLang="en-US"/>
          </a:p>
          <a:p>
            <a:pPr algn="ctr"/>
            <a:endParaRPr lang="en-GB" altLang="en-US"/>
          </a:p>
          <a:p>
            <a:pPr algn="ctr"/>
            <a:endParaRPr lang="en-GB" altLang="en-US"/>
          </a:p>
        </p:txBody>
      </p:sp>
      <p:sp>
        <p:nvSpPr>
          <p:cNvPr id="6155" name="Rectangle 11">
            <a:extLst>
              <a:ext uri="{FF2B5EF4-FFF2-40B4-BE49-F238E27FC236}">
                <a16:creationId xmlns:a16="http://schemas.microsoft.com/office/drawing/2014/main" xmlns="" id="{A54F6FFD-D336-40DE-8A0E-B3F4E889E9B7}"/>
              </a:ext>
            </a:extLst>
          </p:cNvPr>
          <p:cNvSpPr>
            <a:spLocks noChangeArrowheads="1"/>
          </p:cNvSpPr>
          <p:nvPr/>
        </p:nvSpPr>
        <p:spPr bwMode="auto">
          <a:xfrm>
            <a:off x="2208213" y="0"/>
            <a:ext cx="7772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endParaRPr lang="en-GB" altLang="en-US" sz="2800" dirty="0">
              <a:latin typeface="Comic Sans MS" panose="030F0702030302020204"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FBD527C1-30E0-4B0A-8B98-B21811F0E0BA}"/>
              </a:ext>
            </a:extLst>
          </p:cNvPr>
          <p:cNvSpPr>
            <a:spLocks noGrp="1" noChangeArrowheads="1"/>
          </p:cNvSpPr>
          <p:nvPr>
            <p:ph type="ctrTitle"/>
          </p:nvPr>
        </p:nvSpPr>
        <p:spPr>
          <a:xfrm>
            <a:off x="2135188" y="1196976"/>
            <a:ext cx="7772400" cy="1470025"/>
          </a:xfrm>
        </p:spPr>
        <p:txBody>
          <a:bodyPr anchor="ctr"/>
          <a:lstStyle/>
          <a:p>
            <a:r>
              <a:rPr lang="en-GB" altLang="en-US" sz="4000" b="1">
                <a:latin typeface="Comic Sans MS" panose="030F0702030302020204" pitchFamily="66" charset="0"/>
              </a:rPr>
              <a:t/>
            </a:r>
            <a:br>
              <a:rPr lang="en-GB" altLang="en-US" sz="4000" b="1">
                <a:latin typeface="Comic Sans MS" panose="030F0702030302020204" pitchFamily="66" charset="0"/>
              </a:rPr>
            </a:br>
            <a:endParaRPr lang="en-GB" altLang="en-US" sz="2800">
              <a:latin typeface="Comic Sans MS" panose="030F0702030302020204" pitchFamily="66" charset="0"/>
            </a:endParaRPr>
          </a:p>
        </p:txBody>
      </p:sp>
      <p:sp>
        <p:nvSpPr>
          <p:cNvPr id="7172" name="Text Box 4">
            <a:extLst>
              <a:ext uri="{FF2B5EF4-FFF2-40B4-BE49-F238E27FC236}">
                <a16:creationId xmlns:a16="http://schemas.microsoft.com/office/drawing/2014/main" xmlns="" id="{A7E7214B-6F42-4568-BCEA-BFB55F868D52}"/>
              </a:ext>
            </a:extLst>
          </p:cNvPr>
          <p:cNvSpPr txBox="1">
            <a:spLocks noChangeArrowheads="1"/>
          </p:cNvSpPr>
          <p:nvPr/>
        </p:nvSpPr>
        <p:spPr bwMode="auto">
          <a:xfrm>
            <a:off x="2835275" y="19367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7175" name="Picture 7">
            <a:extLst>
              <a:ext uri="{FF2B5EF4-FFF2-40B4-BE49-F238E27FC236}">
                <a16:creationId xmlns:a16="http://schemas.microsoft.com/office/drawing/2014/main" xmlns="" id="{C2AE009D-6E4C-4655-A952-9450E8C6B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836614"/>
            <a:ext cx="6697663" cy="576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latin typeface="Comic Sans MS" panose="030F0702030302020204" pitchFamily="66" charset="0"/>
              </a:rPr>
              <a:t>Your task:</a:t>
            </a:r>
            <a:endParaRPr lang="en-GB" sz="6000"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sz="4000" dirty="0" smtClean="0">
                <a:latin typeface="Comic Sans MS" panose="030F0702030302020204" pitchFamily="66" charset="0"/>
              </a:rPr>
              <a:t>Your </a:t>
            </a:r>
            <a:r>
              <a:rPr lang="en-GB" sz="4000" dirty="0">
                <a:latin typeface="Comic Sans MS" panose="030F0702030302020204" pitchFamily="66" charset="0"/>
              </a:rPr>
              <a:t>activity today is to look at a variety of shape poems.  Can you discuss or write down what you notice in these poems? </a:t>
            </a:r>
            <a:endParaRPr lang="en-GB" sz="4000" dirty="0" smtClean="0">
              <a:latin typeface="Comic Sans MS" panose="030F0702030302020204" pitchFamily="66" charset="0"/>
            </a:endParaRPr>
          </a:p>
          <a:p>
            <a:pPr marL="0" indent="0">
              <a:buNone/>
            </a:pPr>
            <a:endParaRPr lang="en-GB" sz="4000" dirty="0" smtClean="0">
              <a:latin typeface="Comic Sans MS" panose="030F0702030302020204" pitchFamily="66" charset="0"/>
            </a:endParaRPr>
          </a:p>
          <a:p>
            <a:r>
              <a:rPr lang="en-GB" sz="4000" dirty="0" smtClean="0">
                <a:latin typeface="Comic Sans MS" panose="030F0702030302020204" pitchFamily="66" charset="0"/>
              </a:rPr>
              <a:t>Can </a:t>
            </a:r>
            <a:r>
              <a:rPr lang="en-GB" sz="4000" dirty="0">
                <a:latin typeface="Comic Sans MS" panose="030F0702030302020204" pitchFamily="66" charset="0"/>
              </a:rPr>
              <a:t>you tell me which poem is your favourite and why?</a:t>
            </a:r>
            <a:r>
              <a:rPr lang="en-GB" sz="4000" b="1" dirty="0">
                <a:latin typeface="Comic Sans MS" panose="030F0702030302020204" pitchFamily="66" charset="0"/>
              </a:rPr>
              <a:t> </a:t>
            </a:r>
            <a:endParaRPr lang="en-GB" sz="4000" dirty="0">
              <a:latin typeface="Comic Sans MS" panose="030F0702030302020204" pitchFamily="66" charset="0"/>
            </a:endParaRPr>
          </a:p>
        </p:txBody>
      </p:sp>
    </p:spTree>
    <p:extLst>
      <p:ext uri="{BB962C8B-B14F-4D97-AF65-F5344CB8AC3E}">
        <p14:creationId xmlns:p14="http://schemas.microsoft.com/office/powerpoint/2010/main" val="2462167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504</Words>
  <Application>Microsoft Office PowerPoint</Application>
  <PresentationFormat>Widescreen</PresentationFormat>
  <Paragraphs>85</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Berlin Sans FB Demi</vt:lpstr>
      <vt:lpstr>Calibri</vt:lpstr>
      <vt:lpstr>Calibri Light</vt:lpstr>
      <vt:lpstr>Comic Sans MS</vt:lpstr>
      <vt:lpstr>Times New Roman</vt:lpstr>
      <vt:lpstr>Twinkl</vt:lpstr>
      <vt:lpstr>游ゴシック</vt:lpstr>
      <vt:lpstr>Office Theme</vt:lpstr>
      <vt:lpstr>Shape Poems</vt:lpstr>
      <vt:lpstr>Poetry:</vt:lpstr>
      <vt:lpstr>PowerPoint Presentation</vt:lpstr>
      <vt:lpstr>PowerPoint Presentation</vt:lpstr>
      <vt:lpstr>What is a Shape Poem?</vt:lpstr>
      <vt:lpstr>The Features of a Shape Poem</vt:lpstr>
      <vt:lpstr> </vt:lpstr>
      <vt:lpstr> </vt:lpstr>
      <vt:lpstr>Your task: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Shape Poems</dc:title>
  <dc:creator>Maddi Smith [Student-EDU]</dc:creator>
  <cp:lastModifiedBy>Maddi Smith</cp:lastModifiedBy>
  <cp:revision>8</cp:revision>
  <dcterms:created xsi:type="dcterms:W3CDTF">2021-02-03T15:57:17Z</dcterms:created>
  <dcterms:modified xsi:type="dcterms:W3CDTF">2021-02-04T14:03:06Z</dcterms:modified>
</cp:coreProperties>
</file>