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3" r:id="rId7"/>
    <p:sldId id="261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B0E1-52AA-4F37-9558-7EE6738C98F9}" type="datetimeFigureOut">
              <a:rPr lang="en-US" smtClean="0"/>
              <a:pPr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FADF6-EC5A-443E-AE33-7D7CE5521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7baaNCYCp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Problem Solving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Lesson 4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Learning objective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To consolidate our problem solving skills.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211" t="10417" r="29722" b="12500"/>
          <a:stretch>
            <a:fillRect/>
          </a:stretch>
        </p:blipFill>
        <p:spPr bwMode="auto">
          <a:xfrm>
            <a:off x="0" y="-1"/>
            <a:ext cx="6019800" cy="685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0" y="304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Can you write it as a repeated addition?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31242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Can you write it as a multiplication?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2796" t="15625" r="15666"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u="sng" dirty="0" smtClean="0">
                <a:latin typeface="Comic Sans MS" pitchFamily="66" charset="0"/>
              </a:rPr>
              <a:t>Two </a:t>
            </a:r>
            <a:r>
              <a:rPr lang="en-US" sz="3600" b="1" u="sng" dirty="0" smtClean="0">
                <a:latin typeface="Comic Sans MS" pitchFamily="66" charset="0"/>
              </a:rPr>
              <a:t>N</a:t>
            </a:r>
            <a:r>
              <a:rPr lang="en-US" sz="3600" b="1" u="sng" dirty="0" smtClean="0">
                <a:latin typeface="Comic Sans MS" pitchFamily="66" charset="0"/>
              </a:rPr>
              <a:t>umbers </a:t>
            </a:r>
            <a:r>
              <a:rPr lang="en-US" sz="3600" b="1" u="sng" dirty="0" smtClean="0">
                <a:latin typeface="Comic Sans MS" pitchFamily="66" charset="0"/>
              </a:rPr>
              <a:t>U</a:t>
            </a:r>
            <a:r>
              <a:rPr lang="en-US" sz="3600" b="1" u="sng" dirty="0" smtClean="0">
                <a:latin typeface="Comic Sans MS" pitchFamily="66" charset="0"/>
              </a:rPr>
              <a:t>nder the Microscope</a:t>
            </a:r>
            <a:endParaRPr lang="en-US" sz="3600" b="1" u="sng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Choose any two odd numbers e.g. 5 and 9 and add them together.</a:t>
            </a:r>
          </a:p>
          <a:p>
            <a:r>
              <a:rPr lang="en-US" sz="2800" dirty="0" smtClean="0">
                <a:latin typeface="Comic Sans MS" pitchFamily="66" charset="0"/>
              </a:rPr>
              <a:t>Draw a picture to represent this addition.</a:t>
            </a:r>
          </a:p>
          <a:p>
            <a:r>
              <a:rPr lang="en-GB" sz="2800" dirty="0" smtClean="0">
                <a:latin typeface="Comic Sans MS" pitchFamily="66" charset="0"/>
              </a:rPr>
              <a:t>What do you notice about the answer</a:t>
            </a:r>
            <a:r>
              <a:rPr lang="en-GB" sz="2800" dirty="0" smtClean="0">
                <a:latin typeface="Comic Sans MS" pitchFamily="66" charset="0"/>
              </a:rPr>
              <a:t>?</a:t>
            </a:r>
            <a:endParaRPr lang="en-GB" sz="2800" dirty="0" smtClean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5725" t="14583" r="46120" b="59375"/>
          <a:stretch>
            <a:fillRect/>
          </a:stretch>
        </p:blipFill>
        <p:spPr bwMode="auto">
          <a:xfrm>
            <a:off x="457200" y="4191000"/>
            <a:ext cx="2667000" cy="215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5798" t="49544" r="46120" b="42253"/>
          <a:stretch>
            <a:fillRect/>
          </a:stretch>
        </p:blipFill>
        <p:spPr bwMode="auto">
          <a:xfrm>
            <a:off x="3657600" y="5562600"/>
            <a:ext cx="418253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5860" t="66666" r="46120" b="20513"/>
          <a:stretch>
            <a:fillRect/>
          </a:stretch>
        </p:blipFill>
        <p:spPr bwMode="auto">
          <a:xfrm>
            <a:off x="3733800" y="3886200"/>
            <a:ext cx="3810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u="sng" dirty="0" smtClean="0">
                <a:latin typeface="Comic Sans MS" pitchFamily="66" charset="0"/>
              </a:rPr>
              <a:t>Two </a:t>
            </a:r>
            <a:r>
              <a:rPr lang="en-US" sz="3600" b="1" u="sng" dirty="0" smtClean="0">
                <a:latin typeface="Comic Sans MS" pitchFamily="66" charset="0"/>
              </a:rPr>
              <a:t>N</a:t>
            </a:r>
            <a:r>
              <a:rPr lang="en-US" sz="3600" b="1" u="sng" dirty="0" smtClean="0">
                <a:latin typeface="Comic Sans MS" pitchFamily="66" charset="0"/>
              </a:rPr>
              <a:t>umbers </a:t>
            </a:r>
            <a:r>
              <a:rPr lang="en-US" sz="3600" b="1" u="sng" dirty="0" smtClean="0">
                <a:latin typeface="Comic Sans MS" pitchFamily="66" charset="0"/>
              </a:rPr>
              <a:t>U</a:t>
            </a:r>
            <a:r>
              <a:rPr lang="en-US" sz="3600" b="1" u="sng" dirty="0" smtClean="0">
                <a:latin typeface="Comic Sans MS" pitchFamily="66" charset="0"/>
              </a:rPr>
              <a:t>nder the Microscope</a:t>
            </a:r>
            <a:endParaRPr lang="en-US" sz="3600" b="1" u="sng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Look </a:t>
            </a:r>
            <a:r>
              <a:rPr lang="en-GB" sz="2800" dirty="0" smtClean="0">
                <a:latin typeface="Comic Sans MS" pitchFamily="66" charset="0"/>
              </a:rPr>
              <a:t>closely at the models and pictures. </a:t>
            </a:r>
          </a:p>
          <a:p>
            <a:r>
              <a:rPr lang="en-GB" sz="2800" dirty="0" smtClean="0">
                <a:latin typeface="Comic Sans MS" pitchFamily="66" charset="0"/>
              </a:rPr>
              <a:t>Can you see anything in any of them that would work in exactly the same way if you used two different odd numbers?</a:t>
            </a:r>
          </a:p>
          <a:p>
            <a:r>
              <a:rPr lang="en-GB" sz="2800" dirty="0" smtClean="0">
                <a:latin typeface="Comic Sans MS" pitchFamily="66" charset="0"/>
              </a:rPr>
              <a:t>Can you use your one example to prove what will happen every time you add any two odd numbers?</a:t>
            </a:r>
          </a:p>
          <a:p>
            <a:r>
              <a:rPr lang="en-GB" sz="2800" dirty="0" smtClean="0">
                <a:latin typeface="Comic Sans MS" pitchFamily="66" charset="0"/>
              </a:rPr>
              <a:t>See if you can explain this to someone else. Are they convinced by your argument?</a:t>
            </a:r>
          </a:p>
          <a:p>
            <a:pPr>
              <a:buNone/>
            </a:pP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Comic Sans MS" pitchFamily="66" charset="0"/>
              </a:rPr>
              <a:t>Strike it out</a:t>
            </a:r>
            <a:endParaRPr lang="en-US" b="1" u="sng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800600"/>
            <a:ext cx="8610600" cy="198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800" dirty="0" smtClean="0">
                <a:latin typeface="Comic Sans MS" pitchFamily="66" charset="0"/>
              </a:rPr>
              <a:t>Can </a:t>
            </a:r>
            <a:r>
              <a:rPr lang="en-GB" sz="2800" dirty="0" smtClean="0">
                <a:latin typeface="Comic Sans MS" pitchFamily="66" charset="0"/>
              </a:rPr>
              <a:t>you work out how to play the game?  </a:t>
            </a:r>
            <a:br>
              <a:rPr lang="en-GB" sz="2800" dirty="0" smtClean="0">
                <a:latin typeface="Comic Sans MS" pitchFamily="66" charset="0"/>
              </a:rPr>
            </a:br>
            <a:r>
              <a:rPr lang="en-GB" sz="2800" dirty="0" smtClean="0">
                <a:latin typeface="Comic Sans MS" pitchFamily="66" charset="0"/>
              </a:rPr>
              <a:t>What do you think the rules might be? </a:t>
            </a:r>
            <a:br>
              <a:rPr lang="en-GB" sz="2800" dirty="0" smtClean="0">
                <a:latin typeface="Comic Sans MS" pitchFamily="66" charset="0"/>
              </a:rPr>
            </a:br>
            <a:r>
              <a:rPr lang="en-GB" sz="2800" dirty="0" smtClean="0">
                <a:latin typeface="Comic Sans MS" pitchFamily="66" charset="0"/>
              </a:rPr>
              <a:t>How might someone win the game</a:t>
            </a:r>
            <a:r>
              <a:rPr lang="en-GB" sz="2800" dirty="0" smtClean="0">
                <a:latin typeface="Comic Sans MS" pitchFamily="66" charset="0"/>
              </a:rPr>
              <a:t>?</a:t>
            </a: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5857" t="18750" r="33821" b="20833"/>
          <a:stretch>
            <a:fillRect/>
          </a:stretch>
        </p:blipFill>
        <p:spPr bwMode="auto">
          <a:xfrm>
            <a:off x="1600200" y="1371600"/>
            <a:ext cx="5994838" cy="337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3727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  <a:hlinkClick r:id="rId3"/>
              </a:rPr>
              <a:t>https://youtu.be/G7baaNCYCpY</a:t>
            </a:r>
            <a:r>
              <a:rPr lang="en-US" dirty="0" smtClean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Comic Sans MS" pitchFamily="66" charset="0"/>
              </a:rPr>
              <a:t>Strike it out</a:t>
            </a:r>
            <a:endParaRPr lang="en-US" b="1" u="sng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Try </a:t>
            </a:r>
            <a:r>
              <a:rPr lang="en-GB" dirty="0" smtClean="0">
                <a:latin typeface="Comic Sans MS" pitchFamily="66" charset="0"/>
              </a:rPr>
              <a:t>playing the game against someone else a few times to get a feel for it.</a:t>
            </a:r>
            <a:br>
              <a:rPr lang="en-GB" dirty="0" smtClean="0">
                <a:latin typeface="Comic Sans MS" pitchFamily="66" charset="0"/>
              </a:rPr>
            </a:br>
            <a:r>
              <a:rPr lang="en-GB" dirty="0" smtClean="0">
                <a:latin typeface="Comic Sans MS" pitchFamily="66" charset="0"/>
              </a:rPr>
              <a:t>Do you have any good ways of </a:t>
            </a:r>
            <a:r>
              <a:rPr lang="en-GB" dirty="0" smtClean="0">
                <a:latin typeface="Comic Sans MS" pitchFamily="66" charset="0"/>
              </a:rPr>
              <a:t>winning?</a:t>
            </a:r>
          </a:p>
          <a:p>
            <a:pPr>
              <a:buNone/>
            </a:pPr>
            <a:endParaRPr lang="en-GB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Now </a:t>
            </a:r>
            <a:r>
              <a:rPr lang="en-GB" dirty="0" smtClean="0">
                <a:latin typeface="Comic Sans MS" pitchFamily="66" charset="0"/>
              </a:rPr>
              <a:t>it's time to work together </a:t>
            </a:r>
            <a:r>
              <a:rPr lang="en-GB" i="1" dirty="0" smtClean="0">
                <a:latin typeface="Comic Sans MS" pitchFamily="66" charset="0"/>
              </a:rPr>
              <a:t>with</a:t>
            </a:r>
            <a:r>
              <a:rPr lang="en-GB" dirty="0" smtClean="0">
                <a:latin typeface="Comic Sans MS" pitchFamily="66" charset="0"/>
              </a:rPr>
              <a:t> a partner, rather than against them.</a:t>
            </a:r>
            <a:br>
              <a:rPr lang="en-GB" dirty="0" smtClean="0">
                <a:latin typeface="Comic Sans MS" pitchFamily="66" charset="0"/>
              </a:rPr>
            </a:br>
            <a:r>
              <a:rPr lang="en-GB" dirty="0" smtClean="0">
                <a:latin typeface="Comic Sans MS" pitchFamily="66" charset="0"/>
              </a:rPr>
              <a:t>Try to create a string of calculations that uses as many numbers as possible on the 0-20 number </a:t>
            </a:r>
            <a:r>
              <a:rPr lang="en-GB" dirty="0" smtClean="0">
                <a:latin typeface="Comic Sans MS" pitchFamily="66" charset="0"/>
              </a:rPr>
              <a:t>line.</a:t>
            </a:r>
          </a:p>
          <a:p>
            <a:pPr>
              <a:buNone/>
            </a:pPr>
            <a:endParaRPr lang="en-GB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Is </a:t>
            </a:r>
            <a:r>
              <a:rPr lang="en-GB" dirty="0" smtClean="0">
                <a:latin typeface="Comic Sans MS" pitchFamily="66" charset="0"/>
              </a:rPr>
              <a:t>it possible to create a string of number sentences that uses </a:t>
            </a:r>
            <a:r>
              <a:rPr lang="en-GB" i="1" dirty="0" smtClean="0">
                <a:latin typeface="Comic Sans MS" pitchFamily="66" charset="0"/>
              </a:rPr>
              <a:t>all</a:t>
            </a:r>
            <a:r>
              <a:rPr lang="en-GB" dirty="0" smtClean="0">
                <a:latin typeface="Comic Sans MS" pitchFamily="66" charset="0"/>
              </a:rPr>
              <a:t> the numbers on the 0-20 number line? Why or why not?</a:t>
            </a: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115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Problem Solving</vt:lpstr>
      <vt:lpstr>Learning objective</vt:lpstr>
      <vt:lpstr>Slide 3</vt:lpstr>
      <vt:lpstr>Slide 4</vt:lpstr>
      <vt:lpstr>Two Numbers Under the Microscope</vt:lpstr>
      <vt:lpstr>Two Numbers Under the Microscope</vt:lpstr>
      <vt:lpstr>Strike it out</vt:lpstr>
      <vt:lpstr>Strike it out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Solving</dc:title>
  <dc:creator>Aimee Chhibber</dc:creator>
  <cp:lastModifiedBy>Aimee Chhibber</cp:lastModifiedBy>
  <cp:revision>27</cp:revision>
  <dcterms:created xsi:type="dcterms:W3CDTF">2021-01-13T08:13:59Z</dcterms:created>
  <dcterms:modified xsi:type="dcterms:W3CDTF">2021-01-13T12:04:07Z</dcterms:modified>
</cp:coreProperties>
</file>