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403" r:id="rId5"/>
    <p:sldId id="361" r:id="rId6"/>
    <p:sldId id="1405" r:id="rId7"/>
    <p:sldId id="1408" r:id="rId8"/>
    <p:sldId id="1422" r:id="rId9"/>
    <p:sldId id="1418" r:id="rId10"/>
    <p:sldId id="1421" r:id="rId11"/>
    <p:sldId id="1423" r:id="rId12"/>
    <p:sldId id="1424" r:id="rId13"/>
    <p:sldId id="377" r:id="rId14"/>
    <p:sldId id="378" r:id="rId15"/>
    <p:sldId id="399" r:id="rId16"/>
    <p:sldId id="362" r:id="rId17"/>
    <p:sldId id="388" r:id="rId18"/>
    <p:sldId id="379" r:id="rId19"/>
    <p:sldId id="391" r:id="rId20"/>
    <p:sldId id="408" r:id="rId21"/>
    <p:sldId id="409" r:id="rId22"/>
    <p:sldId id="410" r:id="rId23"/>
    <p:sldId id="1425" r:id="rId24"/>
    <p:sldId id="322" r:id="rId25"/>
    <p:sldId id="323" r:id="rId26"/>
    <p:sldId id="324" r:id="rId27"/>
    <p:sldId id="3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139" autoAdjust="0"/>
  </p:normalViewPr>
  <p:slideViewPr>
    <p:cSldViewPr snapToGrid="0">
      <p:cViewPr varScale="1">
        <p:scale>
          <a:sx n="54" d="100"/>
          <a:sy n="54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BEE5-3A3D-485B-ADF8-C9AB23279148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C37E-56B5-4044-9EFB-CE76766CA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87590A9-0618-4CA1-8AFD-C4C4E1600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2806C-6881-41E6-916F-46DE1536270C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689626F-02D1-4E1F-94A1-E392C6100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48B6C56-94FD-48A2-A4B5-9D0A71038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Chd on whiteboards to partition the numbers on the table. </a:t>
            </a:r>
          </a:p>
          <a:p>
            <a:endParaRPr lang="en-US" dirty="0"/>
          </a:p>
          <a:p>
            <a:r>
              <a:rPr lang="en-US" dirty="0"/>
              <a:t>This should be 1 or 2 minutes maximum, chd know this, just a quick refresher before going onto questions.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AC37E-56B5-4044-9EFB-CE76766CA9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4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55BFEA5-68E8-4FE8-90DF-3FA1BEDAE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6F03D-430A-46DB-A586-5073296F3A9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9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0CD3E7C-40C1-4EC0-99F4-29269C529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A14583B-D152-4874-91C3-5B265F266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Chd on whiteboards to partition the numbers on the table. </a:t>
            </a:r>
          </a:p>
          <a:p>
            <a:endParaRPr lang="en-US" dirty="0"/>
          </a:p>
          <a:p>
            <a:r>
              <a:rPr lang="en-US" dirty="0"/>
              <a:t>This should be 1 or 2 minutes maximum, chd know this, just a quick refresher before going onto questions.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AC37E-56B5-4044-9EFB-CE76766CA9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8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Quickfire on whiteboards.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AC37E-56B5-4044-9EFB-CE76766CA9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4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486A-CBCF-468E-985E-BAAD5882E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397E7-1F2E-4EEB-8D35-F28314409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49B9E-125F-40CD-9864-4E0E7F7F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A32E-9DFA-436F-96FF-267E6F75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2EF9-8AE6-4739-90AF-69541A83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0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7163-0981-4FC7-A07F-F421333B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5C5B1-5D25-41F9-BC21-648B45479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BE5B7-56B0-4FAE-9B8B-83747A4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2114F-5960-4B23-A780-648411AD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E4CE3-7A56-412A-833B-43514660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CA4E4-97C3-4773-A880-0619596C3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C1A3D-1129-4929-B6A2-1833C549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3C0B-2A4B-4B83-ABEB-80E1E9B8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AE6A-324F-4989-BAF0-58131F74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A349-9B05-460E-B221-925D728E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2C62-6F0B-474C-AB5F-59DCAA8A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9221-85E1-4D40-BC07-EA17AA3B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3FBE5-14B9-43BF-AE8E-45778CF2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BCA4A-937A-40F6-8334-62A3E8D8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7AF3F-2AAD-4A3D-817E-79D87137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8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8D4E-BBDB-47A2-B94D-9C807205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4E919-7831-4F22-A026-92E14525C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0784-0D27-411D-AA55-66A2C492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820AC-42DA-4D96-BEC3-C6F2FA4B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C5353-CC2C-4774-9765-3DFD1CB9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0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C1AC-9A70-4942-B6E0-6B894930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EAFF-C76F-44CA-B461-6247D1222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3FF21-F80E-4685-8BB7-5A1AEE35F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354EF-2356-433A-B2BA-14B8BDEB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5829D-6357-4EA9-9B68-5872E3C6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C064-5AED-4CF4-A655-71CD7622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1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4527-89D6-4B0B-926C-209BCE67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8D53D-A832-4F49-B531-E6C913D9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17DFE-29BF-49EE-9916-04180E557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6DAF3-4100-44D3-A86F-2D7FC325E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827F7-DDA6-4292-9116-DA27C6E8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AC8E1-5091-4811-8DFB-B0D11DC8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AE7A9-53DE-46FC-B853-7802F76F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29A60-12BC-4AB1-8985-BA66BA21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0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2DC9-AB72-4158-8ECD-A48FFDFC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B45AB-EF06-4259-B0DB-1C07E39C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353CB-ECBA-488E-8711-9806201C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3794-58A5-425F-BFD3-CF4A479A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E8A20-7A32-4AE3-A7DA-1DD725D3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FB79F-CA63-4E73-A703-9BE901FB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B6412-AD72-45BA-98D4-3843E4F1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811C-407D-4615-9E20-4CFC5A58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2CD5-3A53-4CF7-9CB2-4838C2A3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80E2C-9C16-4D31-9A68-5D9069F0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79981-F92F-4B09-BBE6-4D65D5E0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CCA34-65CB-4835-8EDC-2CB1F332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F1839-B7B9-46EF-8094-1D25C275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F122-AF12-47F9-838F-C742E340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1B071-6AE1-4326-B159-B9D166D03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60CF2-0F77-4917-BFA8-E409A514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58D81-5366-4280-91FE-B23D6743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065AE-7C11-43DD-B25C-4B12DB81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A65CA-0B84-447C-B5C5-3B7F02B5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16CDF-B0AE-4887-9CA8-5ACB9DD8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05F53-0C5D-4771-80BB-1AB3A1789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53FA-3CB5-4041-B375-B2A9F9CE8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6CDC-7B74-48A2-92F7-F42EDDDBA64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7F18-EE02-4EA0-B152-56646A3B8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0F693-89EF-403B-9ADC-9CAC150F1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54D2-DF0B-49EA-997F-1B2EE88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0997-0D8D-496A-A7F1-46349EEDD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Place Value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18C9D-952D-4C66-AF6A-1D572C9AB6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20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B5A6476C-95A9-40D8-84D8-0075AA13F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9739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0">
                <a:latin typeface="Century Gothic" panose="020B0502020202020204" pitchFamily="34" charset="0"/>
              </a:rPr>
              <a:t>127</a:t>
            </a:r>
            <a:endParaRPr lang="en-US" altLang="en-US" sz="12000"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D91B62-3656-4615-863F-AA66DE2FB12A}"/>
              </a:ext>
            </a:extLst>
          </p:cNvPr>
          <p:cNvGrpSpPr>
            <a:grpSpLocks/>
          </p:cNvGrpSpPr>
          <p:nvPr/>
        </p:nvGrpSpPr>
        <p:grpSpPr bwMode="auto">
          <a:xfrm>
            <a:off x="2127251" y="825500"/>
            <a:ext cx="2900363" cy="1862138"/>
            <a:chOff x="701123" y="885957"/>
            <a:chExt cx="2900577" cy="1863898"/>
          </a:xfrm>
        </p:grpSpPr>
        <p:sp>
          <p:nvSpPr>
            <p:cNvPr id="28" name="Arrow: Right 2">
              <a:extLst>
                <a:ext uri="{FF2B5EF4-FFF2-40B4-BE49-F238E27FC236}">
                  <a16:creationId xmlns:a16="http://schemas.microsoft.com/office/drawing/2014/main" id="{95E42524-F021-49BB-9F27-17081ADED370}"/>
                </a:ext>
              </a:extLst>
            </p:cNvPr>
            <p:cNvSpPr/>
            <p:nvPr/>
          </p:nvSpPr>
          <p:spPr bwMode="auto">
            <a:xfrm>
              <a:off x="2880922" y="1230771"/>
              <a:ext cx="720778" cy="357525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9C9C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782" name="TextBox 14">
              <a:extLst>
                <a:ext uri="{FF2B5EF4-FFF2-40B4-BE49-F238E27FC236}">
                  <a16:creationId xmlns:a16="http://schemas.microsoft.com/office/drawing/2014/main" id="{1FF28DA4-65C1-4D00-A314-F7447BB5F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23" y="885957"/>
              <a:ext cx="2406227" cy="1863898"/>
            </a:xfrm>
            <a:prstGeom prst="rect">
              <a:avLst/>
            </a:prstGeom>
            <a:solidFill>
              <a:srgbClr val="9C9C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300">
                  <a:latin typeface="Century Gothic" panose="020B0502020202020204" pitchFamily="34" charset="0"/>
                </a:rPr>
                <a:t>The </a:t>
              </a:r>
              <a:r>
                <a:rPr lang="en-GB" altLang="en-US" sz="2300" b="1">
                  <a:latin typeface="Century Gothic" panose="020B0502020202020204" pitchFamily="34" charset="0"/>
                </a:rPr>
                <a:t>first</a:t>
              </a:r>
              <a:r>
                <a:rPr lang="en-GB" altLang="en-US" sz="2300">
                  <a:latin typeface="Century Gothic" panose="020B0502020202020204" pitchFamily="34" charset="0"/>
                </a:rPr>
                <a:t> digit tells you how many </a:t>
              </a:r>
              <a:r>
                <a:rPr lang="en-GB" altLang="en-US" sz="2300" b="1">
                  <a:latin typeface="Century Gothic" panose="020B0502020202020204" pitchFamily="34" charset="0"/>
                </a:rPr>
                <a:t>hundreds</a:t>
              </a:r>
              <a:r>
                <a:rPr lang="en-GB" altLang="en-US" sz="2300">
                  <a:latin typeface="Century Gothic" panose="020B0502020202020204" pitchFamily="34" charset="0"/>
                </a:rPr>
                <a:t> there are in the number.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8BD9BF-479D-4017-98BC-1529A0CCCB42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2039938"/>
            <a:ext cx="1784350" cy="3884612"/>
            <a:chOff x="3727092" y="2040197"/>
            <a:chExt cx="1784350" cy="3884994"/>
          </a:xfrm>
        </p:grpSpPr>
        <p:grpSp>
          <p:nvGrpSpPr>
            <p:cNvPr id="31770" name="Group 5">
              <a:extLst>
                <a:ext uri="{FF2B5EF4-FFF2-40B4-BE49-F238E27FC236}">
                  <a16:creationId xmlns:a16="http://schemas.microsoft.com/office/drawing/2014/main" id="{1F0C136A-010B-4E0F-8285-61FE19655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7092" y="5340416"/>
              <a:ext cx="1784350" cy="584775"/>
              <a:chOff x="3062667" y="4477147"/>
              <a:chExt cx="1783285" cy="584775"/>
            </a:xfrm>
          </p:grpSpPr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79B785D7-66DE-4ADB-BA38-0EF6CADCC7EF}"/>
                  </a:ext>
                </a:extLst>
              </p:cNvPr>
              <p:cNvSpPr/>
              <p:nvPr/>
            </p:nvSpPr>
            <p:spPr>
              <a:xfrm>
                <a:off x="3062667" y="4495130"/>
                <a:ext cx="1783285" cy="56361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438912 w 914400"/>
                  <a:gd name="connsiteY1" fmla="*/ 0 h 914400"/>
                  <a:gd name="connsiteX2" fmla="*/ 914400 w 914400"/>
                  <a:gd name="connsiteY2" fmla="*/ 0 h 914400"/>
                  <a:gd name="connsiteX3" fmla="*/ 914400 w 914400"/>
                  <a:gd name="connsiteY3" fmla="*/ 466344 h 914400"/>
                  <a:gd name="connsiteX4" fmla="*/ 914400 w 914400"/>
                  <a:gd name="connsiteY4" fmla="*/ 914400 h 914400"/>
                  <a:gd name="connsiteX5" fmla="*/ 475488 w 914400"/>
                  <a:gd name="connsiteY5" fmla="*/ 914400 h 914400"/>
                  <a:gd name="connsiteX6" fmla="*/ 0 w 914400"/>
                  <a:gd name="connsiteY6" fmla="*/ 914400 h 914400"/>
                  <a:gd name="connsiteX7" fmla="*/ 0 w 914400"/>
                  <a:gd name="connsiteY7" fmla="*/ 448056 h 914400"/>
                  <a:gd name="connsiteX8" fmla="*/ 0 w 914400"/>
                  <a:gd name="connsiteY8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400" h="914400" extrusionOk="0">
                    <a:moveTo>
                      <a:pt x="0" y="0"/>
                    </a:moveTo>
                    <a:cubicBezTo>
                      <a:pt x="171280" y="-11384"/>
                      <a:pt x="280577" y="-20000"/>
                      <a:pt x="438912" y="0"/>
                    </a:cubicBezTo>
                    <a:cubicBezTo>
                      <a:pt x="597247" y="20000"/>
                      <a:pt x="794537" y="-8363"/>
                      <a:pt x="914400" y="0"/>
                    </a:cubicBezTo>
                    <a:cubicBezTo>
                      <a:pt x="925846" y="127299"/>
                      <a:pt x="895099" y="297186"/>
                      <a:pt x="914400" y="466344"/>
                    </a:cubicBezTo>
                    <a:cubicBezTo>
                      <a:pt x="933701" y="635502"/>
                      <a:pt x="919767" y="817401"/>
                      <a:pt x="914400" y="914400"/>
                    </a:cubicBezTo>
                    <a:cubicBezTo>
                      <a:pt x="783578" y="911989"/>
                      <a:pt x="688647" y="933251"/>
                      <a:pt x="475488" y="914400"/>
                    </a:cubicBezTo>
                    <a:cubicBezTo>
                      <a:pt x="262329" y="895549"/>
                      <a:pt x="155792" y="908041"/>
                      <a:pt x="0" y="914400"/>
                    </a:cubicBezTo>
                    <a:cubicBezTo>
                      <a:pt x="-14315" y="730124"/>
                      <a:pt x="-11725" y="669416"/>
                      <a:pt x="0" y="448056"/>
                    </a:cubicBezTo>
                    <a:cubicBezTo>
                      <a:pt x="11725" y="226696"/>
                      <a:pt x="-8647" y="148672"/>
                      <a:pt x="0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3200"/>
              </a:p>
            </p:txBody>
          </p:sp>
          <p:sp>
            <p:nvSpPr>
              <p:cNvPr id="31780" name="TextBox 6">
                <a:extLst>
                  <a:ext uri="{FF2B5EF4-FFF2-40B4-BE49-F238E27FC236}">
                    <a16:creationId xmlns:a16="http://schemas.microsoft.com/office/drawing/2014/main" id="{04271151-389D-48FA-8865-D842720FA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2668" y="4477147"/>
                <a:ext cx="17832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Century Gothic" panose="020B0502020202020204" pitchFamily="34" charset="0"/>
                  </a:rPr>
                  <a:t>2 tens</a:t>
                </a:r>
                <a:endParaRPr lang="en-US" altLang="en-US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1771" name="Group 10">
              <a:extLst>
                <a:ext uri="{FF2B5EF4-FFF2-40B4-BE49-F238E27FC236}">
                  <a16:creationId xmlns:a16="http://schemas.microsoft.com/office/drawing/2014/main" id="{D72000E7-2DB3-4C78-B6A9-0F6445BE8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631" y="2040197"/>
              <a:ext cx="716738" cy="3183529"/>
              <a:chOff x="3068200" y="2184893"/>
              <a:chExt cx="867650" cy="3852370"/>
            </a:xfrm>
          </p:grpSpPr>
          <p:grpSp>
            <p:nvGrpSpPr>
              <p:cNvPr id="31772" name="Group 2">
                <a:extLst>
                  <a:ext uri="{FF2B5EF4-FFF2-40B4-BE49-F238E27FC236}">
                    <a16:creationId xmlns:a16="http://schemas.microsoft.com/office/drawing/2014/main" id="{B85A960C-DCC8-4CF1-9E30-76D86342F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8160" y="2184893"/>
                <a:ext cx="847724" cy="3852370"/>
                <a:chOff x="3078666" y="2185300"/>
                <a:chExt cx="847422" cy="3851280"/>
              </a:xfrm>
            </p:grpSpPr>
            <p:sp>
              <p:nvSpPr>
                <p:cNvPr id="4" name="Arrow: Right 2">
                  <a:extLst>
                    <a:ext uri="{FF2B5EF4-FFF2-40B4-BE49-F238E27FC236}">
                      <a16:creationId xmlns:a16="http://schemas.microsoft.com/office/drawing/2014/main" id="{F0749D67-51C3-4B09-AB8A-D86FE4FF0752}"/>
                    </a:ext>
                  </a:extLst>
                </p:cNvPr>
                <p:cNvSpPr/>
                <p:nvPr/>
              </p:nvSpPr>
              <p:spPr bwMode="auto">
                <a:xfrm rot="16200000">
                  <a:off x="3067875" y="2379238"/>
                  <a:ext cx="871984" cy="484109"/>
                </a:xfrm>
                <a:custGeom>
                  <a:avLst/>
                  <a:gdLst>
                    <a:gd name="connsiteX0" fmla="*/ 0 w 978408"/>
                    <a:gd name="connsiteY0" fmla="*/ 121158 h 484632"/>
                    <a:gd name="connsiteX1" fmla="*/ 375407 w 978408"/>
                    <a:gd name="connsiteY1" fmla="*/ 121158 h 484632"/>
                    <a:gd name="connsiteX2" fmla="*/ 736092 w 978408"/>
                    <a:gd name="connsiteY2" fmla="*/ 121158 h 484632"/>
                    <a:gd name="connsiteX3" fmla="*/ 736092 w 978408"/>
                    <a:gd name="connsiteY3" fmla="*/ 0 h 484632"/>
                    <a:gd name="connsiteX4" fmla="*/ 978408 w 978408"/>
                    <a:gd name="connsiteY4" fmla="*/ 242316 h 484632"/>
                    <a:gd name="connsiteX5" fmla="*/ 736092 w 978408"/>
                    <a:gd name="connsiteY5" fmla="*/ 484632 h 484632"/>
                    <a:gd name="connsiteX6" fmla="*/ 736092 w 978408"/>
                    <a:gd name="connsiteY6" fmla="*/ 363474 h 484632"/>
                    <a:gd name="connsiteX7" fmla="*/ 360685 w 978408"/>
                    <a:gd name="connsiteY7" fmla="*/ 363474 h 484632"/>
                    <a:gd name="connsiteX8" fmla="*/ 0 w 978408"/>
                    <a:gd name="connsiteY8" fmla="*/ 363474 h 484632"/>
                    <a:gd name="connsiteX9" fmla="*/ 0 w 978408"/>
                    <a:gd name="connsiteY9" fmla="*/ 121158 h 484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8408" h="484632" extrusionOk="0">
                      <a:moveTo>
                        <a:pt x="0" y="121158"/>
                      </a:moveTo>
                      <a:cubicBezTo>
                        <a:pt x="126145" y="123547"/>
                        <a:pt x="196145" y="102404"/>
                        <a:pt x="375407" y="121158"/>
                      </a:cubicBezTo>
                      <a:cubicBezTo>
                        <a:pt x="554669" y="139912"/>
                        <a:pt x="576727" y="111373"/>
                        <a:pt x="736092" y="121158"/>
                      </a:cubicBezTo>
                      <a:cubicBezTo>
                        <a:pt x="740547" y="85956"/>
                        <a:pt x="737540" y="41427"/>
                        <a:pt x="736092" y="0"/>
                      </a:cubicBezTo>
                      <a:cubicBezTo>
                        <a:pt x="852971" y="98211"/>
                        <a:pt x="899888" y="185664"/>
                        <a:pt x="978408" y="242316"/>
                      </a:cubicBezTo>
                      <a:cubicBezTo>
                        <a:pt x="894052" y="318786"/>
                        <a:pt x="826620" y="412189"/>
                        <a:pt x="736092" y="484632"/>
                      </a:cubicBezTo>
                      <a:cubicBezTo>
                        <a:pt x="735589" y="438684"/>
                        <a:pt x="737245" y="387907"/>
                        <a:pt x="736092" y="363474"/>
                      </a:cubicBezTo>
                      <a:cubicBezTo>
                        <a:pt x="548776" y="372881"/>
                        <a:pt x="532798" y="349407"/>
                        <a:pt x="360685" y="363474"/>
                      </a:cubicBezTo>
                      <a:cubicBezTo>
                        <a:pt x="188572" y="377541"/>
                        <a:pt x="126747" y="361241"/>
                        <a:pt x="0" y="363474"/>
                      </a:cubicBezTo>
                      <a:cubicBezTo>
                        <a:pt x="-7848" y="273683"/>
                        <a:pt x="-11921" y="198412"/>
                        <a:pt x="0" y="12115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pic>
              <p:nvPicPr>
                <p:cNvPr id="31777" name="Picture 3">
                  <a:extLst>
                    <a:ext uri="{FF2B5EF4-FFF2-40B4-BE49-F238E27FC236}">
                      <a16:creationId xmlns:a16="http://schemas.microsoft.com/office/drawing/2014/main" id="{EF068C8C-BE57-4256-AF76-93A48DBC5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8666" y="3272742"/>
                  <a:ext cx="366510" cy="2763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8" name="Picture 3">
                  <a:extLst>
                    <a:ext uri="{FF2B5EF4-FFF2-40B4-BE49-F238E27FC236}">
                      <a16:creationId xmlns:a16="http://schemas.microsoft.com/office/drawing/2014/main" id="{5E6BBE59-1E02-47B2-B3CC-8810057787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578" y="3272742"/>
                  <a:ext cx="366510" cy="2763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773" name="Group 1">
                <a:extLst>
                  <a:ext uri="{FF2B5EF4-FFF2-40B4-BE49-F238E27FC236}">
                    <a16:creationId xmlns:a16="http://schemas.microsoft.com/office/drawing/2014/main" id="{F3AA75CA-1297-4399-A30B-691D92FF29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8200" y="3272643"/>
                <a:ext cx="867650" cy="2764620"/>
                <a:chOff x="3068200" y="3272643"/>
                <a:chExt cx="867650" cy="2764620"/>
              </a:xfrm>
            </p:grpSpPr>
            <p:pic>
              <p:nvPicPr>
                <p:cNvPr id="31774" name="Picture 25">
                  <a:extLst>
                    <a:ext uri="{FF2B5EF4-FFF2-40B4-BE49-F238E27FC236}">
                      <a16:creationId xmlns:a16="http://schemas.microsoft.com/office/drawing/2014/main" id="{8B7EEBAE-2062-41C9-BAF5-80DDD58A0C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8200" y="3272643"/>
                  <a:ext cx="376604" cy="2764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5" name="Picture 26">
                  <a:extLst>
                    <a:ext uri="{FF2B5EF4-FFF2-40B4-BE49-F238E27FC236}">
                      <a16:creationId xmlns:a16="http://schemas.microsoft.com/office/drawing/2014/main" id="{F6DDD898-E089-4F0E-A482-169983F18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246" y="3272643"/>
                  <a:ext cx="376604" cy="2764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BF5AA3-CB5D-4B30-91F5-173CE2C1CE70}"/>
              </a:ext>
            </a:extLst>
          </p:cNvPr>
          <p:cNvGrpSpPr>
            <a:grpSpLocks/>
          </p:cNvGrpSpPr>
          <p:nvPr/>
        </p:nvGrpSpPr>
        <p:grpSpPr bwMode="auto">
          <a:xfrm>
            <a:off x="7331076" y="2090739"/>
            <a:ext cx="1782763" cy="3813175"/>
            <a:chOff x="5807586" y="2091529"/>
            <a:chExt cx="1782762" cy="3812839"/>
          </a:xfrm>
        </p:grpSpPr>
        <p:grpSp>
          <p:nvGrpSpPr>
            <p:cNvPr id="31756" name="Group 15">
              <a:extLst>
                <a:ext uri="{FF2B5EF4-FFF2-40B4-BE49-F238E27FC236}">
                  <a16:creationId xmlns:a16="http://schemas.microsoft.com/office/drawing/2014/main" id="{8434CB84-A012-44FD-B05B-20744B23E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7586" y="5319593"/>
              <a:ext cx="1782762" cy="584775"/>
              <a:chOff x="2893488" y="4456324"/>
              <a:chExt cx="1783286" cy="584775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91FB3AB3-8377-411D-9F35-7660A7D8D80F}"/>
                  </a:ext>
                </a:extLst>
              </p:cNvPr>
              <p:cNvSpPr/>
              <p:nvPr/>
            </p:nvSpPr>
            <p:spPr>
              <a:xfrm>
                <a:off x="2893488" y="4477586"/>
                <a:ext cx="1783286" cy="563513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438912 w 914400"/>
                  <a:gd name="connsiteY1" fmla="*/ 0 h 914400"/>
                  <a:gd name="connsiteX2" fmla="*/ 914400 w 914400"/>
                  <a:gd name="connsiteY2" fmla="*/ 0 h 914400"/>
                  <a:gd name="connsiteX3" fmla="*/ 914400 w 914400"/>
                  <a:gd name="connsiteY3" fmla="*/ 466344 h 914400"/>
                  <a:gd name="connsiteX4" fmla="*/ 914400 w 914400"/>
                  <a:gd name="connsiteY4" fmla="*/ 914400 h 914400"/>
                  <a:gd name="connsiteX5" fmla="*/ 475488 w 914400"/>
                  <a:gd name="connsiteY5" fmla="*/ 914400 h 914400"/>
                  <a:gd name="connsiteX6" fmla="*/ 0 w 914400"/>
                  <a:gd name="connsiteY6" fmla="*/ 914400 h 914400"/>
                  <a:gd name="connsiteX7" fmla="*/ 0 w 914400"/>
                  <a:gd name="connsiteY7" fmla="*/ 448056 h 914400"/>
                  <a:gd name="connsiteX8" fmla="*/ 0 w 914400"/>
                  <a:gd name="connsiteY8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400" h="914400" extrusionOk="0">
                    <a:moveTo>
                      <a:pt x="0" y="0"/>
                    </a:moveTo>
                    <a:cubicBezTo>
                      <a:pt x="171280" y="-11384"/>
                      <a:pt x="280577" y="-20000"/>
                      <a:pt x="438912" y="0"/>
                    </a:cubicBezTo>
                    <a:cubicBezTo>
                      <a:pt x="597247" y="20000"/>
                      <a:pt x="794537" y="-8363"/>
                      <a:pt x="914400" y="0"/>
                    </a:cubicBezTo>
                    <a:cubicBezTo>
                      <a:pt x="925846" y="127299"/>
                      <a:pt x="895099" y="297186"/>
                      <a:pt x="914400" y="466344"/>
                    </a:cubicBezTo>
                    <a:cubicBezTo>
                      <a:pt x="933701" y="635502"/>
                      <a:pt x="919767" y="817401"/>
                      <a:pt x="914400" y="914400"/>
                    </a:cubicBezTo>
                    <a:cubicBezTo>
                      <a:pt x="783578" y="911989"/>
                      <a:pt x="688647" y="933251"/>
                      <a:pt x="475488" y="914400"/>
                    </a:cubicBezTo>
                    <a:cubicBezTo>
                      <a:pt x="262329" y="895549"/>
                      <a:pt x="155792" y="908041"/>
                      <a:pt x="0" y="914400"/>
                    </a:cubicBezTo>
                    <a:cubicBezTo>
                      <a:pt x="-14315" y="730124"/>
                      <a:pt x="-11725" y="669416"/>
                      <a:pt x="0" y="448056"/>
                    </a:cubicBezTo>
                    <a:cubicBezTo>
                      <a:pt x="11725" y="226696"/>
                      <a:pt x="-8647" y="148672"/>
                      <a:pt x="0" y="0"/>
                    </a:cubicBezTo>
                    <a:close/>
                  </a:path>
                </a:pathLst>
              </a:custGeom>
              <a:solidFill>
                <a:srgbClr val="72BF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3200"/>
              </a:p>
            </p:txBody>
          </p:sp>
          <p:sp>
            <p:nvSpPr>
              <p:cNvPr id="31769" name="TextBox 17">
                <a:extLst>
                  <a:ext uri="{FF2B5EF4-FFF2-40B4-BE49-F238E27FC236}">
                    <a16:creationId xmlns:a16="http://schemas.microsoft.com/office/drawing/2014/main" id="{5E855D8E-D407-411C-8026-D58E7F599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489" y="4456324"/>
                <a:ext cx="178328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Century Gothic" panose="020B0502020202020204" pitchFamily="34" charset="0"/>
                  </a:rPr>
                  <a:t>7 ones</a:t>
                </a:r>
                <a:endParaRPr lang="en-US" altLang="en-US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1757" name="Group 1">
              <a:extLst>
                <a:ext uri="{FF2B5EF4-FFF2-40B4-BE49-F238E27FC236}">
                  <a16:creationId xmlns:a16="http://schemas.microsoft.com/office/drawing/2014/main" id="{FF426880-44A3-4D6B-8C21-9883B6E8E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7239" y="2091529"/>
              <a:ext cx="1106568" cy="3031589"/>
              <a:chOff x="4636645" y="2088054"/>
              <a:chExt cx="1338948" cy="3668222"/>
            </a:xfrm>
          </p:grpSpPr>
          <p:grpSp>
            <p:nvGrpSpPr>
              <p:cNvPr id="31758" name="Group 11">
                <a:extLst>
                  <a:ext uri="{FF2B5EF4-FFF2-40B4-BE49-F238E27FC236}">
                    <a16:creationId xmlns:a16="http://schemas.microsoft.com/office/drawing/2014/main" id="{5E65838F-A019-4F1B-863A-84C9EA695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6645" y="2088054"/>
                <a:ext cx="881503" cy="3668222"/>
                <a:chOff x="4637716" y="2087875"/>
                <a:chExt cx="880365" cy="3668035"/>
              </a:xfrm>
            </p:grpSpPr>
            <p:sp>
              <p:nvSpPr>
                <p:cNvPr id="5" name="Arrow: Right 2">
                  <a:extLst>
                    <a:ext uri="{FF2B5EF4-FFF2-40B4-BE49-F238E27FC236}">
                      <a16:creationId xmlns:a16="http://schemas.microsoft.com/office/drawing/2014/main" id="{F25035EA-00D3-4831-A96C-854F3B26DAD1}"/>
                    </a:ext>
                  </a:extLst>
                </p:cNvPr>
                <p:cNvSpPr/>
                <p:nvPr/>
              </p:nvSpPr>
              <p:spPr bwMode="auto">
                <a:xfrm rot="14616480">
                  <a:off x="4442545" y="2282136"/>
                  <a:ext cx="873876" cy="485355"/>
                </a:xfrm>
                <a:custGeom>
                  <a:avLst/>
                  <a:gdLst>
                    <a:gd name="connsiteX0" fmla="*/ 0 w 978408"/>
                    <a:gd name="connsiteY0" fmla="*/ 121158 h 484632"/>
                    <a:gd name="connsiteX1" fmla="*/ 375407 w 978408"/>
                    <a:gd name="connsiteY1" fmla="*/ 121158 h 484632"/>
                    <a:gd name="connsiteX2" fmla="*/ 736092 w 978408"/>
                    <a:gd name="connsiteY2" fmla="*/ 121158 h 484632"/>
                    <a:gd name="connsiteX3" fmla="*/ 736092 w 978408"/>
                    <a:gd name="connsiteY3" fmla="*/ 0 h 484632"/>
                    <a:gd name="connsiteX4" fmla="*/ 978408 w 978408"/>
                    <a:gd name="connsiteY4" fmla="*/ 242316 h 484632"/>
                    <a:gd name="connsiteX5" fmla="*/ 736092 w 978408"/>
                    <a:gd name="connsiteY5" fmla="*/ 484632 h 484632"/>
                    <a:gd name="connsiteX6" fmla="*/ 736092 w 978408"/>
                    <a:gd name="connsiteY6" fmla="*/ 363474 h 484632"/>
                    <a:gd name="connsiteX7" fmla="*/ 360685 w 978408"/>
                    <a:gd name="connsiteY7" fmla="*/ 363474 h 484632"/>
                    <a:gd name="connsiteX8" fmla="*/ 0 w 978408"/>
                    <a:gd name="connsiteY8" fmla="*/ 363474 h 484632"/>
                    <a:gd name="connsiteX9" fmla="*/ 0 w 978408"/>
                    <a:gd name="connsiteY9" fmla="*/ 121158 h 484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8408" h="484632" extrusionOk="0">
                      <a:moveTo>
                        <a:pt x="0" y="121158"/>
                      </a:moveTo>
                      <a:cubicBezTo>
                        <a:pt x="126145" y="123547"/>
                        <a:pt x="196145" y="102404"/>
                        <a:pt x="375407" y="121158"/>
                      </a:cubicBezTo>
                      <a:cubicBezTo>
                        <a:pt x="554669" y="139912"/>
                        <a:pt x="576727" y="111373"/>
                        <a:pt x="736092" y="121158"/>
                      </a:cubicBezTo>
                      <a:cubicBezTo>
                        <a:pt x="740547" y="85956"/>
                        <a:pt x="737540" y="41427"/>
                        <a:pt x="736092" y="0"/>
                      </a:cubicBezTo>
                      <a:cubicBezTo>
                        <a:pt x="852971" y="98211"/>
                        <a:pt x="899888" y="185664"/>
                        <a:pt x="978408" y="242316"/>
                      </a:cubicBezTo>
                      <a:cubicBezTo>
                        <a:pt x="894052" y="318786"/>
                        <a:pt x="826620" y="412189"/>
                        <a:pt x="736092" y="484632"/>
                      </a:cubicBezTo>
                      <a:cubicBezTo>
                        <a:pt x="735589" y="438684"/>
                        <a:pt x="737245" y="387907"/>
                        <a:pt x="736092" y="363474"/>
                      </a:cubicBezTo>
                      <a:cubicBezTo>
                        <a:pt x="548776" y="372881"/>
                        <a:pt x="532798" y="349407"/>
                        <a:pt x="360685" y="363474"/>
                      </a:cubicBezTo>
                      <a:cubicBezTo>
                        <a:pt x="188572" y="377541"/>
                        <a:pt x="126747" y="361241"/>
                        <a:pt x="0" y="363474"/>
                      </a:cubicBezTo>
                      <a:cubicBezTo>
                        <a:pt x="-7848" y="273683"/>
                        <a:pt x="-11921" y="198412"/>
                        <a:pt x="0" y="121158"/>
                      </a:cubicBezTo>
                      <a:close/>
                    </a:path>
                  </a:pathLst>
                </a:custGeom>
                <a:solidFill>
                  <a:srgbClr val="72BFC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grpSp>
              <p:nvGrpSpPr>
                <p:cNvPr id="31762" name="Group 9">
                  <a:extLst>
                    <a:ext uri="{FF2B5EF4-FFF2-40B4-BE49-F238E27FC236}">
                      <a16:creationId xmlns:a16="http://schemas.microsoft.com/office/drawing/2014/main" id="{709CE8E7-4EDF-4945-A41F-B7A37CB980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9700" y="3553995"/>
                  <a:ext cx="368381" cy="2201915"/>
                  <a:chOff x="5632278" y="3455581"/>
                  <a:chExt cx="368381" cy="2201915"/>
                </a:xfrm>
              </p:grpSpPr>
              <p:pic>
                <p:nvPicPr>
                  <p:cNvPr id="31763" name="Picture 31">
                    <a:extLst>
                      <a:ext uri="{FF2B5EF4-FFF2-40B4-BE49-F238E27FC236}">
                        <a16:creationId xmlns:a16="http://schemas.microsoft.com/office/drawing/2014/main" id="{D57D5990-B43A-40BF-A26A-72B99E3162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2280" y="3915708"/>
                    <a:ext cx="366433" cy="366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764" name="Picture 32">
                    <a:extLst>
                      <a:ext uri="{FF2B5EF4-FFF2-40B4-BE49-F238E27FC236}">
                        <a16:creationId xmlns:a16="http://schemas.microsoft.com/office/drawing/2014/main" id="{858E3A40-8BEB-40CA-AC75-73005C1041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2279" y="4372908"/>
                    <a:ext cx="366433" cy="366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765" name="Picture 33">
                    <a:extLst>
                      <a:ext uri="{FF2B5EF4-FFF2-40B4-BE49-F238E27FC236}">
                        <a16:creationId xmlns:a16="http://schemas.microsoft.com/office/drawing/2014/main" id="{B29E11CA-C94B-401F-8940-BC404F0EE3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2279" y="4833035"/>
                    <a:ext cx="366433" cy="366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766" name="Picture 34">
                    <a:extLst>
                      <a:ext uri="{FF2B5EF4-FFF2-40B4-BE49-F238E27FC236}">
                        <a16:creationId xmlns:a16="http://schemas.microsoft.com/office/drawing/2014/main" id="{56F13F54-D541-4E7E-A5C9-D5784BF9DF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2278" y="3455581"/>
                    <a:ext cx="366433" cy="366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767" name="Picture 35">
                    <a:extLst>
                      <a:ext uri="{FF2B5EF4-FFF2-40B4-BE49-F238E27FC236}">
                        <a16:creationId xmlns:a16="http://schemas.microsoft.com/office/drawing/2014/main" id="{88433A73-ADD0-4461-82AB-2D08B86CF8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4226" y="5291063"/>
                    <a:ext cx="366433" cy="366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31759" name="Picture 33">
                <a:extLst>
                  <a:ext uri="{FF2B5EF4-FFF2-40B4-BE49-F238E27FC236}">
                    <a16:creationId xmlns:a16="http://schemas.microsoft.com/office/drawing/2014/main" id="{237C4407-C543-4556-B999-0E513ED1A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737" y="4931772"/>
                <a:ext cx="366906" cy="366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0" name="Picture 35">
                <a:extLst>
                  <a:ext uri="{FF2B5EF4-FFF2-40B4-BE49-F238E27FC236}">
                    <a16:creationId xmlns:a16="http://schemas.microsoft.com/office/drawing/2014/main" id="{74C193C0-E082-40EB-9443-73BD34E08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8687" y="5389823"/>
                <a:ext cx="366906" cy="366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1DA43D-8CE3-4D3F-BFF8-83CA5791ED9E}"/>
              </a:ext>
            </a:extLst>
          </p:cNvPr>
          <p:cNvGrpSpPr>
            <a:grpSpLocks/>
          </p:cNvGrpSpPr>
          <p:nvPr/>
        </p:nvGrpSpPr>
        <p:grpSpPr bwMode="auto">
          <a:xfrm>
            <a:off x="2784475" y="2133600"/>
            <a:ext cx="2357438" cy="3803650"/>
            <a:chOff x="1260968" y="2133969"/>
            <a:chExt cx="2357707" cy="3803751"/>
          </a:xfrm>
        </p:grpSpPr>
        <p:grpSp>
          <p:nvGrpSpPr>
            <p:cNvPr id="31751" name="Group 34">
              <a:extLst>
                <a:ext uri="{FF2B5EF4-FFF2-40B4-BE49-F238E27FC236}">
                  <a16:creationId xmlns:a16="http://schemas.microsoft.com/office/drawing/2014/main" id="{FAF4636F-DC84-46C5-8349-6E9B6FBA4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0968" y="5345132"/>
              <a:ext cx="2265618" cy="592588"/>
              <a:chOff x="2954744" y="4438848"/>
              <a:chExt cx="2264265" cy="592588"/>
            </a:xfrm>
          </p:grpSpPr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AA94402F-401D-4126-B7EB-2B6247419CD4}"/>
                  </a:ext>
                </a:extLst>
              </p:cNvPr>
              <p:cNvSpPr/>
              <p:nvPr/>
            </p:nvSpPr>
            <p:spPr>
              <a:xfrm>
                <a:off x="3062642" y="4447220"/>
                <a:ext cx="2048472" cy="58421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438912 w 914400"/>
                  <a:gd name="connsiteY1" fmla="*/ 0 h 914400"/>
                  <a:gd name="connsiteX2" fmla="*/ 914400 w 914400"/>
                  <a:gd name="connsiteY2" fmla="*/ 0 h 914400"/>
                  <a:gd name="connsiteX3" fmla="*/ 914400 w 914400"/>
                  <a:gd name="connsiteY3" fmla="*/ 466344 h 914400"/>
                  <a:gd name="connsiteX4" fmla="*/ 914400 w 914400"/>
                  <a:gd name="connsiteY4" fmla="*/ 914400 h 914400"/>
                  <a:gd name="connsiteX5" fmla="*/ 475488 w 914400"/>
                  <a:gd name="connsiteY5" fmla="*/ 914400 h 914400"/>
                  <a:gd name="connsiteX6" fmla="*/ 0 w 914400"/>
                  <a:gd name="connsiteY6" fmla="*/ 914400 h 914400"/>
                  <a:gd name="connsiteX7" fmla="*/ 0 w 914400"/>
                  <a:gd name="connsiteY7" fmla="*/ 448056 h 914400"/>
                  <a:gd name="connsiteX8" fmla="*/ 0 w 914400"/>
                  <a:gd name="connsiteY8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400" h="914400" extrusionOk="0">
                    <a:moveTo>
                      <a:pt x="0" y="0"/>
                    </a:moveTo>
                    <a:cubicBezTo>
                      <a:pt x="171280" y="-11384"/>
                      <a:pt x="280577" y="-20000"/>
                      <a:pt x="438912" y="0"/>
                    </a:cubicBezTo>
                    <a:cubicBezTo>
                      <a:pt x="597247" y="20000"/>
                      <a:pt x="794537" y="-8363"/>
                      <a:pt x="914400" y="0"/>
                    </a:cubicBezTo>
                    <a:cubicBezTo>
                      <a:pt x="925846" y="127299"/>
                      <a:pt x="895099" y="297186"/>
                      <a:pt x="914400" y="466344"/>
                    </a:cubicBezTo>
                    <a:cubicBezTo>
                      <a:pt x="933701" y="635502"/>
                      <a:pt x="919767" y="817401"/>
                      <a:pt x="914400" y="914400"/>
                    </a:cubicBezTo>
                    <a:cubicBezTo>
                      <a:pt x="783578" y="911989"/>
                      <a:pt x="688647" y="933251"/>
                      <a:pt x="475488" y="914400"/>
                    </a:cubicBezTo>
                    <a:cubicBezTo>
                      <a:pt x="262329" y="895549"/>
                      <a:pt x="155792" y="908041"/>
                      <a:pt x="0" y="914400"/>
                    </a:cubicBezTo>
                    <a:cubicBezTo>
                      <a:pt x="-14315" y="730124"/>
                      <a:pt x="-11725" y="669416"/>
                      <a:pt x="0" y="448056"/>
                    </a:cubicBezTo>
                    <a:cubicBezTo>
                      <a:pt x="11725" y="226696"/>
                      <a:pt x="-8647" y="148672"/>
                      <a:pt x="0" y="0"/>
                    </a:cubicBezTo>
                    <a:close/>
                  </a:path>
                </a:pathLst>
              </a:custGeom>
              <a:solidFill>
                <a:srgbClr val="9C9C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3200"/>
              </a:p>
            </p:txBody>
          </p:sp>
          <p:sp>
            <p:nvSpPr>
              <p:cNvPr id="31755" name="TextBox 6">
                <a:extLst>
                  <a:ext uri="{FF2B5EF4-FFF2-40B4-BE49-F238E27FC236}">
                    <a16:creationId xmlns:a16="http://schemas.microsoft.com/office/drawing/2014/main" id="{E3D67501-67A6-4DBB-91AA-143A3AF09A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744" y="4438848"/>
                <a:ext cx="22642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Century Gothic" panose="020B0502020202020204" pitchFamily="34" charset="0"/>
                  </a:rPr>
                  <a:t>1 hundred</a:t>
                </a:r>
                <a:endParaRPr lang="en-US" altLang="en-US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1752" name="Picture 132">
              <a:extLst>
                <a:ext uri="{FF2B5EF4-FFF2-40B4-BE49-F238E27FC236}">
                  <a16:creationId xmlns:a16="http://schemas.microsoft.com/office/drawing/2014/main" id="{6B555206-BE24-476A-86CD-D51639D22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466" y="3162607"/>
              <a:ext cx="1749678" cy="176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rrow: Right 2">
              <a:extLst>
                <a:ext uri="{FF2B5EF4-FFF2-40B4-BE49-F238E27FC236}">
                  <a16:creationId xmlns:a16="http://schemas.microsoft.com/office/drawing/2014/main" id="{86748F84-9815-4C7F-BC14-1AA1830BBA4E}"/>
                </a:ext>
              </a:extLst>
            </p:cNvPr>
            <p:cNvSpPr/>
            <p:nvPr/>
          </p:nvSpPr>
          <p:spPr bwMode="auto">
            <a:xfrm rot="17530553">
              <a:off x="3057461" y="2295088"/>
              <a:ext cx="722332" cy="400096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9C9C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784E9-ACCE-462C-B865-99B3A8298FD9}"/>
              </a:ext>
            </a:extLst>
          </p:cNvPr>
          <p:cNvSpPr txBox="1"/>
          <p:nvPr/>
        </p:nvSpPr>
        <p:spPr>
          <a:xfrm>
            <a:off x="1595718" y="4069976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464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14D0AB2-8884-4D72-B2D0-9922D913E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7832"/>
              </p:ext>
            </p:extLst>
          </p:nvPr>
        </p:nvGraphicFramePr>
        <p:xfrm>
          <a:off x="2032000" y="719666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682111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161480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073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H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T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O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7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1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2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345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C465B7-C4F6-4608-94B5-D1F35DB7A48D}"/>
              </a:ext>
            </a:extLst>
          </p:cNvPr>
          <p:cNvSpPr txBox="1"/>
          <p:nvPr/>
        </p:nvSpPr>
        <p:spPr>
          <a:xfrm>
            <a:off x="4742329" y="3875159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100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B9C7A-0318-4134-AD25-607858EF239D}"/>
              </a:ext>
            </a:extLst>
          </p:cNvPr>
          <p:cNvSpPr txBox="1"/>
          <p:nvPr/>
        </p:nvSpPr>
        <p:spPr>
          <a:xfrm>
            <a:off x="4554070" y="5367369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999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62AA7-4E25-46C1-8390-0DBD84EE25A4}"/>
              </a:ext>
            </a:extLst>
          </p:cNvPr>
          <p:cNvSpPr txBox="1"/>
          <p:nvPr/>
        </p:nvSpPr>
        <p:spPr>
          <a:xfrm>
            <a:off x="8220635" y="5032722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109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11C2-2ABC-4D92-88E8-74E252DDC0C5}"/>
              </a:ext>
            </a:extLst>
          </p:cNvPr>
          <p:cNvSpPr txBox="1"/>
          <p:nvPr/>
        </p:nvSpPr>
        <p:spPr>
          <a:xfrm>
            <a:off x="2031999" y="5373613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248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F8A47-F19C-498B-98A4-84FBEA409BF2}"/>
              </a:ext>
            </a:extLst>
          </p:cNvPr>
          <p:cNvSpPr txBox="1"/>
          <p:nvPr/>
        </p:nvSpPr>
        <p:spPr>
          <a:xfrm>
            <a:off x="9690847" y="3644055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680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1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53023F-92F3-4D44-A933-9366DC762449}"/>
              </a:ext>
            </a:extLst>
          </p:cNvPr>
          <p:cNvSpPr txBox="1"/>
          <p:nvPr/>
        </p:nvSpPr>
        <p:spPr>
          <a:xfrm>
            <a:off x="1425388" y="2169459"/>
            <a:ext cx="9341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Lets look at some example questions together before we go onto our worksheet 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This representation shows 6 tens and 4 ones.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FC920A-A98D-4757-8227-E3557B1C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77" y="2183292"/>
            <a:ext cx="874099" cy="2185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3CCC35-81BC-4DF5-ABD1-E9FA50A1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23" y="2183291"/>
            <a:ext cx="874099" cy="2185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63DA72-B71A-4070-9F25-7D1A59C21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02" y="2183291"/>
            <a:ext cx="874099" cy="2185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064E68-6F92-4F3B-A2F7-2B148F5D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94" y="2183291"/>
            <a:ext cx="874099" cy="2185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6766A2-1727-4EFD-BA87-937568722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303" y="2183290"/>
            <a:ext cx="430166" cy="4301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1ACB74-AF23-416D-8AE6-EDBC0E83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18" y="2768316"/>
            <a:ext cx="430166" cy="4301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75A0B-5775-48FC-96E5-F191273E1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18" y="3353342"/>
            <a:ext cx="430166" cy="4301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822B6D-4143-4088-8313-C672C65B7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242" y="3938369"/>
            <a:ext cx="430166" cy="4301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8BF4F4-9B37-404B-A6F2-A03D2C04D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05" y="2183290"/>
            <a:ext cx="430166" cy="4301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E702E1-2083-4A08-9DBD-59B496D0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20" y="2768316"/>
            <a:ext cx="430166" cy="4301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9C1601-F688-4ED9-BA3C-C20B366D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20" y="3353342"/>
            <a:ext cx="430166" cy="4301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5DC4D9E-FF6B-41A7-87EB-B2840302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44" y="3938369"/>
            <a:ext cx="430166" cy="430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16B8185-139D-48DB-80C1-CCBC0CC4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023" y="2183290"/>
            <a:ext cx="874099" cy="21852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30E19E1-31B9-4516-8DBE-B40B09FAC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615" y="2183289"/>
            <a:ext cx="874099" cy="218524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44806B6-A72D-4661-A279-DDBD6C2FBB22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7B43E4D-7DAB-4392-A851-D882012D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968E30E3-BC21-47E9-9435-FBF0A9F8F8B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57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This representation shows 6 tens and 4 ones.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This representation shows 6 tens and 8 ones.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FC920A-A98D-4757-8227-E3557B1C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77" y="2183292"/>
            <a:ext cx="874099" cy="2185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3CCC35-81BC-4DF5-ABD1-E9FA50A1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23" y="2183291"/>
            <a:ext cx="874099" cy="2185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63DA72-B71A-4070-9F25-7D1A59C21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02" y="2183291"/>
            <a:ext cx="874099" cy="2185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064E68-6F92-4F3B-A2F7-2B148F5D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94" y="2183291"/>
            <a:ext cx="874099" cy="2185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6766A2-1727-4EFD-BA87-937568722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303" y="2183290"/>
            <a:ext cx="430166" cy="4301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1ACB74-AF23-416D-8AE6-EDBC0E83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18" y="2768316"/>
            <a:ext cx="430166" cy="4301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75A0B-5775-48FC-96E5-F191273E1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18" y="3353342"/>
            <a:ext cx="430166" cy="4301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822B6D-4143-4088-8313-C672C65B7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242" y="3938369"/>
            <a:ext cx="430166" cy="4301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8BF4F4-9B37-404B-A6F2-A03D2C04D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05" y="2183290"/>
            <a:ext cx="430166" cy="4301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E702E1-2083-4A08-9DBD-59B496D0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20" y="2768316"/>
            <a:ext cx="430166" cy="4301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9C1601-F688-4ED9-BA3C-C20B366D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20" y="3353342"/>
            <a:ext cx="430166" cy="4301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5DC4D9E-FF6B-41A7-87EB-B2840302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44" y="3938369"/>
            <a:ext cx="430166" cy="430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16B8185-139D-48DB-80C1-CCBC0CC4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023" y="2183290"/>
            <a:ext cx="874099" cy="21852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30E19E1-31B9-4516-8DBE-B40B09FAC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615" y="2183289"/>
            <a:ext cx="874099" cy="218524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4505EF1-D7F4-4F27-A39E-D4128F66E04C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B2D5488-F3AD-4073-B27F-506F3696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C7255984-CF44-45D3-A330-19DD926C6A3E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50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F71782-C64B-4424-884D-36D19933563D}"/>
              </a:ext>
            </a:extLst>
          </p:cNvPr>
          <p:cNvGrpSpPr/>
          <p:nvPr/>
        </p:nvGrpSpPr>
        <p:grpSpPr>
          <a:xfrm>
            <a:off x="2770267" y="1868718"/>
            <a:ext cx="6592749" cy="3292562"/>
            <a:chOff x="1195466" y="1957618"/>
            <a:chExt cx="6592749" cy="3292562"/>
          </a:xfrm>
        </p:grpSpPr>
        <p:pic>
          <p:nvPicPr>
            <p:cNvPr id="4" name="Picture 3" descr="A picture containing shoji, building, sitting, sky&#10;&#10;Description automatically generated">
              <a:extLst>
                <a:ext uri="{FF2B5EF4-FFF2-40B4-BE49-F238E27FC236}">
                  <a16:creationId xmlns:a16="http://schemas.microsoft.com/office/drawing/2014/main" id="{9BC3C439-147B-42CA-9C51-6480EC2F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0000">
              <a:off x="1926732" y="2204945"/>
              <a:ext cx="302617" cy="2403685"/>
            </a:xfrm>
            <a:prstGeom prst="rect">
              <a:avLst/>
            </a:prstGeom>
          </p:spPr>
        </p:pic>
        <p:pic>
          <p:nvPicPr>
            <p:cNvPr id="21" name="Picture 20" descr="A picture containing shoji, building, sitting, sky&#10;&#10;Description automatically generated">
              <a:extLst>
                <a:ext uri="{FF2B5EF4-FFF2-40B4-BE49-F238E27FC236}">
                  <a16:creationId xmlns:a16="http://schemas.microsoft.com/office/drawing/2014/main" id="{B0082A56-00E9-4559-A706-0E4268CBB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000">
              <a:off x="4335546" y="2846495"/>
              <a:ext cx="302617" cy="24036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CA2EFF-C9EC-4AA2-A0F9-185B7FB8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276" y="1957618"/>
              <a:ext cx="281652" cy="2816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23C6AA-D573-4BCA-81AD-4D534D8E7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399" y="2284805"/>
              <a:ext cx="281652" cy="2816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2A86B3-49AB-4DA9-9920-F463448E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400" y="4221951"/>
              <a:ext cx="281652" cy="2816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5CEBD7A-03D9-4E1B-8526-8B1B2C94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563" y="2911589"/>
              <a:ext cx="281652" cy="281652"/>
            </a:xfrm>
            <a:prstGeom prst="rect">
              <a:avLst/>
            </a:prstGeom>
          </p:spPr>
        </p:pic>
        <p:pic>
          <p:nvPicPr>
            <p:cNvPr id="28" name="Picture 27" descr="A picture containing shoji, building, sitting, sky&#10;&#10;Description automatically generated">
              <a:extLst>
                <a:ext uri="{FF2B5EF4-FFF2-40B4-BE49-F238E27FC236}">
                  <a16:creationId xmlns:a16="http://schemas.microsoft.com/office/drawing/2014/main" id="{AF216990-465E-4B48-97F6-A2F8A028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>
              <a:off x="6634041" y="2641613"/>
              <a:ext cx="302617" cy="24036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0A10C8-4A1D-4C5D-B68E-392558BEF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055" y="3193241"/>
              <a:ext cx="281652" cy="2816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A65F69-79E5-4D4A-A55A-B44E730F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466" y="4185649"/>
              <a:ext cx="281652" cy="28165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04084B-DFC4-4D21-B91C-172A9BE96335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BFA10BF-6847-4E29-BC86-9C863F5DF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F7355429-EE49-433E-B252-FD119A0328E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5786300-C167-42C0-8D4F-A29D0BBBB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BF3704-FB11-4CF4-90A2-833AD9DFB288}"/>
              </a:ext>
            </a:extLst>
          </p:cNvPr>
          <p:cNvSpPr/>
          <p:nvPr/>
        </p:nvSpPr>
        <p:spPr>
          <a:xfrm>
            <a:off x="1809657" y="28274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three different two-digit numbers using five of these representations each time.</a:t>
            </a:r>
          </a:p>
        </p:txBody>
      </p:sp>
    </p:spTree>
    <p:extLst>
      <p:ext uri="{BB962C8B-B14F-4D97-AF65-F5344CB8AC3E}">
        <p14:creationId xmlns:p14="http://schemas.microsoft.com/office/powerpoint/2010/main" val="112836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number represented by each image.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DBAA2AEE-45D8-409D-88BE-6C6B10FB7E1F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752" name="Picture 75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0DBE964-731F-47CD-BD41-D9FDD474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753" name="TextBox 8">
              <a:extLst>
                <a:ext uri="{FF2B5EF4-FFF2-40B4-BE49-F238E27FC236}">
                  <a16:creationId xmlns:a16="http://schemas.microsoft.com/office/drawing/2014/main" id="{0BBCFA39-6BE4-4CCF-88D6-2D3A4DE7CA9F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754" name="Table 753">
            <a:extLst>
              <a:ext uri="{FF2B5EF4-FFF2-40B4-BE49-F238E27FC236}">
                <a16:creationId xmlns:a16="http://schemas.microsoft.com/office/drawing/2014/main" id="{93A533F5-42BE-4E7D-916C-0D037A9BB1C7}"/>
              </a:ext>
            </a:extLst>
          </p:cNvPr>
          <p:cNvGraphicFramePr>
            <a:graphicFrameLocks noGrp="1"/>
          </p:cNvGraphicFramePr>
          <p:nvPr/>
        </p:nvGraphicFramePr>
        <p:xfrm>
          <a:off x="2361165" y="1418787"/>
          <a:ext cx="3799146" cy="2181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382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1266382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1266382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41920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1572036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755" name="Group 754">
            <a:extLst>
              <a:ext uri="{FF2B5EF4-FFF2-40B4-BE49-F238E27FC236}">
                <a16:creationId xmlns:a16="http://schemas.microsoft.com/office/drawing/2014/main" id="{AFAC5DBE-1394-4AC6-9A92-C086C10B5067}"/>
              </a:ext>
            </a:extLst>
          </p:cNvPr>
          <p:cNvGrpSpPr/>
          <p:nvPr/>
        </p:nvGrpSpPr>
        <p:grpSpPr>
          <a:xfrm>
            <a:off x="2835353" y="2342035"/>
            <a:ext cx="368102" cy="882125"/>
            <a:chOff x="4520320" y="7148724"/>
            <a:chExt cx="203093" cy="486694"/>
          </a:xfrm>
        </p:grpSpPr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C95D784-C617-4550-AFC5-D52C088435AE}"/>
                </a:ext>
              </a:extLst>
            </p:cNvPr>
            <p:cNvSpPr/>
            <p:nvPr/>
          </p:nvSpPr>
          <p:spPr>
            <a:xfrm rot="5400000" flipH="1" flipV="1">
              <a:off x="4520107" y="7432114"/>
              <a:ext cx="203517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3635F50D-7B1F-4A5B-8F0D-ECBC46784471}"/>
                </a:ext>
              </a:extLst>
            </p:cNvPr>
            <p:cNvSpPr/>
            <p:nvPr/>
          </p:nvSpPr>
          <p:spPr>
            <a:xfrm rot="5400000" flipH="1" flipV="1">
              <a:off x="4520108" y="7148937"/>
              <a:ext cx="203517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59" name="Table 758">
            <a:extLst>
              <a:ext uri="{FF2B5EF4-FFF2-40B4-BE49-F238E27FC236}">
                <a16:creationId xmlns:a16="http://schemas.microsoft.com/office/drawing/2014/main" id="{9DB85EF8-E0E0-4010-9202-95B66AC9769B}"/>
              </a:ext>
            </a:extLst>
          </p:cNvPr>
          <p:cNvGraphicFramePr>
            <a:graphicFrameLocks noGrp="1"/>
          </p:cNvGraphicFramePr>
          <p:nvPr/>
        </p:nvGraphicFramePr>
        <p:xfrm>
          <a:off x="6468815" y="1454760"/>
          <a:ext cx="3335894" cy="122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894">
                  <a:extLst>
                    <a:ext uri="{9D8B030D-6E8A-4147-A177-3AD203B41FA5}">
                      <a16:colId xmlns:a16="http://schemas.microsoft.com/office/drawing/2014/main" val="1388650516"/>
                    </a:ext>
                  </a:extLst>
                </a:gridCol>
              </a:tblGrid>
              <a:tr h="1226978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 marL="73429" marR="73429" marT="153372" marB="15337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413289"/>
                  </a:ext>
                </a:extLst>
              </a:tr>
            </a:tbl>
          </a:graphicData>
        </a:graphic>
      </p:graphicFrame>
      <p:graphicFrame>
        <p:nvGraphicFramePr>
          <p:cNvPr id="772" name="Table 771">
            <a:extLst>
              <a:ext uri="{FF2B5EF4-FFF2-40B4-BE49-F238E27FC236}">
                <a16:creationId xmlns:a16="http://schemas.microsoft.com/office/drawing/2014/main" id="{7B6A619B-447F-427D-AA30-E3561FAD3165}"/>
              </a:ext>
            </a:extLst>
          </p:cNvPr>
          <p:cNvGraphicFramePr>
            <a:graphicFrameLocks noGrp="1"/>
          </p:cNvGraphicFramePr>
          <p:nvPr/>
        </p:nvGraphicFramePr>
        <p:xfrm>
          <a:off x="6515581" y="3831273"/>
          <a:ext cx="3289128" cy="122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128">
                  <a:extLst>
                    <a:ext uri="{9D8B030D-6E8A-4147-A177-3AD203B41FA5}">
                      <a16:colId xmlns:a16="http://schemas.microsoft.com/office/drawing/2014/main" val="1388650516"/>
                    </a:ext>
                  </a:extLst>
                </a:gridCol>
              </a:tblGrid>
              <a:tr h="1226978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 marL="73429" marR="73429" marT="153372" marB="15337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413289"/>
                  </a:ext>
                </a:extLst>
              </a:tr>
            </a:tbl>
          </a:graphicData>
        </a:graphic>
      </p:graphicFrame>
      <p:sp>
        <p:nvSpPr>
          <p:cNvPr id="773" name="Oval 772">
            <a:extLst>
              <a:ext uri="{FF2B5EF4-FFF2-40B4-BE49-F238E27FC236}">
                <a16:creationId xmlns:a16="http://schemas.microsoft.com/office/drawing/2014/main" id="{8AB0E0A7-F137-4960-8205-35D5499C8448}"/>
              </a:ext>
            </a:extLst>
          </p:cNvPr>
          <p:cNvSpPr/>
          <p:nvPr/>
        </p:nvSpPr>
        <p:spPr>
          <a:xfrm>
            <a:off x="3364223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4652E76E-AC47-4200-A51F-D4A0E941BA10}"/>
              </a:ext>
            </a:extLst>
          </p:cNvPr>
          <p:cNvSpPr/>
          <p:nvPr/>
        </p:nvSpPr>
        <p:spPr>
          <a:xfrm>
            <a:off x="3364223" y="505825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1981886D-9A8E-4D07-86F3-402487CC7048}"/>
              </a:ext>
            </a:extLst>
          </p:cNvPr>
          <p:cNvSpPr/>
          <p:nvPr/>
        </p:nvSpPr>
        <p:spPr>
          <a:xfrm>
            <a:off x="4418906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6" name="Oval 775">
            <a:extLst>
              <a:ext uri="{FF2B5EF4-FFF2-40B4-BE49-F238E27FC236}">
                <a16:creationId xmlns:a16="http://schemas.microsoft.com/office/drawing/2014/main" id="{0B87CF9F-2B95-480B-9297-1F7284130BE3}"/>
              </a:ext>
            </a:extLst>
          </p:cNvPr>
          <p:cNvSpPr/>
          <p:nvPr/>
        </p:nvSpPr>
        <p:spPr>
          <a:xfrm>
            <a:off x="2309540" y="505825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7" name="Oval 776">
            <a:extLst>
              <a:ext uri="{FF2B5EF4-FFF2-40B4-BE49-F238E27FC236}">
                <a16:creationId xmlns:a16="http://schemas.microsoft.com/office/drawing/2014/main" id="{95B0EC6B-D2B5-4EE0-A106-8B43FE853E3B}"/>
              </a:ext>
            </a:extLst>
          </p:cNvPr>
          <p:cNvSpPr/>
          <p:nvPr/>
        </p:nvSpPr>
        <p:spPr>
          <a:xfrm>
            <a:off x="2309540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9" name="Oval 778">
            <a:extLst>
              <a:ext uri="{FF2B5EF4-FFF2-40B4-BE49-F238E27FC236}">
                <a16:creationId xmlns:a16="http://schemas.microsoft.com/office/drawing/2014/main" id="{75FFE654-4C96-4F9D-ABDE-A1A9169F928F}"/>
              </a:ext>
            </a:extLst>
          </p:cNvPr>
          <p:cNvSpPr/>
          <p:nvPr/>
        </p:nvSpPr>
        <p:spPr>
          <a:xfrm>
            <a:off x="5473589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59808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number represented by each image.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DBAA2AEE-45D8-409D-88BE-6C6B10FB7E1F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752" name="Picture 75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0DBE964-731F-47CD-BD41-D9FDD474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753" name="TextBox 8">
              <a:extLst>
                <a:ext uri="{FF2B5EF4-FFF2-40B4-BE49-F238E27FC236}">
                  <a16:creationId xmlns:a16="http://schemas.microsoft.com/office/drawing/2014/main" id="{0BBCFA39-6BE4-4CCF-88D6-2D3A4DE7CA9F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754" name="Table 753">
            <a:extLst>
              <a:ext uri="{FF2B5EF4-FFF2-40B4-BE49-F238E27FC236}">
                <a16:creationId xmlns:a16="http://schemas.microsoft.com/office/drawing/2014/main" id="{93A533F5-42BE-4E7D-916C-0D037A9BB1C7}"/>
              </a:ext>
            </a:extLst>
          </p:cNvPr>
          <p:cNvGraphicFramePr>
            <a:graphicFrameLocks noGrp="1"/>
          </p:cNvGraphicFramePr>
          <p:nvPr/>
        </p:nvGraphicFramePr>
        <p:xfrm>
          <a:off x="2361165" y="1418787"/>
          <a:ext cx="3799146" cy="2181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382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1266382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1266382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41920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1572036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755" name="Group 754">
            <a:extLst>
              <a:ext uri="{FF2B5EF4-FFF2-40B4-BE49-F238E27FC236}">
                <a16:creationId xmlns:a16="http://schemas.microsoft.com/office/drawing/2014/main" id="{AFAC5DBE-1394-4AC6-9A92-C086C10B5067}"/>
              </a:ext>
            </a:extLst>
          </p:cNvPr>
          <p:cNvGrpSpPr/>
          <p:nvPr/>
        </p:nvGrpSpPr>
        <p:grpSpPr>
          <a:xfrm>
            <a:off x="2835353" y="2342035"/>
            <a:ext cx="368102" cy="882125"/>
            <a:chOff x="4520320" y="7148724"/>
            <a:chExt cx="203093" cy="486694"/>
          </a:xfrm>
        </p:grpSpPr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C95D784-C617-4550-AFC5-D52C088435AE}"/>
                </a:ext>
              </a:extLst>
            </p:cNvPr>
            <p:cNvSpPr/>
            <p:nvPr/>
          </p:nvSpPr>
          <p:spPr>
            <a:xfrm rot="5400000" flipH="1" flipV="1">
              <a:off x="4520107" y="7432114"/>
              <a:ext cx="203517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3635F50D-7B1F-4A5B-8F0D-ECBC46784471}"/>
                </a:ext>
              </a:extLst>
            </p:cNvPr>
            <p:cNvSpPr/>
            <p:nvPr/>
          </p:nvSpPr>
          <p:spPr>
            <a:xfrm rot="5400000" flipH="1" flipV="1">
              <a:off x="4520108" y="7148937"/>
              <a:ext cx="203517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59" name="Table 758">
            <a:extLst>
              <a:ext uri="{FF2B5EF4-FFF2-40B4-BE49-F238E27FC236}">
                <a16:creationId xmlns:a16="http://schemas.microsoft.com/office/drawing/2014/main" id="{9DB85EF8-E0E0-4010-9202-95B66AC9769B}"/>
              </a:ext>
            </a:extLst>
          </p:cNvPr>
          <p:cNvGraphicFramePr>
            <a:graphicFrameLocks noGrp="1"/>
          </p:cNvGraphicFramePr>
          <p:nvPr/>
        </p:nvGraphicFramePr>
        <p:xfrm>
          <a:off x="6468815" y="1454760"/>
          <a:ext cx="3335894" cy="122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894">
                  <a:extLst>
                    <a:ext uri="{9D8B030D-6E8A-4147-A177-3AD203B41FA5}">
                      <a16:colId xmlns:a16="http://schemas.microsoft.com/office/drawing/2014/main" val="1388650516"/>
                    </a:ext>
                  </a:extLst>
                </a:gridCol>
              </a:tblGrid>
              <a:tr h="1226978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 marL="73429" marR="73429" marT="153372" marB="15337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413289"/>
                  </a:ext>
                </a:extLst>
              </a:tr>
            </a:tbl>
          </a:graphicData>
        </a:graphic>
      </p:graphicFrame>
      <p:graphicFrame>
        <p:nvGraphicFramePr>
          <p:cNvPr id="772" name="Table 771">
            <a:extLst>
              <a:ext uri="{FF2B5EF4-FFF2-40B4-BE49-F238E27FC236}">
                <a16:creationId xmlns:a16="http://schemas.microsoft.com/office/drawing/2014/main" id="{7B6A619B-447F-427D-AA30-E3561FAD3165}"/>
              </a:ext>
            </a:extLst>
          </p:cNvPr>
          <p:cNvGraphicFramePr>
            <a:graphicFrameLocks noGrp="1"/>
          </p:cNvGraphicFramePr>
          <p:nvPr/>
        </p:nvGraphicFramePr>
        <p:xfrm>
          <a:off x="6515581" y="3831273"/>
          <a:ext cx="3289128" cy="122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128">
                  <a:extLst>
                    <a:ext uri="{9D8B030D-6E8A-4147-A177-3AD203B41FA5}">
                      <a16:colId xmlns:a16="http://schemas.microsoft.com/office/drawing/2014/main" val="1388650516"/>
                    </a:ext>
                  </a:extLst>
                </a:gridCol>
              </a:tblGrid>
              <a:tr h="1226978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 marL="73429" marR="73429" marT="153372" marB="15337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413289"/>
                  </a:ext>
                </a:extLst>
              </a:tr>
            </a:tbl>
          </a:graphicData>
        </a:graphic>
      </p:graphicFrame>
      <p:sp>
        <p:nvSpPr>
          <p:cNvPr id="773" name="Oval 772">
            <a:extLst>
              <a:ext uri="{FF2B5EF4-FFF2-40B4-BE49-F238E27FC236}">
                <a16:creationId xmlns:a16="http://schemas.microsoft.com/office/drawing/2014/main" id="{8AB0E0A7-F137-4960-8205-35D5499C8448}"/>
              </a:ext>
            </a:extLst>
          </p:cNvPr>
          <p:cNvSpPr/>
          <p:nvPr/>
        </p:nvSpPr>
        <p:spPr>
          <a:xfrm>
            <a:off x="3364223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4652E76E-AC47-4200-A51F-D4A0E941BA10}"/>
              </a:ext>
            </a:extLst>
          </p:cNvPr>
          <p:cNvSpPr/>
          <p:nvPr/>
        </p:nvSpPr>
        <p:spPr>
          <a:xfrm>
            <a:off x="3364223" y="505825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1981886D-9A8E-4D07-86F3-402487CC7048}"/>
              </a:ext>
            </a:extLst>
          </p:cNvPr>
          <p:cNvSpPr/>
          <p:nvPr/>
        </p:nvSpPr>
        <p:spPr>
          <a:xfrm>
            <a:off x="4418906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6" name="Oval 775">
            <a:extLst>
              <a:ext uri="{FF2B5EF4-FFF2-40B4-BE49-F238E27FC236}">
                <a16:creationId xmlns:a16="http://schemas.microsoft.com/office/drawing/2014/main" id="{0B87CF9F-2B95-480B-9297-1F7284130BE3}"/>
              </a:ext>
            </a:extLst>
          </p:cNvPr>
          <p:cNvSpPr/>
          <p:nvPr/>
        </p:nvSpPr>
        <p:spPr>
          <a:xfrm>
            <a:off x="2309540" y="505825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7" name="Oval 776">
            <a:extLst>
              <a:ext uri="{FF2B5EF4-FFF2-40B4-BE49-F238E27FC236}">
                <a16:creationId xmlns:a16="http://schemas.microsoft.com/office/drawing/2014/main" id="{95B0EC6B-D2B5-4EE0-A106-8B43FE853E3B}"/>
              </a:ext>
            </a:extLst>
          </p:cNvPr>
          <p:cNvSpPr/>
          <p:nvPr/>
        </p:nvSpPr>
        <p:spPr>
          <a:xfrm>
            <a:off x="2309540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779" name="Oval 778">
            <a:extLst>
              <a:ext uri="{FF2B5EF4-FFF2-40B4-BE49-F238E27FC236}">
                <a16:creationId xmlns:a16="http://schemas.microsoft.com/office/drawing/2014/main" id="{75FFE654-4C96-4F9D-ABDE-A1A9169F928F}"/>
              </a:ext>
            </a:extLst>
          </p:cNvPr>
          <p:cNvSpPr/>
          <p:nvPr/>
        </p:nvSpPr>
        <p:spPr>
          <a:xfrm>
            <a:off x="5473589" y="4024732"/>
            <a:ext cx="946104" cy="9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9E508-E328-4FA9-9142-8FF671B11A84}"/>
              </a:ext>
            </a:extLst>
          </p:cNvPr>
          <p:cNvSpPr txBox="1"/>
          <p:nvPr/>
        </p:nvSpPr>
        <p:spPr>
          <a:xfrm>
            <a:off x="6828305" y="2068249"/>
            <a:ext cx="266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1C9A9-1A05-43F4-9258-037FF87453A1}"/>
              </a:ext>
            </a:extLst>
          </p:cNvPr>
          <p:cNvSpPr txBox="1"/>
          <p:nvPr/>
        </p:nvSpPr>
        <p:spPr>
          <a:xfrm>
            <a:off x="6828305" y="4434307"/>
            <a:ext cx="266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352898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count backwards in hundreds, what number will you say after the one represented in the image below?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92A1306-9AC9-44ED-A057-A768DA20C8FE}"/>
              </a:ext>
            </a:extLst>
          </p:cNvPr>
          <p:cNvGraphicFramePr>
            <a:graphicFrameLocks noGrp="1"/>
          </p:cNvGraphicFramePr>
          <p:nvPr/>
        </p:nvGraphicFramePr>
        <p:xfrm>
          <a:off x="2895447" y="1647678"/>
          <a:ext cx="6401106" cy="3536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702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2133702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2133702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744530">
                <a:tc>
                  <a:txBody>
                    <a:bodyPr/>
                    <a:lstStyle/>
                    <a:p>
                      <a:pPr algn="ctr"/>
                      <a:r>
                        <a:rPr lang="en-GB" sz="45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2791989">
                <a:tc>
                  <a:txBody>
                    <a:bodyPr/>
                    <a:lstStyle/>
                    <a:p>
                      <a:pPr algn="ctr"/>
                      <a:endParaRPr lang="en-GB" sz="4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4A154B5A-7420-49A0-ACC9-CA546A78CF43}"/>
              </a:ext>
            </a:extLst>
          </p:cNvPr>
          <p:cNvGrpSpPr/>
          <p:nvPr/>
        </p:nvGrpSpPr>
        <p:grpSpPr>
          <a:xfrm>
            <a:off x="3118805" y="2590063"/>
            <a:ext cx="3761942" cy="2424095"/>
            <a:chOff x="4271906" y="5762598"/>
            <a:chExt cx="1002405" cy="6459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952DA7C-161F-474D-9917-6BAE50B62FCD}"/>
                </a:ext>
              </a:extLst>
            </p:cNvPr>
            <p:cNvGrpSpPr/>
            <p:nvPr/>
          </p:nvGrpSpPr>
          <p:grpSpPr>
            <a:xfrm>
              <a:off x="4271906" y="5762598"/>
              <a:ext cx="126105" cy="302198"/>
              <a:chOff x="4520320" y="7148724"/>
              <a:chExt cx="203093" cy="486694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33707B4-9281-4621-9164-0ED37398D1D0}"/>
                  </a:ext>
                </a:extLst>
              </p:cNvPr>
              <p:cNvSpPr/>
              <p:nvPr/>
            </p:nvSpPr>
            <p:spPr>
              <a:xfrm rot="5400000" flipH="1" flipV="1">
                <a:off x="4520107" y="7432114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123ABB0-48CF-492B-9681-B5256AD91A6F}"/>
                  </a:ext>
                </a:extLst>
              </p:cNvPr>
              <p:cNvSpPr/>
              <p:nvPr/>
            </p:nvSpPr>
            <p:spPr>
              <a:xfrm rot="5400000" flipH="1" flipV="1">
                <a:off x="4520108" y="7148937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8904A3D-D894-4457-8BE2-E975255F836A}"/>
                </a:ext>
              </a:extLst>
            </p:cNvPr>
            <p:cNvGrpSpPr/>
            <p:nvPr/>
          </p:nvGrpSpPr>
          <p:grpSpPr>
            <a:xfrm>
              <a:off x="4424306" y="5762598"/>
              <a:ext cx="126105" cy="302198"/>
              <a:chOff x="4520320" y="7148724"/>
              <a:chExt cx="203093" cy="48669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4FF803B-7FBF-4AEA-8D98-B50289F6E0E7}"/>
                  </a:ext>
                </a:extLst>
              </p:cNvPr>
              <p:cNvSpPr/>
              <p:nvPr/>
            </p:nvSpPr>
            <p:spPr>
              <a:xfrm rot="5400000" flipH="1" flipV="1">
                <a:off x="4520107" y="7432114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CE5956E-6F5E-44B9-A938-DB856B1E63F7}"/>
                  </a:ext>
                </a:extLst>
              </p:cNvPr>
              <p:cNvSpPr/>
              <p:nvPr/>
            </p:nvSpPr>
            <p:spPr>
              <a:xfrm rot="5400000" flipH="1" flipV="1">
                <a:off x="4520108" y="7148937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6D2C815-5797-434B-8C90-03DD4E1F9431}"/>
                </a:ext>
              </a:extLst>
            </p:cNvPr>
            <p:cNvSpPr/>
            <p:nvPr/>
          </p:nvSpPr>
          <p:spPr>
            <a:xfrm rot="5400000" flipH="1" flipV="1">
              <a:off x="4576574" y="5938568"/>
              <a:ext cx="126368" cy="1261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22F2B4-ADF3-4279-AC2A-2DC63C8001E5}"/>
                </a:ext>
              </a:extLst>
            </p:cNvPr>
            <p:cNvSpPr/>
            <p:nvPr/>
          </p:nvSpPr>
          <p:spPr>
            <a:xfrm rot="5400000" flipH="1" flipV="1">
              <a:off x="4576575" y="5762737"/>
              <a:ext cx="126368" cy="1261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A2654CC-F549-4F00-9183-C1A9E9C945B6}"/>
                </a:ext>
              </a:extLst>
            </p:cNvPr>
            <p:cNvGrpSpPr/>
            <p:nvPr/>
          </p:nvGrpSpPr>
          <p:grpSpPr>
            <a:xfrm>
              <a:off x="4843406" y="5762605"/>
              <a:ext cx="430905" cy="645916"/>
              <a:chOff x="4843406" y="5762605"/>
              <a:chExt cx="430905" cy="64591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7DC598-BCC7-4229-84B5-1B712DB4D377}"/>
                  </a:ext>
                </a:extLst>
              </p:cNvPr>
              <p:cNvSpPr/>
              <p:nvPr/>
            </p:nvSpPr>
            <p:spPr>
              <a:xfrm rot="5400000" flipH="1" flipV="1">
                <a:off x="4995674" y="6282285"/>
                <a:ext cx="126368" cy="12610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97BBD79-49C8-4570-8715-915C61889337}"/>
                  </a:ext>
                </a:extLst>
              </p:cNvPr>
              <p:cNvGrpSpPr/>
              <p:nvPr/>
            </p:nvGrpSpPr>
            <p:grpSpPr>
              <a:xfrm>
                <a:off x="4843406" y="5762605"/>
                <a:ext cx="430905" cy="478029"/>
                <a:chOff x="4322706" y="5788005"/>
                <a:chExt cx="430905" cy="478029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0D495D8F-62A9-457E-BB4F-D6341536AFCB}"/>
                    </a:ext>
                  </a:extLst>
                </p:cNvPr>
                <p:cNvGrpSpPr/>
                <p:nvPr/>
              </p:nvGrpSpPr>
              <p:grpSpPr>
                <a:xfrm>
                  <a:off x="4322706" y="5788005"/>
                  <a:ext cx="126105" cy="478029"/>
                  <a:chOff x="4520320" y="7148724"/>
                  <a:chExt cx="203093" cy="769871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B943F6DE-BFF9-4220-B916-84746C8E36BC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432114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B3B256D8-5BD7-4C7D-97C9-9D90F411C515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8" y="7148937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DCB26145-C752-46A6-965A-9721777CD3F9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715291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C8907E5-7655-4B49-BF46-2BC1AD530698}"/>
                    </a:ext>
                  </a:extLst>
                </p:cNvPr>
                <p:cNvGrpSpPr/>
                <p:nvPr/>
              </p:nvGrpSpPr>
              <p:grpSpPr>
                <a:xfrm>
                  <a:off x="4475106" y="5788005"/>
                  <a:ext cx="126105" cy="478029"/>
                  <a:chOff x="4520320" y="7148724"/>
                  <a:chExt cx="203093" cy="769871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2B4223EC-75F1-41E8-9C1F-7F3F3754C939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432114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0115B8D-800F-4B33-B7EC-F841D22A9776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8" y="7148937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A5F9276-7104-40DF-9604-9B6806572366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715291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96829BE-E879-4B94-8645-56B83D0DE6A9}"/>
                    </a:ext>
                  </a:extLst>
                </p:cNvPr>
                <p:cNvGrpSpPr/>
                <p:nvPr/>
              </p:nvGrpSpPr>
              <p:grpSpPr>
                <a:xfrm>
                  <a:off x="4627506" y="5788005"/>
                  <a:ext cx="126105" cy="478029"/>
                  <a:chOff x="4520320" y="7148724"/>
                  <a:chExt cx="203093" cy="769871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9DE03149-294D-49F5-9C58-AB413F46CFEA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432114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98894DFA-55D9-4987-8752-10B245E9F130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8" y="7148937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D3C4B1ED-59C7-4109-ABDE-0AA7E7206619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715291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95EFA04-84BA-43A6-A827-5785D2974118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65" name="Picture 6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BBA253F-735A-4BBE-A203-216B2F67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66" name="TextBox 8">
              <a:extLst>
                <a:ext uri="{FF2B5EF4-FFF2-40B4-BE49-F238E27FC236}">
                  <a16:creationId xmlns:a16="http://schemas.microsoft.com/office/drawing/2014/main" id="{E1CC5CD5-2E43-4AB4-8CED-1B104112DCA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5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count backwards in hundreds, what number will you say after the one represented in the image below?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600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6D332F-40B7-485B-84C6-4A08D6E002BA}"/>
              </a:ext>
            </a:extLst>
          </p:cNvPr>
          <p:cNvGraphicFramePr>
            <a:graphicFrameLocks noGrp="1"/>
          </p:cNvGraphicFramePr>
          <p:nvPr/>
        </p:nvGraphicFramePr>
        <p:xfrm>
          <a:off x="2895447" y="1647678"/>
          <a:ext cx="6401106" cy="3536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702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2133702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2133702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744530">
                <a:tc>
                  <a:txBody>
                    <a:bodyPr/>
                    <a:lstStyle/>
                    <a:p>
                      <a:pPr algn="ctr"/>
                      <a:r>
                        <a:rPr lang="en-GB" sz="45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2791989">
                <a:tc>
                  <a:txBody>
                    <a:bodyPr/>
                    <a:lstStyle/>
                    <a:p>
                      <a:pPr algn="ctr"/>
                      <a:endParaRPr lang="en-GB" sz="4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63AF4A0-13A4-4A7C-8A11-ED8CC8616841}"/>
              </a:ext>
            </a:extLst>
          </p:cNvPr>
          <p:cNvGrpSpPr/>
          <p:nvPr/>
        </p:nvGrpSpPr>
        <p:grpSpPr>
          <a:xfrm>
            <a:off x="3118805" y="2590063"/>
            <a:ext cx="3761942" cy="2424095"/>
            <a:chOff x="4271906" y="5762598"/>
            <a:chExt cx="1002405" cy="6459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1A9731-7EDE-4FEA-BC7F-B3AB333DB6AE}"/>
                </a:ext>
              </a:extLst>
            </p:cNvPr>
            <p:cNvGrpSpPr/>
            <p:nvPr/>
          </p:nvGrpSpPr>
          <p:grpSpPr>
            <a:xfrm>
              <a:off x="4271906" y="5762598"/>
              <a:ext cx="126105" cy="302198"/>
              <a:chOff x="4520320" y="7148724"/>
              <a:chExt cx="203093" cy="48669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AB8177D-0C7B-48FE-AB7B-B2F798AFE56E}"/>
                  </a:ext>
                </a:extLst>
              </p:cNvPr>
              <p:cNvSpPr/>
              <p:nvPr/>
            </p:nvSpPr>
            <p:spPr>
              <a:xfrm rot="5400000" flipH="1" flipV="1">
                <a:off x="4520107" y="7432114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B65F1EA-6666-4892-8D4B-652E61A263DF}"/>
                  </a:ext>
                </a:extLst>
              </p:cNvPr>
              <p:cNvSpPr/>
              <p:nvPr/>
            </p:nvSpPr>
            <p:spPr>
              <a:xfrm rot="5400000" flipH="1" flipV="1">
                <a:off x="4520108" y="7148937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3424FC-9E84-4F47-8EF2-4D5C4BDAA283}"/>
                </a:ext>
              </a:extLst>
            </p:cNvPr>
            <p:cNvGrpSpPr/>
            <p:nvPr/>
          </p:nvGrpSpPr>
          <p:grpSpPr>
            <a:xfrm>
              <a:off x="4424306" y="5762598"/>
              <a:ext cx="126105" cy="302198"/>
              <a:chOff x="4520320" y="7148724"/>
              <a:chExt cx="203093" cy="48669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383FF7A-D268-4593-8C23-D72B8612A853}"/>
                  </a:ext>
                </a:extLst>
              </p:cNvPr>
              <p:cNvSpPr/>
              <p:nvPr/>
            </p:nvSpPr>
            <p:spPr>
              <a:xfrm rot="5400000" flipH="1" flipV="1">
                <a:off x="4520107" y="7432114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9869D1C-5C8F-4FF1-803A-CFB54EFCADDE}"/>
                  </a:ext>
                </a:extLst>
              </p:cNvPr>
              <p:cNvSpPr/>
              <p:nvPr/>
            </p:nvSpPr>
            <p:spPr>
              <a:xfrm rot="5400000" flipH="1" flipV="1">
                <a:off x="4520108" y="7148937"/>
                <a:ext cx="203517" cy="203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B2EE9E-F7A2-455A-99D5-A9F7ECF3A888}"/>
                </a:ext>
              </a:extLst>
            </p:cNvPr>
            <p:cNvSpPr/>
            <p:nvPr/>
          </p:nvSpPr>
          <p:spPr>
            <a:xfrm rot="5400000" flipH="1" flipV="1">
              <a:off x="4576574" y="5938568"/>
              <a:ext cx="126368" cy="1261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FE3BC-B0E7-4427-BFB9-8792C9F84994}"/>
                </a:ext>
              </a:extLst>
            </p:cNvPr>
            <p:cNvSpPr/>
            <p:nvPr/>
          </p:nvSpPr>
          <p:spPr>
            <a:xfrm rot="5400000" flipH="1" flipV="1">
              <a:off x="4576575" y="5762737"/>
              <a:ext cx="126368" cy="1261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D0D53E-C5B9-41F1-982F-583D8364346F}"/>
                </a:ext>
              </a:extLst>
            </p:cNvPr>
            <p:cNvGrpSpPr/>
            <p:nvPr/>
          </p:nvGrpSpPr>
          <p:grpSpPr>
            <a:xfrm>
              <a:off x="4843406" y="5762605"/>
              <a:ext cx="430905" cy="645916"/>
              <a:chOff x="4843406" y="5762605"/>
              <a:chExt cx="430905" cy="64591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AC93FBB-515C-4CF2-95D5-DCDE1B60FEA5}"/>
                  </a:ext>
                </a:extLst>
              </p:cNvPr>
              <p:cNvSpPr/>
              <p:nvPr/>
            </p:nvSpPr>
            <p:spPr>
              <a:xfrm rot="5400000" flipH="1" flipV="1">
                <a:off x="4995674" y="6282285"/>
                <a:ext cx="126368" cy="12610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56612E4-A575-4A2A-929A-9ED5F4DA59D7}"/>
                  </a:ext>
                </a:extLst>
              </p:cNvPr>
              <p:cNvGrpSpPr/>
              <p:nvPr/>
            </p:nvGrpSpPr>
            <p:grpSpPr>
              <a:xfrm>
                <a:off x="4843406" y="5762605"/>
                <a:ext cx="430905" cy="478029"/>
                <a:chOff x="4322706" y="5788005"/>
                <a:chExt cx="430905" cy="478029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C7FF078-6BB0-4C59-A35A-FFDEF7BEE9A8}"/>
                    </a:ext>
                  </a:extLst>
                </p:cNvPr>
                <p:cNvGrpSpPr/>
                <p:nvPr/>
              </p:nvGrpSpPr>
              <p:grpSpPr>
                <a:xfrm>
                  <a:off x="4322706" y="5788005"/>
                  <a:ext cx="126105" cy="478029"/>
                  <a:chOff x="4520320" y="7148724"/>
                  <a:chExt cx="203093" cy="769871"/>
                </a:xfrm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0D41292B-A3A1-431D-B480-B1B2F5094C16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432114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184680A6-B77B-47F3-887C-1E8B8AAD5940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8" y="7148937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270306C-46D3-41B8-9646-BEC243F5A9A7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715291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D331FF4-1118-4266-A705-BB5921786339}"/>
                    </a:ext>
                  </a:extLst>
                </p:cNvPr>
                <p:cNvGrpSpPr/>
                <p:nvPr/>
              </p:nvGrpSpPr>
              <p:grpSpPr>
                <a:xfrm>
                  <a:off x="4475106" y="5788005"/>
                  <a:ext cx="126105" cy="478029"/>
                  <a:chOff x="4520320" y="7148724"/>
                  <a:chExt cx="203093" cy="769871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97381F2F-588C-4A8C-B677-BB0917E634CC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432114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C2899E70-0C90-4E40-8994-FC970BDEB905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8" y="7148937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C579069C-8814-49E1-B91A-FFCB2976DE82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715291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54289C2-979A-466E-B4C5-1C19DF4DCE48}"/>
                    </a:ext>
                  </a:extLst>
                </p:cNvPr>
                <p:cNvGrpSpPr/>
                <p:nvPr/>
              </p:nvGrpSpPr>
              <p:grpSpPr>
                <a:xfrm>
                  <a:off x="4627506" y="5788005"/>
                  <a:ext cx="126105" cy="478029"/>
                  <a:chOff x="4520320" y="7148724"/>
                  <a:chExt cx="203093" cy="769871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F672D8B-CD70-45D8-983A-2A2F0567CBE5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432114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54D2FF06-AA08-4981-BD35-415165909460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8" y="7148937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C0D3522D-4C14-4EBA-8447-FA7A085CCB1A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520107" y="7715291"/>
                    <a:ext cx="203517" cy="20309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0B8E79-3A0E-456C-8551-DB73826B1B2B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38" name="Picture 3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E0317AF-6D4C-4623-86F8-8DC49CD0F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C48071-8135-49A7-A9A9-6EACB3EEAA03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85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0657-BF79-4AFD-8523-74E0F6A3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546887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consolidate our understanding of place value. </a:t>
            </a:r>
            <a:b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31AC-48AA-434F-A2FC-2065437DB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Year 2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0C182-C132-4561-BF98-2A332BCE23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and represent numbers in different ways.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the place value of each digit in a two-digit number.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in 2s, 3s, 5s and 10s forwards and backwards.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2DBA1-0CBC-409C-82A9-061BCE4FE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Year 3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73B11-9320-4F25-84F6-B2E9D7F07C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and represent numbers in different ways.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the place value of each digit in a three digit number.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represent and count in multiples of 100.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37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B780F9A-B0B0-4AEF-AAFC-B3A61F76F4C9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80" name="Picture 7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F5D6EEF-74D0-427F-B1C4-D24D593B9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1" name="TextBox 8">
              <a:extLst>
                <a:ext uri="{FF2B5EF4-FFF2-40B4-BE49-F238E27FC236}">
                  <a16:creationId xmlns:a16="http://schemas.microsoft.com/office/drawing/2014/main" id="{A35C3B05-E54F-421B-B1A5-E78FC82CCD36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8EBCE9E3-867E-47E6-8F15-8BCBF2E1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4972341-D512-4D05-A00B-4C6594C1F3D4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0C5B1CE-3848-4B72-92E2-6A0849180CE3}"/>
              </a:ext>
            </a:extLst>
          </p:cNvPr>
          <p:cNvGrpSpPr/>
          <p:nvPr/>
        </p:nvGrpSpPr>
        <p:grpSpPr>
          <a:xfrm>
            <a:off x="2513109" y="1379838"/>
            <a:ext cx="7487217" cy="611061"/>
            <a:chOff x="2153989" y="1792944"/>
            <a:chExt cx="5022894" cy="40993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C8124D4-522A-4DD3-96D6-38F88BAEA34E}"/>
                </a:ext>
              </a:extLst>
            </p:cNvPr>
            <p:cNvGrpSpPr/>
            <p:nvPr/>
          </p:nvGrpSpPr>
          <p:grpSpPr>
            <a:xfrm>
              <a:off x="2993327" y="1792944"/>
              <a:ext cx="2924553" cy="409938"/>
              <a:chOff x="374374" y="5059608"/>
              <a:chExt cx="2334871" cy="32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5B3666F-5C9F-457B-BA51-6C57512D65F4}"/>
                  </a:ext>
                </a:extLst>
              </p:cNvPr>
              <p:cNvSpPr/>
              <p:nvPr/>
            </p:nvSpPr>
            <p:spPr>
              <a:xfrm>
                <a:off x="1379526" y="5059608"/>
                <a:ext cx="324568" cy="32727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100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AE245FC-B98E-44F6-975E-815A9DA20614}"/>
                  </a:ext>
                </a:extLst>
              </p:cNvPr>
              <p:cNvSpPr/>
              <p:nvPr/>
            </p:nvSpPr>
            <p:spPr>
              <a:xfrm>
                <a:off x="709425" y="5060139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E4F0677-CCB8-4EAA-A447-CDB1523C3E33}"/>
                  </a:ext>
                </a:extLst>
              </p:cNvPr>
              <p:cNvSpPr/>
              <p:nvPr/>
            </p:nvSpPr>
            <p:spPr>
              <a:xfrm>
                <a:off x="1044475" y="5060139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56B15C8-8130-4F77-9D70-A95818E3EC90}"/>
                  </a:ext>
                </a:extLst>
              </p:cNvPr>
              <p:cNvSpPr/>
              <p:nvPr/>
            </p:nvSpPr>
            <p:spPr>
              <a:xfrm>
                <a:off x="374374" y="5060147"/>
                <a:ext cx="324679" cy="3267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100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3AFF2FC-E7FA-403A-AD19-E6DE4AC40F9E}"/>
                  </a:ext>
                </a:extLst>
              </p:cNvPr>
              <p:cNvSpPr/>
              <p:nvPr/>
            </p:nvSpPr>
            <p:spPr>
              <a:xfrm>
                <a:off x="1714465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33FEC9C-6243-471E-A47A-437C4CC0DBC6}"/>
                  </a:ext>
                </a:extLst>
              </p:cNvPr>
              <p:cNvSpPr/>
              <p:nvPr/>
            </p:nvSpPr>
            <p:spPr>
              <a:xfrm>
                <a:off x="2049516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F5E0A5-17E5-41AB-B2FF-E670A4D5542B}"/>
                  </a:ext>
                </a:extLst>
              </p:cNvPr>
              <p:cNvSpPr/>
              <p:nvPr/>
            </p:nvSpPr>
            <p:spPr>
              <a:xfrm>
                <a:off x="2384566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E368375-0BA4-4F34-AF97-32CCD347D7B6}"/>
                </a:ext>
              </a:extLst>
            </p:cNvPr>
            <p:cNvSpPr/>
            <p:nvPr/>
          </p:nvSpPr>
          <p:spPr>
            <a:xfrm>
              <a:off x="5930871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1A52DF-8E5E-4337-9898-8B3EACFAC730}"/>
                </a:ext>
              </a:extLst>
            </p:cNvPr>
            <p:cNvSpPr/>
            <p:nvPr/>
          </p:nvSpPr>
          <p:spPr>
            <a:xfrm>
              <a:off x="6350540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17A974B-A4AE-43FC-A556-0881A84170CE}"/>
                </a:ext>
              </a:extLst>
            </p:cNvPr>
            <p:cNvSpPr/>
            <p:nvPr/>
          </p:nvSpPr>
          <p:spPr>
            <a:xfrm>
              <a:off x="6770205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4C9A9CF-AFFB-4714-809E-AF595B9512E6}"/>
                </a:ext>
              </a:extLst>
            </p:cNvPr>
            <p:cNvSpPr/>
            <p:nvPr/>
          </p:nvSpPr>
          <p:spPr>
            <a:xfrm>
              <a:off x="2573658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1DD587D-AD2A-4973-A048-DD309281627B}"/>
                </a:ext>
              </a:extLst>
            </p:cNvPr>
            <p:cNvSpPr/>
            <p:nvPr/>
          </p:nvSpPr>
          <p:spPr>
            <a:xfrm>
              <a:off x="2153989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EF089CBA-7F5E-46D6-A117-A247B557892C}"/>
              </a:ext>
            </a:extLst>
          </p:cNvPr>
          <p:cNvGraphicFramePr>
            <a:graphicFrameLocks noGrp="1"/>
          </p:cNvGraphicFramePr>
          <p:nvPr/>
        </p:nvGraphicFramePr>
        <p:xfrm>
          <a:off x="2515602" y="3591645"/>
          <a:ext cx="3952800" cy="1598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600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1231746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89" name="Group 88">
            <a:extLst>
              <a:ext uri="{FF2B5EF4-FFF2-40B4-BE49-F238E27FC236}">
                <a16:creationId xmlns:a16="http://schemas.microsoft.com/office/drawing/2014/main" id="{F541B649-A912-4EC5-9306-1C7ED583A808}"/>
              </a:ext>
            </a:extLst>
          </p:cNvPr>
          <p:cNvGrpSpPr/>
          <p:nvPr/>
        </p:nvGrpSpPr>
        <p:grpSpPr>
          <a:xfrm>
            <a:off x="4282038" y="3996505"/>
            <a:ext cx="388081" cy="167130"/>
            <a:chOff x="5121985" y="7174124"/>
            <a:chExt cx="471586" cy="20309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F698424-902C-43B3-B9F6-ED415D483315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6484887-21F7-4658-827A-B5DE3D1110F7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1B8420-FF1F-4777-8446-29283FEE5DF0}"/>
              </a:ext>
            </a:extLst>
          </p:cNvPr>
          <p:cNvGrpSpPr/>
          <p:nvPr/>
        </p:nvGrpSpPr>
        <p:grpSpPr>
          <a:xfrm>
            <a:off x="4282038" y="4229539"/>
            <a:ext cx="388081" cy="167130"/>
            <a:chOff x="5121985" y="7174124"/>
            <a:chExt cx="471586" cy="20309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4CAEAEF-A714-41D8-B399-C85B7BF729ED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BFBFCCB-FBDD-4C6A-BD0B-2023B838CAC3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C29EA3F-1FC3-4C90-BD33-75C6AC73ADDA}"/>
              </a:ext>
            </a:extLst>
          </p:cNvPr>
          <p:cNvGrpSpPr/>
          <p:nvPr/>
        </p:nvGrpSpPr>
        <p:grpSpPr>
          <a:xfrm>
            <a:off x="4282038" y="4462574"/>
            <a:ext cx="388081" cy="167130"/>
            <a:chOff x="5121985" y="7174124"/>
            <a:chExt cx="471586" cy="20309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61FCF2-4084-4D97-BBA8-71B661A8D576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5BC220-3257-41C2-B2E5-360E741EC9CD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4E2CF7-9502-42F3-A82F-4426E66C3949}"/>
              </a:ext>
            </a:extLst>
          </p:cNvPr>
          <p:cNvGrpSpPr/>
          <p:nvPr/>
        </p:nvGrpSpPr>
        <p:grpSpPr>
          <a:xfrm>
            <a:off x="4282038" y="4695608"/>
            <a:ext cx="388081" cy="167130"/>
            <a:chOff x="5121985" y="7174124"/>
            <a:chExt cx="471586" cy="20309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0C57-292E-4396-AD01-556A0CD93F30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5A130D0-100C-45EB-BB82-84D9B941B322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3DF5CF7-8801-49A6-8B0C-C190D8428ABB}"/>
              </a:ext>
            </a:extLst>
          </p:cNvPr>
          <p:cNvGrpSpPr/>
          <p:nvPr/>
        </p:nvGrpSpPr>
        <p:grpSpPr>
          <a:xfrm>
            <a:off x="4282038" y="4928644"/>
            <a:ext cx="388081" cy="167130"/>
            <a:chOff x="5121985" y="7174124"/>
            <a:chExt cx="471586" cy="203092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3AB8D46-D92A-4682-B996-9E2D714E4156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27CBA1D-B6BD-431A-88DD-A9983E9B67DA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1157913-C9AC-4716-B8FB-F67C467E83F4}"/>
              </a:ext>
            </a:extLst>
          </p:cNvPr>
          <p:cNvSpPr/>
          <p:nvPr/>
        </p:nvSpPr>
        <p:spPr>
          <a:xfrm rot="5400000" flipH="1" flipV="1">
            <a:off x="3087727" y="4229365"/>
            <a:ext cx="167480" cy="1671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A259F7-0DD7-4241-B3DB-B6F9A1E2D830}"/>
              </a:ext>
            </a:extLst>
          </p:cNvPr>
          <p:cNvSpPr/>
          <p:nvPr/>
        </p:nvSpPr>
        <p:spPr>
          <a:xfrm rot="5400000" flipH="1" flipV="1">
            <a:off x="3087727" y="3996330"/>
            <a:ext cx="167480" cy="1671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44F8635-BB42-4AA7-ADC4-1E50B782BD68}"/>
              </a:ext>
            </a:extLst>
          </p:cNvPr>
          <p:cNvSpPr txBox="1"/>
          <p:nvPr/>
        </p:nvSpPr>
        <p:spPr>
          <a:xfrm>
            <a:off x="1895416" y="1439956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E6EBB37-820D-43B9-8051-63738AD7A270}"/>
              </a:ext>
            </a:extLst>
          </p:cNvPr>
          <p:cNvSpPr txBox="1"/>
          <p:nvPr/>
        </p:nvSpPr>
        <p:spPr>
          <a:xfrm>
            <a:off x="1895416" y="2638343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A4E6FE-8B58-498E-830E-0BD1A4AABF6B}"/>
              </a:ext>
            </a:extLst>
          </p:cNvPr>
          <p:cNvSpPr txBox="1"/>
          <p:nvPr/>
        </p:nvSpPr>
        <p:spPr>
          <a:xfrm>
            <a:off x="1895416" y="3830678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15125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B780F9A-B0B0-4AEF-AAFC-B3A61F76F4C9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80" name="Picture 7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F5D6EEF-74D0-427F-B1C4-D24D593B9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1" name="TextBox 8">
              <a:extLst>
                <a:ext uri="{FF2B5EF4-FFF2-40B4-BE49-F238E27FC236}">
                  <a16:creationId xmlns:a16="http://schemas.microsoft.com/office/drawing/2014/main" id="{A35C3B05-E54F-421B-B1A5-E78FC82CCD36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8EBCE9E3-867E-47E6-8F15-8BCBF2E1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4972341-D512-4D05-A00B-4C6594C1F3D4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is the odd one out because…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0C5B1CE-3848-4B72-92E2-6A0849180CE3}"/>
              </a:ext>
            </a:extLst>
          </p:cNvPr>
          <p:cNvGrpSpPr/>
          <p:nvPr/>
        </p:nvGrpSpPr>
        <p:grpSpPr>
          <a:xfrm>
            <a:off x="2513109" y="1379838"/>
            <a:ext cx="7487217" cy="611061"/>
            <a:chOff x="2153989" y="1792944"/>
            <a:chExt cx="5022894" cy="40993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C8124D4-522A-4DD3-96D6-38F88BAEA34E}"/>
                </a:ext>
              </a:extLst>
            </p:cNvPr>
            <p:cNvGrpSpPr/>
            <p:nvPr/>
          </p:nvGrpSpPr>
          <p:grpSpPr>
            <a:xfrm>
              <a:off x="2993327" y="1792944"/>
              <a:ext cx="2924553" cy="409938"/>
              <a:chOff x="374374" y="5059608"/>
              <a:chExt cx="2334871" cy="32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5B3666F-5C9F-457B-BA51-6C57512D65F4}"/>
                  </a:ext>
                </a:extLst>
              </p:cNvPr>
              <p:cNvSpPr/>
              <p:nvPr/>
            </p:nvSpPr>
            <p:spPr>
              <a:xfrm>
                <a:off x="1379526" y="5059608"/>
                <a:ext cx="324568" cy="32727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100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AE245FC-B98E-44F6-975E-815A9DA20614}"/>
                  </a:ext>
                </a:extLst>
              </p:cNvPr>
              <p:cNvSpPr/>
              <p:nvPr/>
            </p:nvSpPr>
            <p:spPr>
              <a:xfrm>
                <a:off x="709425" y="5060139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E4F0677-CCB8-4EAA-A447-CDB1523C3E33}"/>
                  </a:ext>
                </a:extLst>
              </p:cNvPr>
              <p:cNvSpPr/>
              <p:nvPr/>
            </p:nvSpPr>
            <p:spPr>
              <a:xfrm>
                <a:off x="1044475" y="5060139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56B15C8-8130-4F77-9D70-A95818E3EC90}"/>
                  </a:ext>
                </a:extLst>
              </p:cNvPr>
              <p:cNvSpPr/>
              <p:nvPr/>
            </p:nvSpPr>
            <p:spPr>
              <a:xfrm>
                <a:off x="374374" y="5060147"/>
                <a:ext cx="324679" cy="3267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100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3AFF2FC-E7FA-403A-AD19-E6DE4AC40F9E}"/>
                  </a:ext>
                </a:extLst>
              </p:cNvPr>
              <p:cNvSpPr/>
              <p:nvPr/>
            </p:nvSpPr>
            <p:spPr>
              <a:xfrm>
                <a:off x="1714465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33FEC9C-6243-471E-A47A-437C4CC0DBC6}"/>
                  </a:ext>
                </a:extLst>
              </p:cNvPr>
              <p:cNvSpPr/>
              <p:nvPr/>
            </p:nvSpPr>
            <p:spPr>
              <a:xfrm>
                <a:off x="2049516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F5E0A5-17E5-41AB-B2FF-E670A4D5542B}"/>
                  </a:ext>
                </a:extLst>
              </p:cNvPr>
              <p:cNvSpPr/>
              <p:nvPr/>
            </p:nvSpPr>
            <p:spPr>
              <a:xfrm>
                <a:off x="2384566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E368375-0BA4-4F34-AF97-32CCD347D7B6}"/>
                </a:ext>
              </a:extLst>
            </p:cNvPr>
            <p:cNvSpPr/>
            <p:nvPr/>
          </p:nvSpPr>
          <p:spPr>
            <a:xfrm>
              <a:off x="5930871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1A52DF-8E5E-4337-9898-8B3EACFAC730}"/>
                </a:ext>
              </a:extLst>
            </p:cNvPr>
            <p:cNvSpPr/>
            <p:nvPr/>
          </p:nvSpPr>
          <p:spPr>
            <a:xfrm>
              <a:off x="6350540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17A974B-A4AE-43FC-A556-0881A84170CE}"/>
                </a:ext>
              </a:extLst>
            </p:cNvPr>
            <p:cNvSpPr/>
            <p:nvPr/>
          </p:nvSpPr>
          <p:spPr>
            <a:xfrm>
              <a:off x="6770205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4C9A9CF-AFFB-4714-809E-AF595B9512E6}"/>
                </a:ext>
              </a:extLst>
            </p:cNvPr>
            <p:cNvSpPr/>
            <p:nvPr/>
          </p:nvSpPr>
          <p:spPr>
            <a:xfrm>
              <a:off x="2573658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1DD587D-AD2A-4973-A048-DD309281627B}"/>
                </a:ext>
              </a:extLst>
            </p:cNvPr>
            <p:cNvSpPr/>
            <p:nvPr/>
          </p:nvSpPr>
          <p:spPr>
            <a:xfrm>
              <a:off x="2153989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EF089CBA-7F5E-46D6-A117-A247B557892C}"/>
              </a:ext>
            </a:extLst>
          </p:cNvPr>
          <p:cNvGraphicFramePr>
            <a:graphicFrameLocks noGrp="1"/>
          </p:cNvGraphicFramePr>
          <p:nvPr/>
        </p:nvGraphicFramePr>
        <p:xfrm>
          <a:off x="2515602" y="3591645"/>
          <a:ext cx="3952800" cy="1598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600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1231746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89" name="Group 88">
            <a:extLst>
              <a:ext uri="{FF2B5EF4-FFF2-40B4-BE49-F238E27FC236}">
                <a16:creationId xmlns:a16="http://schemas.microsoft.com/office/drawing/2014/main" id="{F541B649-A912-4EC5-9306-1C7ED583A808}"/>
              </a:ext>
            </a:extLst>
          </p:cNvPr>
          <p:cNvGrpSpPr/>
          <p:nvPr/>
        </p:nvGrpSpPr>
        <p:grpSpPr>
          <a:xfrm>
            <a:off x="4282038" y="3996505"/>
            <a:ext cx="388081" cy="167130"/>
            <a:chOff x="5121985" y="7174124"/>
            <a:chExt cx="471586" cy="20309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F698424-902C-43B3-B9F6-ED415D483315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6484887-21F7-4658-827A-B5DE3D1110F7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1B8420-FF1F-4777-8446-29283FEE5DF0}"/>
              </a:ext>
            </a:extLst>
          </p:cNvPr>
          <p:cNvGrpSpPr/>
          <p:nvPr/>
        </p:nvGrpSpPr>
        <p:grpSpPr>
          <a:xfrm>
            <a:off x="4282038" y="4229539"/>
            <a:ext cx="388081" cy="167130"/>
            <a:chOff x="5121985" y="7174124"/>
            <a:chExt cx="471586" cy="20309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4CAEAEF-A714-41D8-B399-C85B7BF729ED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BFBFCCB-FBDD-4C6A-BD0B-2023B838CAC3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C29EA3F-1FC3-4C90-BD33-75C6AC73ADDA}"/>
              </a:ext>
            </a:extLst>
          </p:cNvPr>
          <p:cNvGrpSpPr/>
          <p:nvPr/>
        </p:nvGrpSpPr>
        <p:grpSpPr>
          <a:xfrm>
            <a:off x="4282038" y="4462574"/>
            <a:ext cx="388081" cy="167130"/>
            <a:chOff x="5121985" y="7174124"/>
            <a:chExt cx="471586" cy="20309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61FCF2-4084-4D97-BBA8-71B661A8D576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5BC220-3257-41C2-B2E5-360E741EC9CD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4E2CF7-9502-42F3-A82F-4426E66C3949}"/>
              </a:ext>
            </a:extLst>
          </p:cNvPr>
          <p:cNvGrpSpPr/>
          <p:nvPr/>
        </p:nvGrpSpPr>
        <p:grpSpPr>
          <a:xfrm>
            <a:off x="4282038" y="4695608"/>
            <a:ext cx="388081" cy="167130"/>
            <a:chOff x="5121985" y="7174124"/>
            <a:chExt cx="471586" cy="20309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0C57-292E-4396-AD01-556A0CD93F30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5A130D0-100C-45EB-BB82-84D9B941B322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3DF5CF7-8801-49A6-8B0C-C190D8428ABB}"/>
              </a:ext>
            </a:extLst>
          </p:cNvPr>
          <p:cNvGrpSpPr/>
          <p:nvPr/>
        </p:nvGrpSpPr>
        <p:grpSpPr>
          <a:xfrm>
            <a:off x="4282038" y="4928644"/>
            <a:ext cx="388081" cy="167130"/>
            <a:chOff x="5121985" y="7174124"/>
            <a:chExt cx="471586" cy="203092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3AB8D46-D92A-4682-B996-9E2D714E4156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27CBA1D-B6BD-431A-88DD-A9983E9B67DA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1157913-C9AC-4716-B8FB-F67C467E83F4}"/>
              </a:ext>
            </a:extLst>
          </p:cNvPr>
          <p:cNvSpPr/>
          <p:nvPr/>
        </p:nvSpPr>
        <p:spPr>
          <a:xfrm rot="5400000" flipH="1" flipV="1">
            <a:off x="3087727" y="4229365"/>
            <a:ext cx="167480" cy="1671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A259F7-0DD7-4241-B3DB-B6F9A1E2D830}"/>
              </a:ext>
            </a:extLst>
          </p:cNvPr>
          <p:cNvSpPr/>
          <p:nvPr/>
        </p:nvSpPr>
        <p:spPr>
          <a:xfrm rot="5400000" flipH="1" flipV="1">
            <a:off x="3087727" y="3996330"/>
            <a:ext cx="167480" cy="1671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44F8635-BB42-4AA7-ADC4-1E50B782BD68}"/>
              </a:ext>
            </a:extLst>
          </p:cNvPr>
          <p:cNvSpPr txBox="1"/>
          <p:nvPr/>
        </p:nvSpPr>
        <p:spPr>
          <a:xfrm>
            <a:off x="1895416" y="1439956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E6EBB37-820D-43B9-8051-63738AD7A270}"/>
              </a:ext>
            </a:extLst>
          </p:cNvPr>
          <p:cNvSpPr txBox="1"/>
          <p:nvPr/>
        </p:nvSpPr>
        <p:spPr>
          <a:xfrm>
            <a:off x="1895416" y="2638343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A4E6FE-8B58-498E-830E-0BD1A4AABF6B}"/>
              </a:ext>
            </a:extLst>
          </p:cNvPr>
          <p:cNvSpPr txBox="1"/>
          <p:nvPr/>
        </p:nvSpPr>
        <p:spPr>
          <a:xfrm>
            <a:off x="1895416" y="3830678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B59572-028C-45CC-A9A2-CFE38265FDB2}"/>
              </a:ext>
            </a:extLst>
          </p:cNvPr>
          <p:cNvSpPr/>
          <p:nvPr/>
        </p:nvSpPr>
        <p:spPr>
          <a:xfrm>
            <a:off x="1713512" y="2056430"/>
            <a:ext cx="7209923" cy="1509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1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B780F9A-B0B0-4AEF-AAFC-B3A61F76F4C9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80" name="Picture 7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F5D6EEF-74D0-427F-B1C4-D24D593B9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1" name="TextBox 8">
              <a:extLst>
                <a:ext uri="{FF2B5EF4-FFF2-40B4-BE49-F238E27FC236}">
                  <a16:creationId xmlns:a16="http://schemas.microsoft.com/office/drawing/2014/main" id="{A35C3B05-E54F-421B-B1A5-E78FC82CCD36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8EBCE9E3-867E-47E6-8F15-8BCBF2E1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4972341-D512-4D05-A00B-4C6594C1F3D4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is the odd one out because A and C are 300, but B is 400.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0C5B1CE-3848-4B72-92E2-6A0849180CE3}"/>
              </a:ext>
            </a:extLst>
          </p:cNvPr>
          <p:cNvGrpSpPr/>
          <p:nvPr/>
        </p:nvGrpSpPr>
        <p:grpSpPr>
          <a:xfrm>
            <a:off x="2513109" y="1379838"/>
            <a:ext cx="7487217" cy="611061"/>
            <a:chOff x="2153989" y="1792944"/>
            <a:chExt cx="5022894" cy="40993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C8124D4-522A-4DD3-96D6-38F88BAEA34E}"/>
                </a:ext>
              </a:extLst>
            </p:cNvPr>
            <p:cNvGrpSpPr/>
            <p:nvPr/>
          </p:nvGrpSpPr>
          <p:grpSpPr>
            <a:xfrm>
              <a:off x="2993327" y="1792944"/>
              <a:ext cx="2924553" cy="409938"/>
              <a:chOff x="374374" y="5059608"/>
              <a:chExt cx="2334871" cy="32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5B3666F-5C9F-457B-BA51-6C57512D65F4}"/>
                  </a:ext>
                </a:extLst>
              </p:cNvPr>
              <p:cNvSpPr/>
              <p:nvPr/>
            </p:nvSpPr>
            <p:spPr>
              <a:xfrm>
                <a:off x="1379526" y="5059608"/>
                <a:ext cx="324568" cy="32727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100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AE245FC-B98E-44F6-975E-815A9DA20614}"/>
                  </a:ext>
                </a:extLst>
              </p:cNvPr>
              <p:cNvSpPr/>
              <p:nvPr/>
            </p:nvSpPr>
            <p:spPr>
              <a:xfrm>
                <a:off x="709425" y="5060139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E4F0677-CCB8-4EAA-A447-CDB1523C3E33}"/>
                  </a:ext>
                </a:extLst>
              </p:cNvPr>
              <p:cNvSpPr/>
              <p:nvPr/>
            </p:nvSpPr>
            <p:spPr>
              <a:xfrm>
                <a:off x="1044475" y="5060139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56B15C8-8130-4F77-9D70-A95818E3EC90}"/>
                  </a:ext>
                </a:extLst>
              </p:cNvPr>
              <p:cNvSpPr/>
              <p:nvPr/>
            </p:nvSpPr>
            <p:spPr>
              <a:xfrm>
                <a:off x="374374" y="5060147"/>
                <a:ext cx="324679" cy="3267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100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3AFF2FC-E7FA-403A-AD19-E6DE4AC40F9E}"/>
                  </a:ext>
                </a:extLst>
              </p:cNvPr>
              <p:cNvSpPr/>
              <p:nvPr/>
            </p:nvSpPr>
            <p:spPr>
              <a:xfrm>
                <a:off x="1714465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33FEC9C-6243-471E-A47A-437C4CC0DBC6}"/>
                  </a:ext>
                </a:extLst>
              </p:cNvPr>
              <p:cNvSpPr/>
              <p:nvPr/>
            </p:nvSpPr>
            <p:spPr>
              <a:xfrm>
                <a:off x="2049516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F5E0A5-17E5-41AB-B2FF-E670A4D5542B}"/>
                  </a:ext>
                </a:extLst>
              </p:cNvPr>
              <p:cNvSpPr/>
              <p:nvPr/>
            </p:nvSpPr>
            <p:spPr>
              <a:xfrm>
                <a:off x="2384566" y="5060141"/>
                <a:ext cx="324679" cy="32674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E368375-0BA4-4F34-AF97-32CCD347D7B6}"/>
                </a:ext>
              </a:extLst>
            </p:cNvPr>
            <p:cNvSpPr/>
            <p:nvPr/>
          </p:nvSpPr>
          <p:spPr>
            <a:xfrm>
              <a:off x="5930871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1A52DF-8E5E-4337-9898-8B3EACFAC730}"/>
                </a:ext>
              </a:extLst>
            </p:cNvPr>
            <p:cNvSpPr/>
            <p:nvPr/>
          </p:nvSpPr>
          <p:spPr>
            <a:xfrm>
              <a:off x="6350540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17A974B-A4AE-43FC-A556-0881A84170CE}"/>
                </a:ext>
              </a:extLst>
            </p:cNvPr>
            <p:cNvSpPr/>
            <p:nvPr/>
          </p:nvSpPr>
          <p:spPr>
            <a:xfrm>
              <a:off x="6770205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4C9A9CF-AFFB-4714-809E-AF595B9512E6}"/>
                </a:ext>
              </a:extLst>
            </p:cNvPr>
            <p:cNvSpPr/>
            <p:nvPr/>
          </p:nvSpPr>
          <p:spPr>
            <a:xfrm>
              <a:off x="2573658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1DD587D-AD2A-4973-A048-DD309281627B}"/>
                </a:ext>
              </a:extLst>
            </p:cNvPr>
            <p:cNvSpPr/>
            <p:nvPr/>
          </p:nvSpPr>
          <p:spPr>
            <a:xfrm>
              <a:off x="2153989" y="1793604"/>
              <a:ext cx="406678" cy="4092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EF089CBA-7F5E-46D6-A117-A247B557892C}"/>
              </a:ext>
            </a:extLst>
          </p:cNvPr>
          <p:cNvGraphicFramePr>
            <a:graphicFrameLocks noGrp="1"/>
          </p:cNvGraphicFramePr>
          <p:nvPr/>
        </p:nvGraphicFramePr>
        <p:xfrm>
          <a:off x="2515602" y="3591645"/>
          <a:ext cx="3952800" cy="1598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600">
                  <a:extLst>
                    <a:ext uri="{9D8B030D-6E8A-4147-A177-3AD203B41FA5}">
                      <a16:colId xmlns:a16="http://schemas.microsoft.com/office/drawing/2014/main" val="2328959457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1014935828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382876820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29834"/>
                  </a:ext>
                </a:extLst>
              </a:tr>
              <a:tr h="1231746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289"/>
                  </a:ext>
                </a:extLst>
              </a:tr>
            </a:tbl>
          </a:graphicData>
        </a:graphic>
      </p:graphicFrame>
      <p:grpSp>
        <p:nvGrpSpPr>
          <p:cNvPr id="89" name="Group 88">
            <a:extLst>
              <a:ext uri="{FF2B5EF4-FFF2-40B4-BE49-F238E27FC236}">
                <a16:creationId xmlns:a16="http://schemas.microsoft.com/office/drawing/2014/main" id="{F541B649-A912-4EC5-9306-1C7ED583A808}"/>
              </a:ext>
            </a:extLst>
          </p:cNvPr>
          <p:cNvGrpSpPr/>
          <p:nvPr/>
        </p:nvGrpSpPr>
        <p:grpSpPr>
          <a:xfrm>
            <a:off x="4282038" y="3996505"/>
            <a:ext cx="388081" cy="167130"/>
            <a:chOff x="5121985" y="7174124"/>
            <a:chExt cx="471586" cy="20309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F698424-902C-43B3-B9F6-ED415D483315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6484887-21F7-4658-827A-B5DE3D1110F7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1B8420-FF1F-4777-8446-29283FEE5DF0}"/>
              </a:ext>
            </a:extLst>
          </p:cNvPr>
          <p:cNvGrpSpPr/>
          <p:nvPr/>
        </p:nvGrpSpPr>
        <p:grpSpPr>
          <a:xfrm>
            <a:off x="4282038" y="4229539"/>
            <a:ext cx="388081" cy="167130"/>
            <a:chOff x="5121985" y="7174124"/>
            <a:chExt cx="471586" cy="20309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4CAEAEF-A714-41D8-B399-C85B7BF729ED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BFBFCCB-FBDD-4C6A-BD0B-2023B838CAC3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C29EA3F-1FC3-4C90-BD33-75C6AC73ADDA}"/>
              </a:ext>
            </a:extLst>
          </p:cNvPr>
          <p:cNvGrpSpPr/>
          <p:nvPr/>
        </p:nvGrpSpPr>
        <p:grpSpPr>
          <a:xfrm>
            <a:off x="4282038" y="4462574"/>
            <a:ext cx="388081" cy="167130"/>
            <a:chOff x="5121985" y="7174124"/>
            <a:chExt cx="471586" cy="20309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61FCF2-4084-4D97-BBA8-71B661A8D576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5BC220-3257-41C2-B2E5-360E741EC9CD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4E2CF7-9502-42F3-A82F-4426E66C3949}"/>
              </a:ext>
            </a:extLst>
          </p:cNvPr>
          <p:cNvGrpSpPr/>
          <p:nvPr/>
        </p:nvGrpSpPr>
        <p:grpSpPr>
          <a:xfrm>
            <a:off x="4282038" y="4695608"/>
            <a:ext cx="388081" cy="167130"/>
            <a:chOff x="5121985" y="7174124"/>
            <a:chExt cx="471586" cy="20309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0C57-292E-4396-AD01-556A0CD93F30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5A130D0-100C-45EB-BB82-84D9B941B322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3DF5CF7-8801-49A6-8B0C-C190D8428ABB}"/>
              </a:ext>
            </a:extLst>
          </p:cNvPr>
          <p:cNvGrpSpPr/>
          <p:nvPr/>
        </p:nvGrpSpPr>
        <p:grpSpPr>
          <a:xfrm>
            <a:off x="4282038" y="4928644"/>
            <a:ext cx="388081" cy="167130"/>
            <a:chOff x="5121985" y="7174124"/>
            <a:chExt cx="471586" cy="203092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3AB8D46-D92A-4682-B996-9E2D714E4156}"/>
                </a:ext>
              </a:extLst>
            </p:cNvPr>
            <p:cNvSpPr/>
            <p:nvPr/>
          </p:nvSpPr>
          <p:spPr>
            <a:xfrm>
              <a:off x="5121985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27CBA1D-B6BD-431A-88DD-A9983E9B67DA}"/>
                </a:ext>
              </a:extLst>
            </p:cNvPr>
            <p:cNvSpPr/>
            <p:nvPr/>
          </p:nvSpPr>
          <p:spPr>
            <a:xfrm>
              <a:off x="5391971" y="7174124"/>
              <a:ext cx="201600" cy="20309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1157913-C9AC-4716-B8FB-F67C467E83F4}"/>
              </a:ext>
            </a:extLst>
          </p:cNvPr>
          <p:cNvSpPr/>
          <p:nvPr/>
        </p:nvSpPr>
        <p:spPr>
          <a:xfrm rot="5400000" flipH="1" flipV="1">
            <a:off x="3087727" y="4229365"/>
            <a:ext cx="167480" cy="1671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A259F7-0DD7-4241-B3DB-B6F9A1E2D830}"/>
              </a:ext>
            </a:extLst>
          </p:cNvPr>
          <p:cNvSpPr/>
          <p:nvPr/>
        </p:nvSpPr>
        <p:spPr>
          <a:xfrm rot="5400000" flipH="1" flipV="1">
            <a:off x="3087727" y="3996330"/>
            <a:ext cx="167480" cy="1671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44F8635-BB42-4AA7-ADC4-1E50B782BD68}"/>
              </a:ext>
            </a:extLst>
          </p:cNvPr>
          <p:cNvSpPr txBox="1"/>
          <p:nvPr/>
        </p:nvSpPr>
        <p:spPr>
          <a:xfrm>
            <a:off x="1895416" y="1439956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E6EBB37-820D-43B9-8051-63738AD7A270}"/>
              </a:ext>
            </a:extLst>
          </p:cNvPr>
          <p:cNvSpPr txBox="1"/>
          <p:nvPr/>
        </p:nvSpPr>
        <p:spPr>
          <a:xfrm>
            <a:off x="1895416" y="2638343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A4E6FE-8B58-498E-830E-0BD1A4AABF6B}"/>
              </a:ext>
            </a:extLst>
          </p:cNvPr>
          <p:cNvSpPr txBox="1"/>
          <p:nvPr/>
        </p:nvSpPr>
        <p:spPr>
          <a:xfrm>
            <a:off x="1895416" y="3830678"/>
            <a:ext cx="4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8CCBD6B-F6AF-47D1-94E2-06EC33020184}"/>
              </a:ext>
            </a:extLst>
          </p:cNvPr>
          <p:cNvSpPr/>
          <p:nvPr/>
        </p:nvSpPr>
        <p:spPr>
          <a:xfrm>
            <a:off x="1713512" y="2056430"/>
            <a:ext cx="7209923" cy="1509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01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A9E982-AC60-432D-AABA-786AF4A8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12" y="301625"/>
            <a:ext cx="10515600" cy="373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I had 5 hundreds, 3 tens and 6 ones what would my number be?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I had 7 hundreds, 4 tens and 11 ones what would my number be?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I had 2 hundreds, 6 tens and 8 ones what would my number be?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45392-9B8C-49CA-A19F-85EC134DC08A}"/>
              </a:ext>
            </a:extLst>
          </p:cNvPr>
          <p:cNvSpPr txBox="1"/>
          <p:nvPr/>
        </p:nvSpPr>
        <p:spPr>
          <a:xfrm>
            <a:off x="1869141" y="4016189"/>
            <a:ext cx="97356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385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</a:rPr>
              <a:t>What would my number be if I took 4 tens away?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</a:rPr>
              <a:t>What would my number be if I took 13 ones away?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F43C1F-7FF3-42AB-8654-90D521BD6A74}"/>
              </a:ext>
            </a:extLst>
          </p:cNvPr>
          <p:cNvSpPr/>
          <p:nvPr/>
        </p:nvSpPr>
        <p:spPr>
          <a:xfrm>
            <a:off x="2279650" y="2986087"/>
            <a:ext cx="7632700" cy="3717925"/>
          </a:xfrm>
          <a:prstGeom prst="rect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2DBBA-4F62-4783-91E5-242FC88D71AA}"/>
              </a:ext>
            </a:extLst>
          </p:cNvPr>
          <p:cNvSpPr/>
          <p:nvPr/>
        </p:nvSpPr>
        <p:spPr>
          <a:xfrm>
            <a:off x="2274888" y="1089820"/>
            <a:ext cx="7632700" cy="1384299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id="{3D8227C5-1BDF-4245-B2FF-E98E44D6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7" y="35326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Plenary: Where will I be facing? </a:t>
            </a:r>
          </a:p>
        </p:txBody>
      </p:sp>
      <p:sp>
        <p:nvSpPr>
          <p:cNvPr id="35845" name="Content Placeholder 6">
            <a:extLst>
              <a:ext uri="{FF2B5EF4-FFF2-40B4-BE49-F238E27FC236}">
                <a16:creationId xmlns:a16="http://schemas.microsoft.com/office/drawing/2014/main" id="{0F186C8A-003A-4503-B750-D7AE265A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88" y="1135063"/>
            <a:ext cx="7632700" cy="1357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The child is facing the </a:t>
            </a:r>
            <a:r>
              <a:rPr lang="en-GB" altLang="en-US" b="1" dirty="0">
                <a:latin typeface="Comic Sans MS" panose="030F0702030302020204" pitchFamily="66" charset="0"/>
              </a:rPr>
              <a:t>circle.</a:t>
            </a:r>
            <a:r>
              <a:rPr lang="en-GB" altLang="en-US" dirty="0">
                <a:latin typeface="Comic Sans MS" panose="030F0702030302020204" pitchFamily="66" charset="0"/>
              </a:rPr>
              <a:t> If they turn a quarter turn clockwise, which shape will they be facing?</a:t>
            </a:r>
          </a:p>
        </p:txBody>
      </p:sp>
      <p:pic>
        <p:nvPicPr>
          <p:cNvPr id="35847" name="Picture 2">
            <a:extLst>
              <a:ext uri="{FF2B5EF4-FFF2-40B4-BE49-F238E27FC236}">
                <a16:creationId xmlns:a16="http://schemas.microsoft.com/office/drawing/2014/main" id="{392DEA6F-8095-4D82-8265-6331163B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287838"/>
            <a:ext cx="10890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5CE71E-1BF1-40B7-97F4-39F35FA609AE}"/>
              </a:ext>
            </a:extLst>
          </p:cNvPr>
          <p:cNvSpPr/>
          <p:nvPr/>
        </p:nvSpPr>
        <p:spPr>
          <a:xfrm>
            <a:off x="5548313" y="3124994"/>
            <a:ext cx="1119187" cy="1120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513BF-969E-4769-857A-BD6F4C6ADC2C}"/>
              </a:ext>
            </a:extLst>
          </p:cNvPr>
          <p:cNvSpPr/>
          <p:nvPr/>
        </p:nvSpPr>
        <p:spPr>
          <a:xfrm>
            <a:off x="7108825" y="4322762"/>
            <a:ext cx="1044575" cy="1044575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33A584C-D190-4EC5-A5A0-56DE46C443FB}"/>
              </a:ext>
            </a:extLst>
          </p:cNvPr>
          <p:cNvSpPr/>
          <p:nvPr/>
        </p:nvSpPr>
        <p:spPr>
          <a:xfrm>
            <a:off x="3767139" y="4194175"/>
            <a:ext cx="1309687" cy="11287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EB826-F645-42EE-8CC1-CA0FA50CFDC9}"/>
              </a:ext>
            </a:extLst>
          </p:cNvPr>
          <p:cNvSpPr/>
          <p:nvPr/>
        </p:nvSpPr>
        <p:spPr>
          <a:xfrm>
            <a:off x="4979988" y="6018211"/>
            <a:ext cx="2222500" cy="41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50960B-AF61-4F2C-B242-FDCA03AFCEF5}"/>
              </a:ext>
            </a:extLst>
          </p:cNvPr>
          <p:cNvSpPr/>
          <p:nvPr/>
        </p:nvSpPr>
        <p:spPr>
          <a:xfrm>
            <a:off x="2279650" y="2374901"/>
            <a:ext cx="7632700" cy="3717925"/>
          </a:xfrm>
          <a:prstGeom prst="rect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E3109-2E3A-4362-9AB4-4FC97B6B90CB}"/>
              </a:ext>
            </a:extLst>
          </p:cNvPr>
          <p:cNvSpPr/>
          <p:nvPr/>
        </p:nvSpPr>
        <p:spPr>
          <a:xfrm>
            <a:off x="2279650" y="908451"/>
            <a:ext cx="7632700" cy="138231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69" name="Content Placeholder 6">
            <a:extLst>
              <a:ext uri="{FF2B5EF4-FFF2-40B4-BE49-F238E27FC236}">
                <a16:creationId xmlns:a16="http://schemas.microsoft.com/office/drawing/2014/main" id="{0FC90838-E18A-4D23-A114-00AA2F69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959251"/>
            <a:ext cx="7632700" cy="12489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altLang="en-US" sz="3200" dirty="0">
                <a:latin typeface="Comic Sans MS" panose="030F0702030302020204" pitchFamily="66" charset="0"/>
              </a:rPr>
              <a:t>The child is facing the </a:t>
            </a:r>
            <a:r>
              <a:rPr lang="en-GB" altLang="en-US" sz="3200" b="1" dirty="0">
                <a:latin typeface="Comic Sans MS" panose="030F0702030302020204" pitchFamily="66" charset="0"/>
              </a:rPr>
              <a:t>square.</a:t>
            </a:r>
            <a:r>
              <a:rPr lang="en-GB" altLang="en-US" sz="3200" dirty="0">
                <a:latin typeface="Comic Sans MS" panose="030F0702030302020204" pitchFamily="66" charset="0"/>
              </a:rPr>
              <a:t> If they turn a half turn </a:t>
            </a:r>
            <a:r>
              <a:rPr lang="en-GB" altLang="en-US" sz="3200" b="1" dirty="0">
                <a:latin typeface="Comic Sans MS" panose="030F0702030302020204" pitchFamily="66" charset="0"/>
              </a:rPr>
              <a:t>clockwise</a:t>
            </a:r>
            <a:r>
              <a:rPr lang="en-GB" altLang="en-US" sz="3200" dirty="0">
                <a:latin typeface="Comic Sans MS" panose="030F0702030302020204" pitchFamily="66" charset="0"/>
              </a:rPr>
              <a:t>, which shape will they be facing?</a:t>
            </a:r>
          </a:p>
        </p:txBody>
      </p:sp>
      <p:pic>
        <p:nvPicPr>
          <p:cNvPr id="36871" name="Picture 2">
            <a:extLst>
              <a:ext uri="{FF2B5EF4-FFF2-40B4-BE49-F238E27FC236}">
                <a16:creationId xmlns:a16="http://schemas.microsoft.com/office/drawing/2014/main" id="{8CF1696D-403B-475B-AA04-30DB293B6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832226"/>
            <a:ext cx="1238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5D57AE-FF5B-45D8-80AE-A7818E2F14B4}"/>
              </a:ext>
            </a:extLst>
          </p:cNvPr>
          <p:cNvSpPr/>
          <p:nvPr/>
        </p:nvSpPr>
        <p:spPr>
          <a:xfrm>
            <a:off x="5548314" y="2425701"/>
            <a:ext cx="1119187" cy="1120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C08DB-EA22-4490-9C16-14851B2354EF}"/>
              </a:ext>
            </a:extLst>
          </p:cNvPr>
          <p:cNvSpPr/>
          <p:nvPr/>
        </p:nvSpPr>
        <p:spPr>
          <a:xfrm>
            <a:off x="7108826" y="3765551"/>
            <a:ext cx="1044575" cy="1044575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18B9711-684E-4636-8157-E50621CF3DED}"/>
              </a:ext>
            </a:extLst>
          </p:cNvPr>
          <p:cNvSpPr/>
          <p:nvPr/>
        </p:nvSpPr>
        <p:spPr>
          <a:xfrm>
            <a:off x="3767139" y="3681413"/>
            <a:ext cx="1309687" cy="11287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F850F-340F-4ADA-936F-6C16909ED841}"/>
              </a:ext>
            </a:extLst>
          </p:cNvPr>
          <p:cNvSpPr/>
          <p:nvPr/>
        </p:nvSpPr>
        <p:spPr>
          <a:xfrm>
            <a:off x="4979988" y="5478463"/>
            <a:ext cx="2222500" cy="41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57794D3-A205-425C-BA33-35604FEE8EE4}"/>
              </a:ext>
            </a:extLst>
          </p:cNvPr>
          <p:cNvSpPr txBox="1">
            <a:spLocks/>
          </p:cNvSpPr>
          <p:nvPr/>
        </p:nvSpPr>
        <p:spPr>
          <a:xfrm>
            <a:off x="1174377" y="35326"/>
            <a:ext cx="8220075" cy="87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>
                <a:latin typeface="Comic Sans MS" panose="030F0702030302020204" pitchFamily="66" charset="0"/>
              </a:rPr>
              <a:t>Plenary: Where will I be facing? 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922AEB-90CA-4B1A-9AA4-9F5A052A33C9}"/>
              </a:ext>
            </a:extLst>
          </p:cNvPr>
          <p:cNvSpPr/>
          <p:nvPr/>
        </p:nvSpPr>
        <p:spPr>
          <a:xfrm>
            <a:off x="2279650" y="2374901"/>
            <a:ext cx="7632700" cy="3717925"/>
          </a:xfrm>
          <a:prstGeom prst="rect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8C5A2A-13D4-4E47-A184-CE1CD85D730E}"/>
              </a:ext>
            </a:extLst>
          </p:cNvPr>
          <p:cNvSpPr/>
          <p:nvPr/>
        </p:nvSpPr>
        <p:spPr>
          <a:xfrm>
            <a:off x="2279650" y="822325"/>
            <a:ext cx="7632700" cy="146843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93" name="Content Placeholder 6">
            <a:extLst>
              <a:ext uri="{FF2B5EF4-FFF2-40B4-BE49-F238E27FC236}">
                <a16:creationId xmlns:a16="http://schemas.microsoft.com/office/drawing/2014/main" id="{728DBC4C-6341-47D8-BC72-EB185CAF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822325"/>
            <a:ext cx="7632700" cy="1385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The child is facing the </a:t>
            </a:r>
            <a:r>
              <a:rPr lang="en-GB" altLang="en-US" b="1" dirty="0">
                <a:latin typeface="Comic Sans MS" panose="030F0702030302020204" pitchFamily="66" charset="0"/>
              </a:rPr>
              <a:t>triangle.</a:t>
            </a:r>
            <a:r>
              <a:rPr lang="en-GB" altLang="en-US" dirty="0">
                <a:latin typeface="Comic Sans MS" panose="030F0702030302020204" pitchFamily="66" charset="0"/>
              </a:rPr>
              <a:t> If they turn a three-quarter turn </a:t>
            </a:r>
            <a:r>
              <a:rPr lang="en-GB" altLang="en-US" b="1" dirty="0">
                <a:latin typeface="Comic Sans MS" panose="030F0702030302020204" pitchFamily="66" charset="0"/>
              </a:rPr>
              <a:t>clockwise</a:t>
            </a:r>
            <a:r>
              <a:rPr lang="en-GB" altLang="en-US" dirty="0">
                <a:latin typeface="Comic Sans MS" panose="030F0702030302020204" pitchFamily="66" charset="0"/>
              </a:rPr>
              <a:t>, which shape will they be facing?</a:t>
            </a:r>
          </a:p>
        </p:txBody>
      </p:sp>
      <p:pic>
        <p:nvPicPr>
          <p:cNvPr id="37895" name="Picture 2">
            <a:extLst>
              <a:ext uri="{FF2B5EF4-FFF2-40B4-BE49-F238E27FC236}">
                <a16:creationId xmlns:a16="http://schemas.microsoft.com/office/drawing/2014/main" id="{AA6C32CB-0723-45B1-A554-DD404072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832226"/>
            <a:ext cx="1238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7636A2-3E09-4197-AED6-AD399A3D01ED}"/>
              </a:ext>
            </a:extLst>
          </p:cNvPr>
          <p:cNvSpPr/>
          <p:nvPr/>
        </p:nvSpPr>
        <p:spPr>
          <a:xfrm>
            <a:off x="5548314" y="2425701"/>
            <a:ext cx="1119187" cy="1120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0D6697-9E79-4ABF-888C-7FBFA00E18F4}"/>
              </a:ext>
            </a:extLst>
          </p:cNvPr>
          <p:cNvSpPr/>
          <p:nvPr/>
        </p:nvSpPr>
        <p:spPr>
          <a:xfrm>
            <a:off x="7108826" y="3765551"/>
            <a:ext cx="1044575" cy="1044575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CC7D2FB-F825-4897-90CC-F146861FEB5E}"/>
              </a:ext>
            </a:extLst>
          </p:cNvPr>
          <p:cNvSpPr/>
          <p:nvPr/>
        </p:nvSpPr>
        <p:spPr>
          <a:xfrm>
            <a:off x="3767139" y="3681413"/>
            <a:ext cx="1309687" cy="11287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DD24B-526C-477F-A96B-805984D584A9}"/>
              </a:ext>
            </a:extLst>
          </p:cNvPr>
          <p:cNvSpPr/>
          <p:nvPr/>
        </p:nvSpPr>
        <p:spPr>
          <a:xfrm>
            <a:off x="4979988" y="5478463"/>
            <a:ext cx="2222500" cy="41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E7DDE30B-A2E4-4D80-B8F6-7A5EA9F5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7" y="35326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Plenary: Where will I be facing?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81B617-65D6-41E1-A0DC-E42F6FD4473E}"/>
              </a:ext>
            </a:extLst>
          </p:cNvPr>
          <p:cNvSpPr/>
          <p:nvPr/>
        </p:nvSpPr>
        <p:spPr>
          <a:xfrm>
            <a:off x="2279650" y="2374901"/>
            <a:ext cx="7632700" cy="3717925"/>
          </a:xfrm>
          <a:prstGeom prst="rect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F1B93-0BDB-4C7D-A117-0EA6F3F12BA8}"/>
              </a:ext>
            </a:extLst>
          </p:cNvPr>
          <p:cNvSpPr/>
          <p:nvPr/>
        </p:nvSpPr>
        <p:spPr>
          <a:xfrm>
            <a:off x="2279650" y="765174"/>
            <a:ext cx="7632700" cy="1525589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7" name="Content Placeholder 6">
            <a:extLst>
              <a:ext uri="{FF2B5EF4-FFF2-40B4-BE49-F238E27FC236}">
                <a16:creationId xmlns:a16="http://schemas.microsoft.com/office/drawing/2014/main" id="{9510406C-4DED-40E2-AFED-3813DCA4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822325"/>
            <a:ext cx="7632700" cy="1385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The child is facing the </a:t>
            </a:r>
            <a:r>
              <a:rPr lang="en-GB" altLang="en-US" sz="2400" b="1" dirty="0">
                <a:latin typeface="Comic Sans MS" panose="030F0702030302020204" pitchFamily="66" charset="0"/>
              </a:rPr>
              <a:t>rectangle.</a:t>
            </a:r>
            <a:r>
              <a:rPr lang="en-GB" altLang="en-US" sz="2400" dirty="0">
                <a:latin typeface="Comic Sans MS" panose="030F0702030302020204" pitchFamily="66" charset="0"/>
              </a:rPr>
              <a:t> If they turn a whole turn </a:t>
            </a:r>
            <a:r>
              <a:rPr lang="en-GB" altLang="en-US" sz="2400" b="1" dirty="0">
                <a:latin typeface="Comic Sans MS" panose="030F0702030302020204" pitchFamily="66" charset="0"/>
              </a:rPr>
              <a:t>clockwise</a:t>
            </a:r>
            <a:r>
              <a:rPr lang="en-GB" altLang="en-US" sz="2400" dirty="0">
                <a:latin typeface="Comic Sans MS" panose="030F0702030302020204" pitchFamily="66" charset="0"/>
              </a:rPr>
              <a:t>, which shape will they be facing?</a:t>
            </a:r>
          </a:p>
        </p:txBody>
      </p:sp>
      <p:pic>
        <p:nvPicPr>
          <p:cNvPr id="38919" name="Picture 2">
            <a:extLst>
              <a:ext uri="{FF2B5EF4-FFF2-40B4-BE49-F238E27FC236}">
                <a16:creationId xmlns:a16="http://schemas.microsoft.com/office/drawing/2014/main" id="{8F0EB3D1-72CE-4FF7-96C4-3FBA6F36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3759201"/>
            <a:ext cx="10890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8542D8-4851-4E10-AD90-8969450FC9AD}"/>
              </a:ext>
            </a:extLst>
          </p:cNvPr>
          <p:cNvSpPr/>
          <p:nvPr/>
        </p:nvSpPr>
        <p:spPr>
          <a:xfrm>
            <a:off x="5548314" y="2425701"/>
            <a:ext cx="1119187" cy="1120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5B4FB-936E-4003-90F5-1E01F93F02DE}"/>
              </a:ext>
            </a:extLst>
          </p:cNvPr>
          <p:cNvSpPr/>
          <p:nvPr/>
        </p:nvSpPr>
        <p:spPr>
          <a:xfrm>
            <a:off x="7108826" y="3765551"/>
            <a:ext cx="1044575" cy="1044575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9528295-A4A8-40C8-B243-1742306EAB65}"/>
              </a:ext>
            </a:extLst>
          </p:cNvPr>
          <p:cNvSpPr/>
          <p:nvPr/>
        </p:nvSpPr>
        <p:spPr>
          <a:xfrm>
            <a:off x="3767139" y="3681413"/>
            <a:ext cx="1309687" cy="11287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F9DF90-604B-4921-9FF6-9ECAE8F9B84B}"/>
              </a:ext>
            </a:extLst>
          </p:cNvPr>
          <p:cNvSpPr/>
          <p:nvPr/>
        </p:nvSpPr>
        <p:spPr>
          <a:xfrm>
            <a:off x="4979988" y="5478463"/>
            <a:ext cx="2222500" cy="41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B252B251-7E5C-4FFC-87FD-76A8D836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7" y="35326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Plenary: Where will I be facing?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3967-D0BA-4BA2-B151-4AF8E665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575" y="85030"/>
            <a:ext cx="3245431" cy="450801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Starter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94B12-BFA3-4EB2-9D39-2DB460B4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9" y="680282"/>
            <a:ext cx="5157787" cy="10139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900" b="0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10 millimetres in 1 centimetre.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900" b="0" dirty="0">
                <a:solidFill>
                  <a:schemeClr val="tx1"/>
                </a:solidFill>
                <a:latin typeface="Comic Sans MS" panose="030F0702030302020204" pitchFamily="66" charset="0"/>
              </a:rPr>
              <a:t>Convert these centimetres measurements to millimetres: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7F042-F8EB-4B1D-99F3-00035527B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190" y="1411802"/>
            <a:ext cx="5157787" cy="25030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5cm 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7cm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2cm 4mm 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6 cm 5mm 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9cm 6mm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AFA95-8097-4492-AA45-4B336047D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480767"/>
            <a:ext cx="5183188" cy="5187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8mm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23m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10m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45m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58cm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11cm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3m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2mm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4cm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22cm</a:t>
            </a:r>
          </a:p>
          <a:p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6D3A7E-2AD3-492A-BE71-7809851A09CE}"/>
              </a:ext>
            </a:extLst>
          </p:cNvPr>
          <p:cNvSpPr txBox="1">
            <a:spLocks/>
          </p:cNvSpPr>
          <p:nvPr/>
        </p:nvSpPr>
        <p:spPr>
          <a:xfrm>
            <a:off x="6340476" y="466867"/>
            <a:ext cx="5157787" cy="101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Comic Sans MS" panose="030F0702030302020204" pitchFamily="66" charset="0"/>
              </a:rPr>
              <a:t>Here are some length measurements. Order them from shortest to longest.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F60D43D-5D4C-4619-9D87-9B1EFEF64D8B}"/>
              </a:ext>
            </a:extLst>
          </p:cNvPr>
          <p:cNvSpPr txBox="1">
            <a:spLocks/>
          </p:cNvSpPr>
          <p:nvPr/>
        </p:nvSpPr>
        <p:spPr>
          <a:xfrm>
            <a:off x="496792" y="3522110"/>
            <a:ext cx="5157787" cy="101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900" b="0" dirty="0">
                <a:latin typeface="Comic Sans MS" panose="030F0702030302020204" pitchFamily="66" charset="0"/>
              </a:rPr>
              <a:t>There are 100 </a:t>
            </a:r>
            <a:r>
              <a:rPr lang="en-US" altLang="en-US" sz="2900" b="0" dirty="0" err="1">
                <a:latin typeface="Comic Sans MS" panose="030F0702030302020204" pitchFamily="66" charset="0"/>
              </a:rPr>
              <a:t>centimetres</a:t>
            </a:r>
            <a:r>
              <a:rPr lang="en-US" altLang="en-US" sz="2900" b="0" dirty="0">
                <a:latin typeface="Comic Sans MS" panose="030F0702030302020204" pitchFamily="66" charset="0"/>
              </a:rPr>
              <a:t> in 1 </a:t>
            </a:r>
            <a:r>
              <a:rPr lang="en-US" altLang="en-US" sz="2900" b="0" dirty="0" err="1">
                <a:latin typeface="Comic Sans MS" panose="030F0702030302020204" pitchFamily="66" charset="0"/>
              </a:rPr>
              <a:t>metre</a:t>
            </a:r>
            <a:r>
              <a:rPr lang="en-US" altLang="en-US" sz="2900" b="0" dirty="0">
                <a:latin typeface="Comic Sans MS" panose="030F0702030302020204" pitchFamily="66" charset="0"/>
              </a:rPr>
              <a:t>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900" b="0" dirty="0">
                <a:latin typeface="Comic Sans MS" panose="030F0702030302020204" pitchFamily="66" charset="0"/>
              </a:rPr>
              <a:t>Convert these </a:t>
            </a:r>
            <a:r>
              <a:rPr lang="en-US" altLang="en-US" sz="2900" b="0" dirty="0" err="1">
                <a:latin typeface="Comic Sans MS" panose="030F0702030302020204" pitchFamily="66" charset="0"/>
              </a:rPr>
              <a:t>metre</a:t>
            </a:r>
            <a:r>
              <a:rPr lang="en-US" altLang="en-US" sz="2900" b="0" dirty="0">
                <a:latin typeface="Comic Sans MS" panose="030F0702030302020204" pitchFamily="66" charset="0"/>
              </a:rPr>
              <a:t> measurements to </a:t>
            </a:r>
            <a:r>
              <a:rPr lang="en-US" altLang="en-US" sz="2900" b="0" dirty="0" err="1">
                <a:latin typeface="Comic Sans MS" panose="030F0702030302020204" pitchFamily="66" charset="0"/>
              </a:rPr>
              <a:t>centimetres</a:t>
            </a:r>
            <a:r>
              <a:rPr lang="en-US" altLang="en-US" sz="2900" b="0" dirty="0">
                <a:latin typeface="Comic Sans MS" panose="030F0702030302020204" pitchFamily="66" charset="0"/>
              </a:rPr>
              <a:t>:</a:t>
            </a:r>
            <a:endParaRPr lang="en-GB" altLang="en-US" sz="2900" b="0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D01A790-C1B3-47BB-BE6F-2D11530C6BFF}"/>
              </a:ext>
            </a:extLst>
          </p:cNvPr>
          <p:cNvSpPr txBox="1">
            <a:spLocks/>
          </p:cNvSpPr>
          <p:nvPr/>
        </p:nvSpPr>
        <p:spPr>
          <a:xfrm>
            <a:off x="754014" y="4354976"/>
            <a:ext cx="5157787" cy="250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9m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4cm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2m 45cm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3m 5cm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8m 65cm 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03A08E-7E5A-435C-A3BE-52714E1D071D}"/>
              </a:ext>
            </a:extLst>
          </p:cNvPr>
          <p:cNvSpPr txBox="1">
            <a:spLocks/>
          </p:cNvSpPr>
          <p:nvPr/>
        </p:nvSpPr>
        <p:spPr>
          <a:xfrm>
            <a:off x="-85588" y="-275545"/>
            <a:ext cx="5157787" cy="101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Year 2: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BCC201-2C7C-4285-8DEC-0326D66B3460}"/>
              </a:ext>
            </a:extLst>
          </p:cNvPr>
          <p:cNvSpPr txBox="1">
            <a:spLocks/>
          </p:cNvSpPr>
          <p:nvPr/>
        </p:nvSpPr>
        <p:spPr>
          <a:xfrm>
            <a:off x="6340476" y="-333618"/>
            <a:ext cx="5157787" cy="101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Year 3:</a:t>
            </a:r>
          </a:p>
        </p:txBody>
      </p:sp>
    </p:spTree>
    <p:extLst>
      <p:ext uri="{BB962C8B-B14F-4D97-AF65-F5344CB8AC3E}">
        <p14:creationId xmlns:p14="http://schemas.microsoft.com/office/powerpoint/2010/main" val="164948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4A8983-44BD-4D70-AE17-DFB27C11CB29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D76AE7-E254-4961-AD6F-7CB1923FA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210568C8-2C03-4FA5-8FA5-93F60CA4726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57449-6A43-4EAA-9EF4-9344D1443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3476BB-0F0C-4D70-92E8-6DD9683CBD4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Identify the numbers hidden by the splats of paint.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1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Identify the numbers hidden by the splats of paint.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1AE143-BB70-4E46-8C1C-B30A91693451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383582"/>
          <a:ext cx="73152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56036879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13402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898297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9644653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5431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66772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778081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09569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5594045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64396051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4676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4662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6021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63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0714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0434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3957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850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4734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1216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83FAA01-92A9-4A83-87BD-136011A3F0A7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809B708-D5A3-4D19-AB1B-AA8C314B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9B81498A-9984-43EB-9DAF-DE4C502D960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99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76B2CDB1-4D31-4B44-A849-2B7D190E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8162925"/>
            <a:ext cx="2611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cxnSp>
        <p:nvCxnSpPr>
          <p:cNvPr id="24579" name="Straight Connector 2">
            <a:extLst>
              <a:ext uri="{FF2B5EF4-FFF2-40B4-BE49-F238E27FC236}">
                <a16:creationId xmlns:a16="http://schemas.microsoft.com/office/drawing/2014/main" id="{4D91C505-5AD5-4C1B-919E-147BD7626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1050" y="782478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9855B34-7167-4AE3-AA25-DB42560FA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2078039"/>
            <a:ext cx="8210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Two-digit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 numbers are made up of </a:t>
            </a:r>
            <a:r>
              <a:rPr lang="en-GB" altLang="en-US" sz="2800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tens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lang="en-GB" altLang="en-US" sz="2800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ones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Numbers </a:t>
            </a:r>
            <a:r>
              <a:rPr lang="en-GB" altLang="en-US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 to </a:t>
            </a:r>
            <a:r>
              <a:rPr lang="en-GB" altLang="en-US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99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 are </a:t>
            </a:r>
            <a:r>
              <a:rPr lang="en-GB" altLang="en-US" sz="2800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two-digit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 numbers.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5C66144-4DE7-400D-BBE3-FC264F8E3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73138"/>
            <a:ext cx="91440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5400" dirty="0">
                <a:latin typeface="Comic Sans MS" panose="030F0702030302020204" pitchFamily="66" charset="0"/>
                <a:cs typeface="Arial" panose="020B0604020202020204" pitchFamily="34" charset="0"/>
              </a:rPr>
              <a:t>Two-Digit Numbers</a:t>
            </a:r>
          </a:p>
        </p:txBody>
      </p:sp>
      <p:grpSp>
        <p:nvGrpSpPr>
          <p:cNvPr id="24582" name="Group 1">
            <a:extLst>
              <a:ext uri="{FF2B5EF4-FFF2-40B4-BE49-F238E27FC236}">
                <a16:creationId xmlns:a16="http://schemas.microsoft.com/office/drawing/2014/main" id="{C493D48E-2D26-4D78-A42B-44D6365DB1D6}"/>
              </a:ext>
            </a:extLst>
          </p:cNvPr>
          <p:cNvGrpSpPr>
            <a:grpSpLocks/>
          </p:cNvGrpSpPr>
          <p:nvPr/>
        </p:nvGrpSpPr>
        <p:grpSpPr bwMode="auto">
          <a:xfrm>
            <a:off x="2243139" y="3598864"/>
            <a:ext cx="7705725" cy="1533525"/>
            <a:chOff x="719135" y="3429000"/>
            <a:chExt cx="7705725" cy="1533525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12B2A842-2926-4203-A7A5-6AB003FB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5" y="3429000"/>
              <a:ext cx="7705725" cy="1533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GB" altLang="en-US" sz="12000" b="1" dirty="0">
                  <a:ln w="3175">
                    <a:solidFill>
                      <a:schemeClr val="tx1"/>
                    </a:solidFill>
                  </a:ln>
                  <a:solidFill>
                    <a:srgbClr val="FF99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10      99     </a:t>
              </a:r>
            </a:p>
          </p:txBody>
        </p:sp>
        <p:sp>
          <p:nvSpPr>
            <p:cNvPr id="8" name="Arrow: Right 2">
              <a:extLst>
                <a:ext uri="{FF2B5EF4-FFF2-40B4-BE49-F238E27FC236}">
                  <a16:creationId xmlns:a16="http://schemas.microsoft.com/office/drawing/2014/main" id="{1CDD49C5-FC83-4C25-8689-9933AD782865}"/>
                </a:ext>
              </a:extLst>
            </p:cNvPr>
            <p:cNvSpPr/>
            <p:nvPr/>
          </p:nvSpPr>
          <p:spPr>
            <a:xfrm>
              <a:off x="3913185" y="3952875"/>
              <a:ext cx="1317625" cy="485775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72BF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>
                <a:solidFill>
                  <a:srgbClr val="FFC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98FF769D-928F-438F-9270-A4E1552B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9739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0">
                <a:latin typeface="Century Gothic" panose="020B0502020202020204" pitchFamily="34" charset="0"/>
              </a:rPr>
              <a:t>35</a:t>
            </a:r>
            <a:endParaRPr lang="en-US" altLang="en-US" sz="12000"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3F3202-266A-40FA-AD9C-711F92E15738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4098925"/>
            <a:ext cx="1784350" cy="914400"/>
            <a:chOff x="3062667" y="4288857"/>
            <a:chExt cx="1783285" cy="914400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A1197CE-098A-4185-B8D8-AA08C32D3208}"/>
                </a:ext>
              </a:extLst>
            </p:cNvPr>
            <p:cNvSpPr/>
            <p:nvPr/>
          </p:nvSpPr>
          <p:spPr>
            <a:xfrm>
              <a:off x="3062667" y="4288857"/>
              <a:ext cx="1783285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438912 w 914400"/>
                <a:gd name="connsiteY1" fmla="*/ 0 h 914400"/>
                <a:gd name="connsiteX2" fmla="*/ 914400 w 914400"/>
                <a:gd name="connsiteY2" fmla="*/ 0 h 914400"/>
                <a:gd name="connsiteX3" fmla="*/ 914400 w 914400"/>
                <a:gd name="connsiteY3" fmla="*/ 466344 h 914400"/>
                <a:gd name="connsiteX4" fmla="*/ 914400 w 914400"/>
                <a:gd name="connsiteY4" fmla="*/ 914400 h 914400"/>
                <a:gd name="connsiteX5" fmla="*/ 475488 w 914400"/>
                <a:gd name="connsiteY5" fmla="*/ 914400 h 914400"/>
                <a:gd name="connsiteX6" fmla="*/ 0 w 914400"/>
                <a:gd name="connsiteY6" fmla="*/ 914400 h 914400"/>
                <a:gd name="connsiteX7" fmla="*/ 0 w 914400"/>
                <a:gd name="connsiteY7" fmla="*/ 448056 h 914400"/>
                <a:gd name="connsiteX8" fmla="*/ 0 w 91440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914400" extrusionOk="0">
                  <a:moveTo>
                    <a:pt x="0" y="0"/>
                  </a:moveTo>
                  <a:cubicBezTo>
                    <a:pt x="171280" y="-11384"/>
                    <a:pt x="280577" y="-20000"/>
                    <a:pt x="438912" y="0"/>
                  </a:cubicBezTo>
                  <a:cubicBezTo>
                    <a:pt x="597247" y="20000"/>
                    <a:pt x="794537" y="-8363"/>
                    <a:pt x="914400" y="0"/>
                  </a:cubicBezTo>
                  <a:cubicBezTo>
                    <a:pt x="925846" y="127299"/>
                    <a:pt x="895099" y="297186"/>
                    <a:pt x="914400" y="466344"/>
                  </a:cubicBezTo>
                  <a:cubicBezTo>
                    <a:pt x="933701" y="635502"/>
                    <a:pt x="919767" y="817401"/>
                    <a:pt x="914400" y="914400"/>
                  </a:cubicBezTo>
                  <a:cubicBezTo>
                    <a:pt x="783578" y="911989"/>
                    <a:pt x="688647" y="933251"/>
                    <a:pt x="475488" y="914400"/>
                  </a:cubicBezTo>
                  <a:cubicBezTo>
                    <a:pt x="262329" y="895549"/>
                    <a:pt x="155792" y="908041"/>
                    <a:pt x="0" y="914400"/>
                  </a:cubicBezTo>
                  <a:cubicBezTo>
                    <a:pt x="-14315" y="730124"/>
                    <a:pt x="-11725" y="669416"/>
                    <a:pt x="0" y="448056"/>
                  </a:cubicBezTo>
                  <a:cubicBezTo>
                    <a:pt x="11725" y="226696"/>
                    <a:pt x="-8647" y="148672"/>
                    <a:pt x="0" y="0"/>
                  </a:cubicBezTo>
                  <a:close/>
                </a:path>
              </a:pathLst>
            </a:cu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9" name="TextBox 6">
              <a:extLst>
                <a:ext uri="{FF2B5EF4-FFF2-40B4-BE49-F238E27FC236}">
                  <a16:creationId xmlns:a16="http://schemas.microsoft.com/office/drawing/2014/main" id="{B10284CF-6907-49D3-8BCA-66F02BB76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668" y="4392114"/>
              <a:ext cx="17832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000" dirty="0">
                  <a:latin typeface="Comic Sans MS" panose="030F0702030302020204" pitchFamily="66" charset="0"/>
                </a:rPr>
                <a:t>3 tens</a:t>
              </a:r>
              <a:endParaRPr lang="en-US" altLang="en-US" sz="4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6EFA33-A241-4D21-A66F-F6E465D3D562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4098925"/>
            <a:ext cx="1782762" cy="914400"/>
            <a:chOff x="2893488" y="4288857"/>
            <a:chExt cx="1783286" cy="914400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15B9FE9E-55E9-4655-A94F-C4324F15BF7E}"/>
                </a:ext>
              </a:extLst>
            </p:cNvPr>
            <p:cNvSpPr/>
            <p:nvPr/>
          </p:nvSpPr>
          <p:spPr>
            <a:xfrm>
              <a:off x="2893488" y="4288857"/>
              <a:ext cx="1783286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438912 w 914400"/>
                <a:gd name="connsiteY1" fmla="*/ 0 h 914400"/>
                <a:gd name="connsiteX2" fmla="*/ 914400 w 914400"/>
                <a:gd name="connsiteY2" fmla="*/ 0 h 914400"/>
                <a:gd name="connsiteX3" fmla="*/ 914400 w 914400"/>
                <a:gd name="connsiteY3" fmla="*/ 466344 h 914400"/>
                <a:gd name="connsiteX4" fmla="*/ 914400 w 914400"/>
                <a:gd name="connsiteY4" fmla="*/ 914400 h 914400"/>
                <a:gd name="connsiteX5" fmla="*/ 475488 w 914400"/>
                <a:gd name="connsiteY5" fmla="*/ 914400 h 914400"/>
                <a:gd name="connsiteX6" fmla="*/ 0 w 914400"/>
                <a:gd name="connsiteY6" fmla="*/ 914400 h 914400"/>
                <a:gd name="connsiteX7" fmla="*/ 0 w 914400"/>
                <a:gd name="connsiteY7" fmla="*/ 448056 h 914400"/>
                <a:gd name="connsiteX8" fmla="*/ 0 w 91440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914400" extrusionOk="0">
                  <a:moveTo>
                    <a:pt x="0" y="0"/>
                  </a:moveTo>
                  <a:cubicBezTo>
                    <a:pt x="171280" y="-11384"/>
                    <a:pt x="280577" y="-20000"/>
                    <a:pt x="438912" y="0"/>
                  </a:cubicBezTo>
                  <a:cubicBezTo>
                    <a:pt x="597247" y="20000"/>
                    <a:pt x="794537" y="-8363"/>
                    <a:pt x="914400" y="0"/>
                  </a:cubicBezTo>
                  <a:cubicBezTo>
                    <a:pt x="925846" y="127299"/>
                    <a:pt x="895099" y="297186"/>
                    <a:pt x="914400" y="466344"/>
                  </a:cubicBezTo>
                  <a:cubicBezTo>
                    <a:pt x="933701" y="635502"/>
                    <a:pt x="919767" y="817401"/>
                    <a:pt x="914400" y="914400"/>
                  </a:cubicBezTo>
                  <a:cubicBezTo>
                    <a:pt x="783578" y="911989"/>
                    <a:pt x="688647" y="933251"/>
                    <a:pt x="475488" y="914400"/>
                  </a:cubicBezTo>
                  <a:cubicBezTo>
                    <a:pt x="262329" y="895549"/>
                    <a:pt x="155792" y="908041"/>
                    <a:pt x="0" y="914400"/>
                  </a:cubicBezTo>
                  <a:cubicBezTo>
                    <a:pt x="-14315" y="730124"/>
                    <a:pt x="-11725" y="669416"/>
                    <a:pt x="0" y="448056"/>
                  </a:cubicBezTo>
                  <a:cubicBezTo>
                    <a:pt x="11725" y="226696"/>
                    <a:pt x="-8647" y="148672"/>
                    <a:pt x="0" y="0"/>
                  </a:cubicBezTo>
                  <a:close/>
                </a:path>
              </a:pathLst>
            </a:custGeom>
            <a:solidFill>
              <a:srgbClr val="72BF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7" name="TextBox 17">
              <a:extLst>
                <a:ext uri="{FF2B5EF4-FFF2-40B4-BE49-F238E27FC236}">
                  <a16:creationId xmlns:a16="http://schemas.microsoft.com/office/drawing/2014/main" id="{17A13AAF-01D5-4D47-B2D5-C3A74F110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488" y="4392114"/>
              <a:ext cx="17832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000" dirty="0">
                  <a:latin typeface="Comic Sans MS" panose="030F0702030302020204" pitchFamily="66" charset="0"/>
                </a:rPr>
                <a:t>5 ones</a:t>
              </a:r>
              <a:endParaRPr lang="en-US" altLang="en-US" sz="4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C913DA-0496-4093-9A98-07C6A5595308}"/>
              </a:ext>
            </a:extLst>
          </p:cNvPr>
          <p:cNvGrpSpPr>
            <a:grpSpLocks/>
          </p:cNvGrpSpPr>
          <p:nvPr/>
        </p:nvGrpSpPr>
        <p:grpSpPr bwMode="auto">
          <a:xfrm>
            <a:off x="2346326" y="763589"/>
            <a:ext cx="2722563" cy="2215991"/>
            <a:chOff x="878624" y="763464"/>
            <a:chExt cx="2723076" cy="2218191"/>
          </a:xfrm>
        </p:grpSpPr>
        <p:sp>
          <p:nvSpPr>
            <p:cNvPr id="28" name="Arrow: Right 2">
              <a:extLst>
                <a:ext uri="{FF2B5EF4-FFF2-40B4-BE49-F238E27FC236}">
                  <a16:creationId xmlns:a16="http://schemas.microsoft.com/office/drawing/2014/main" id="{8E1C672B-D7ED-415F-AE91-EBE51864DF00}"/>
                </a:ext>
              </a:extLst>
            </p:cNvPr>
            <p:cNvSpPr/>
            <p:nvPr/>
          </p:nvSpPr>
          <p:spPr bwMode="auto">
            <a:xfrm>
              <a:off x="2880839" y="1230652"/>
              <a:ext cx="720861" cy="357542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5" name="TextBox 14">
              <a:extLst>
                <a:ext uri="{FF2B5EF4-FFF2-40B4-BE49-F238E27FC236}">
                  <a16:creationId xmlns:a16="http://schemas.microsoft.com/office/drawing/2014/main" id="{614ED585-71E1-4D46-B1FF-A99CC60AD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624" y="763464"/>
              <a:ext cx="2050029" cy="2218191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300" dirty="0">
                  <a:latin typeface="Comic Sans MS" panose="030F0702030302020204" pitchFamily="66" charset="0"/>
                </a:rPr>
                <a:t>The </a:t>
              </a:r>
              <a:r>
                <a:rPr lang="en-GB" altLang="en-US" sz="2300" b="1" dirty="0">
                  <a:latin typeface="Comic Sans MS" panose="030F0702030302020204" pitchFamily="66" charset="0"/>
                </a:rPr>
                <a:t>first</a:t>
              </a:r>
              <a:r>
                <a:rPr lang="en-GB" altLang="en-US" sz="2300" dirty="0">
                  <a:latin typeface="Comic Sans MS" panose="030F0702030302020204" pitchFamily="66" charset="0"/>
                </a:rPr>
                <a:t> digit tells you how many </a:t>
              </a:r>
              <a:r>
                <a:rPr lang="en-GB" altLang="en-US" sz="2300" b="1" dirty="0">
                  <a:latin typeface="Comic Sans MS" panose="030F0702030302020204" pitchFamily="66" charset="0"/>
                </a:rPr>
                <a:t>tens</a:t>
              </a:r>
              <a:r>
                <a:rPr lang="en-GB" altLang="en-US" sz="2300" dirty="0">
                  <a:latin typeface="Comic Sans MS" panose="030F0702030302020204" pitchFamily="66" charset="0"/>
                </a:rPr>
                <a:t> there are in the number.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226597-349E-4E98-8674-EFD6C9EF5C3F}"/>
              </a:ext>
            </a:extLst>
          </p:cNvPr>
          <p:cNvGrpSpPr>
            <a:grpSpLocks/>
          </p:cNvGrpSpPr>
          <p:nvPr/>
        </p:nvGrpSpPr>
        <p:grpSpPr bwMode="auto">
          <a:xfrm>
            <a:off x="6964364" y="763589"/>
            <a:ext cx="2878137" cy="1862137"/>
            <a:chOff x="5440021" y="763464"/>
            <a:chExt cx="2878144" cy="1863986"/>
          </a:xfrm>
        </p:grpSpPr>
        <p:sp>
          <p:nvSpPr>
            <p:cNvPr id="30" name="Arrow: Right 2">
              <a:extLst>
                <a:ext uri="{FF2B5EF4-FFF2-40B4-BE49-F238E27FC236}">
                  <a16:creationId xmlns:a16="http://schemas.microsoft.com/office/drawing/2014/main" id="{746F0060-2E8F-4F47-9364-AA1BE6AA8299}"/>
                </a:ext>
              </a:extLst>
            </p:cNvPr>
            <p:cNvSpPr/>
            <p:nvPr/>
          </p:nvSpPr>
          <p:spPr bwMode="auto">
            <a:xfrm rot="10800000">
              <a:off x="5440021" y="1230652"/>
              <a:ext cx="720727" cy="355953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72BF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673" name="TextBox 14">
              <a:extLst>
                <a:ext uri="{FF2B5EF4-FFF2-40B4-BE49-F238E27FC236}">
                  <a16:creationId xmlns:a16="http://schemas.microsoft.com/office/drawing/2014/main" id="{047497CB-B17C-4DF1-BEA8-702768C69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2832" y="763464"/>
              <a:ext cx="2265333" cy="1863986"/>
            </a:xfrm>
            <a:prstGeom prst="rect">
              <a:avLst/>
            </a:prstGeom>
            <a:solidFill>
              <a:srgbClr val="72BF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300" dirty="0">
                  <a:latin typeface="Comic Sans MS" panose="030F0702030302020204" pitchFamily="66" charset="0"/>
                </a:rPr>
                <a:t>The </a:t>
              </a:r>
              <a:r>
                <a:rPr lang="en-GB" altLang="en-US" sz="2300" b="1" dirty="0">
                  <a:latin typeface="Comic Sans MS" panose="030F0702030302020204" pitchFamily="66" charset="0"/>
                </a:rPr>
                <a:t>second</a:t>
              </a:r>
              <a:r>
                <a:rPr lang="en-GB" altLang="en-US" sz="2300" dirty="0">
                  <a:latin typeface="Comic Sans MS" panose="030F0702030302020204" pitchFamily="66" charset="0"/>
                </a:rPr>
                <a:t> digit tells you how many </a:t>
              </a:r>
              <a:r>
                <a:rPr lang="en-GB" altLang="en-US" sz="2300" b="1" dirty="0">
                  <a:latin typeface="Comic Sans MS" panose="030F0702030302020204" pitchFamily="66" charset="0"/>
                </a:rPr>
                <a:t>ones</a:t>
              </a:r>
              <a:r>
                <a:rPr lang="en-GB" altLang="en-US" sz="2300" dirty="0">
                  <a:latin typeface="Comic Sans MS" panose="030F0702030302020204" pitchFamily="66" charset="0"/>
                </a:rPr>
                <a:t> there are in the number.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D41BC7-DABF-4D73-A0E0-1907DC11121C}"/>
              </a:ext>
            </a:extLst>
          </p:cNvPr>
          <p:cNvGrpSpPr>
            <a:grpSpLocks/>
          </p:cNvGrpSpPr>
          <p:nvPr/>
        </p:nvGrpSpPr>
        <p:grpSpPr bwMode="auto">
          <a:xfrm>
            <a:off x="4592639" y="2152651"/>
            <a:ext cx="1343025" cy="3884613"/>
            <a:chOff x="3068200" y="2152347"/>
            <a:chExt cx="1343640" cy="3884916"/>
          </a:xfrm>
        </p:grpSpPr>
        <p:grpSp>
          <p:nvGrpSpPr>
            <p:cNvPr id="27664" name="Group 2">
              <a:extLst>
                <a:ext uri="{FF2B5EF4-FFF2-40B4-BE49-F238E27FC236}">
                  <a16:creationId xmlns:a16="http://schemas.microsoft.com/office/drawing/2014/main" id="{F92E5CD8-1A29-4F5D-9677-44676A45A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161" y="2152347"/>
              <a:ext cx="1051635" cy="3884916"/>
              <a:chOff x="3078666" y="2152763"/>
              <a:chExt cx="1051260" cy="3883817"/>
            </a:xfrm>
          </p:grpSpPr>
          <p:sp>
            <p:nvSpPr>
              <p:cNvPr id="4" name="Arrow: Right 2">
                <a:extLst>
                  <a:ext uri="{FF2B5EF4-FFF2-40B4-BE49-F238E27FC236}">
                    <a16:creationId xmlns:a16="http://schemas.microsoft.com/office/drawing/2014/main" id="{30D353B7-1B30-4890-AC4D-E870E0DCB99D}"/>
                  </a:ext>
                </a:extLst>
              </p:cNvPr>
              <p:cNvSpPr/>
              <p:nvPr/>
            </p:nvSpPr>
            <p:spPr bwMode="auto">
              <a:xfrm rot="16789426">
                <a:off x="3450674" y="2347118"/>
                <a:ext cx="872946" cy="484237"/>
              </a:xfrm>
              <a:custGeom>
                <a:avLst/>
                <a:gdLst>
                  <a:gd name="connsiteX0" fmla="*/ 0 w 978408"/>
                  <a:gd name="connsiteY0" fmla="*/ 121158 h 484632"/>
                  <a:gd name="connsiteX1" fmla="*/ 375407 w 978408"/>
                  <a:gd name="connsiteY1" fmla="*/ 121158 h 484632"/>
                  <a:gd name="connsiteX2" fmla="*/ 736092 w 978408"/>
                  <a:gd name="connsiteY2" fmla="*/ 121158 h 484632"/>
                  <a:gd name="connsiteX3" fmla="*/ 736092 w 978408"/>
                  <a:gd name="connsiteY3" fmla="*/ 0 h 484632"/>
                  <a:gd name="connsiteX4" fmla="*/ 978408 w 978408"/>
                  <a:gd name="connsiteY4" fmla="*/ 242316 h 484632"/>
                  <a:gd name="connsiteX5" fmla="*/ 736092 w 978408"/>
                  <a:gd name="connsiteY5" fmla="*/ 484632 h 484632"/>
                  <a:gd name="connsiteX6" fmla="*/ 736092 w 978408"/>
                  <a:gd name="connsiteY6" fmla="*/ 363474 h 484632"/>
                  <a:gd name="connsiteX7" fmla="*/ 360685 w 978408"/>
                  <a:gd name="connsiteY7" fmla="*/ 363474 h 484632"/>
                  <a:gd name="connsiteX8" fmla="*/ 0 w 978408"/>
                  <a:gd name="connsiteY8" fmla="*/ 363474 h 484632"/>
                  <a:gd name="connsiteX9" fmla="*/ 0 w 978408"/>
                  <a:gd name="connsiteY9" fmla="*/ 121158 h 48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408" h="484632" extrusionOk="0">
                    <a:moveTo>
                      <a:pt x="0" y="121158"/>
                    </a:moveTo>
                    <a:cubicBezTo>
                      <a:pt x="126145" y="123547"/>
                      <a:pt x="196145" y="102404"/>
                      <a:pt x="375407" y="121158"/>
                    </a:cubicBezTo>
                    <a:cubicBezTo>
                      <a:pt x="554669" y="139912"/>
                      <a:pt x="576727" y="111373"/>
                      <a:pt x="736092" y="121158"/>
                    </a:cubicBezTo>
                    <a:cubicBezTo>
                      <a:pt x="740547" y="85956"/>
                      <a:pt x="737540" y="41427"/>
                      <a:pt x="736092" y="0"/>
                    </a:cubicBezTo>
                    <a:cubicBezTo>
                      <a:pt x="852971" y="98211"/>
                      <a:pt x="899888" y="185664"/>
                      <a:pt x="978408" y="242316"/>
                    </a:cubicBezTo>
                    <a:cubicBezTo>
                      <a:pt x="894052" y="318786"/>
                      <a:pt x="826620" y="412189"/>
                      <a:pt x="736092" y="484632"/>
                    </a:cubicBezTo>
                    <a:cubicBezTo>
                      <a:pt x="735589" y="438684"/>
                      <a:pt x="737245" y="387907"/>
                      <a:pt x="736092" y="363474"/>
                    </a:cubicBezTo>
                    <a:cubicBezTo>
                      <a:pt x="548776" y="372881"/>
                      <a:pt x="532798" y="349407"/>
                      <a:pt x="360685" y="363474"/>
                    </a:cubicBezTo>
                    <a:cubicBezTo>
                      <a:pt x="188572" y="377541"/>
                      <a:pt x="126747" y="361241"/>
                      <a:pt x="0" y="363474"/>
                    </a:cubicBezTo>
                    <a:cubicBezTo>
                      <a:pt x="-7848" y="273683"/>
                      <a:pt x="-11921" y="198412"/>
                      <a:pt x="0" y="12115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pic>
            <p:nvPicPr>
              <p:cNvPr id="27670" name="Picture 3">
                <a:extLst>
                  <a:ext uri="{FF2B5EF4-FFF2-40B4-BE49-F238E27FC236}">
                    <a16:creationId xmlns:a16="http://schemas.microsoft.com/office/drawing/2014/main" id="{4CDE79BA-BBA3-4416-8075-5CDEF4EB8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8666" y="3272742"/>
                <a:ext cx="366510" cy="276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3">
                <a:extLst>
                  <a:ext uri="{FF2B5EF4-FFF2-40B4-BE49-F238E27FC236}">
                    <a16:creationId xmlns:a16="http://schemas.microsoft.com/office/drawing/2014/main" id="{EC62424A-DFE7-4AC6-8B07-3D25B457E3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578" y="3272742"/>
                <a:ext cx="366510" cy="276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5" name="Group 1">
              <a:extLst>
                <a:ext uri="{FF2B5EF4-FFF2-40B4-BE49-F238E27FC236}">
                  <a16:creationId xmlns:a16="http://schemas.microsoft.com/office/drawing/2014/main" id="{B6367BD4-C205-47F6-BF4D-F94698869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8200" y="3272643"/>
              <a:ext cx="1343640" cy="2764620"/>
              <a:chOff x="3068200" y="3272643"/>
              <a:chExt cx="1343640" cy="2764620"/>
            </a:xfrm>
          </p:grpSpPr>
          <p:pic>
            <p:nvPicPr>
              <p:cNvPr id="27666" name="Picture 25">
                <a:extLst>
                  <a:ext uri="{FF2B5EF4-FFF2-40B4-BE49-F238E27FC236}">
                    <a16:creationId xmlns:a16="http://schemas.microsoft.com/office/drawing/2014/main" id="{8F38A0BF-2DE3-4FD6-A2B9-C343E8E899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200" y="3272643"/>
                <a:ext cx="376604" cy="2764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26">
                <a:extLst>
                  <a:ext uri="{FF2B5EF4-FFF2-40B4-BE49-F238E27FC236}">
                    <a16:creationId xmlns:a16="http://schemas.microsoft.com/office/drawing/2014/main" id="{D0678DAA-38C2-48F4-AA91-9A3B05311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46" y="3272643"/>
                <a:ext cx="376604" cy="2764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30">
                <a:extLst>
                  <a:ext uri="{FF2B5EF4-FFF2-40B4-BE49-F238E27FC236}">
                    <a16:creationId xmlns:a16="http://schemas.microsoft.com/office/drawing/2014/main" id="{BBFD0519-E4FE-4F88-99AC-095DB5608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5236" y="3272643"/>
                <a:ext cx="376604" cy="2764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2BB03-FD8F-4AD0-9237-8631935C9358}"/>
              </a:ext>
            </a:extLst>
          </p:cNvPr>
          <p:cNvGrpSpPr>
            <a:grpSpLocks/>
          </p:cNvGrpSpPr>
          <p:nvPr/>
        </p:nvGrpSpPr>
        <p:grpSpPr bwMode="auto">
          <a:xfrm>
            <a:off x="6500814" y="2178051"/>
            <a:ext cx="541337" cy="3578225"/>
            <a:chOff x="4977443" y="2177867"/>
            <a:chExt cx="540638" cy="3578043"/>
          </a:xfrm>
        </p:grpSpPr>
        <p:sp>
          <p:nvSpPr>
            <p:cNvPr id="5" name="Arrow: Right 2">
              <a:extLst>
                <a:ext uri="{FF2B5EF4-FFF2-40B4-BE49-F238E27FC236}">
                  <a16:creationId xmlns:a16="http://schemas.microsoft.com/office/drawing/2014/main" id="{807019F9-806B-4071-ADE9-386D09050E1F}"/>
                </a:ext>
              </a:extLst>
            </p:cNvPr>
            <p:cNvSpPr/>
            <p:nvPr/>
          </p:nvSpPr>
          <p:spPr bwMode="auto">
            <a:xfrm rot="15539864">
              <a:off x="4782684" y="2372626"/>
              <a:ext cx="873081" cy="483562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72BF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27658" name="Group 9">
              <a:extLst>
                <a:ext uri="{FF2B5EF4-FFF2-40B4-BE49-F238E27FC236}">
                  <a16:creationId xmlns:a16="http://schemas.microsoft.com/office/drawing/2014/main" id="{75824531-97B6-4DE8-9A9F-1A6AAFEA3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9700" y="3553995"/>
              <a:ext cx="368381" cy="2201915"/>
              <a:chOff x="5632278" y="3455581"/>
              <a:chExt cx="368381" cy="2201915"/>
            </a:xfrm>
          </p:grpSpPr>
          <p:pic>
            <p:nvPicPr>
              <p:cNvPr id="27659" name="Picture 31">
                <a:extLst>
                  <a:ext uri="{FF2B5EF4-FFF2-40B4-BE49-F238E27FC236}">
                    <a16:creationId xmlns:a16="http://schemas.microsoft.com/office/drawing/2014/main" id="{295D3A10-FAA1-44B4-AF03-A89C9391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280" y="3915708"/>
                <a:ext cx="366433" cy="36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0" name="Picture 32">
                <a:extLst>
                  <a:ext uri="{FF2B5EF4-FFF2-40B4-BE49-F238E27FC236}">
                    <a16:creationId xmlns:a16="http://schemas.microsoft.com/office/drawing/2014/main" id="{8B154A6D-AF41-4971-ADB5-DD68B431F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279" y="4372908"/>
                <a:ext cx="366433" cy="36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33">
                <a:extLst>
                  <a:ext uri="{FF2B5EF4-FFF2-40B4-BE49-F238E27FC236}">
                    <a16:creationId xmlns:a16="http://schemas.microsoft.com/office/drawing/2014/main" id="{F3FC6E14-A4F8-42AA-839C-B28218A01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279" y="4833035"/>
                <a:ext cx="366433" cy="36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2" name="Picture 34">
                <a:extLst>
                  <a:ext uri="{FF2B5EF4-FFF2-40B4-BE49-F238E27FC236}">
                    <a16:creationId xmlns:a16="http://schemas.microsoft.com/office/drawing/2014/main" id="{B24342C9-E06B-4C1E-B8E4-4DDEDEBAF9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278" y="3455581"/>
                <a:ext cx="366433" cy="36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35">
                <a:extLst>
                  <a:ext uri="{FF2B5EF4-FFF2-40B4-BE49-F238E27FC236}">
                    <a16:creationId xmlns:a16="http://schemas.microsoft.com/office/drawing/2014/main" id="{EE07F0F2-BC96-4547-A7E6-46C01F88BC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4226" y="5291063"/>
                <a:ext cx="366433" cy="36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784E9-ACCE-462C-B865-99B3A8298FD9}"/>
              </a:ext>
            </a:extLst>
          </p:cNvPr>
          <p:cNvSpPr txBox="1"/>
          <p:nvPr/>
        </p:nvSpPr>
        <p:spPr>
          <a:xfrm>
            <a:off x="1595718" y="4069976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46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14D0AB2-8884-4D72-B2D0-9922D913E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3645"/>
              </p:ext>
            </p:extLst>
          </p:nvPr>
        </p:nvGraphicFramePr>
        <p:xfrm>
          <a:off x="2032000" y="719666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61480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3073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T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O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7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1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2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345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C465B7-C4F6-4608-94B5-D1F35DB7A48D}"/>
              </a:ext>
            </a:extLst>
          </p:cNvPr>
          <p:cNvSpPr txBox="1"/>
          <p:nvPr/>
        </p:nvSpPr>
        <p:spPr>
          <a:xfrm>
            <a:off x="4742329" y="3875159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13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B9C7A-0318-4134-AD25-607858EF239D}"/>
              </a:ext>
            </a:extLst>
          </p:cNvPr>
          <p:cNvSpPr txBox="1"/>
          <p:nvPr/>
        </p:nvSpPr>
        <p:spPr>
          <a:xfrm>
            <a:off x="4554070" y="5367369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99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62AA7-4E25-46C1-8390-0DBD84EE25A4}"/>
              </a:ext>
            </a:extLst>
          </p:cNvPr>
          <p:cNvSpPr txBox="1"/>
          <p:nvPr/>
        </p:nvSpPr>
        <p:spPr>
          <a:xfrm>
            <a:off x="8220635" y="5032722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74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11C2-2ABC-4D92-88E8-74E252DDC0C5}"/>
              </a:ext>
            </a:extLst>
          </p:cNvPr>
          <p:cNvSpPr txBox="1"/>
          <p:nvPr/>
        </p:nvSpPr>
        <p:spPr>
          <a:xfrm>
            <a:off x="2031999" y="5373613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F8A47-F19C-498B-98A4-84FBEA409BF2}"/>
              </a:ext>
            </a:extLst>
          </p:cNvPr>
          <p:cNvSpPr txBox="1"/>
          <p:nvPr/>
        </p:nvSpPr>
        <p:spPr>
          <a:xfrm>
            <a:off x="9690847" y="3644055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20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1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7D37605-815A-4582-A956-1FE8398E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8162925"/>
            <a:ext cx="2611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cxnSp>
        <p:nvCxnSpPr>
          <p:cNvPr id="28675" name="Straight Connector 2">
            <a:extLst>
              <a:ext uri="{FF2B5EF4-FFF2-40B4-BE49-F238E27FC236}">
                <a16:creationId xmlns:a16="http://schemas.microsoft.com/office/drawing/2014/main" id="{6DD3D60E-4DB0-41C7-872C-BE62AE6EC0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1050" y="782478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76BF589-C591-4CDC-A362-BD8A4BE05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6" y="1709738"/>
            <a:ext cx="77628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Three-digit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 numbers are made up of </a:t>
            </a: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hundreds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tens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ones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. Numbers </a:t>
            </a: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 to </a:t>
            </a: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999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 are </a:t>
            </a:r>
            <a:r>
              <a:rPr lang="en-GB" altLang="en-US" b="1" dirty="0">
                <a:solidFill>
                  <a:srgbClr val="72BFC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three-digit</a:t>
            </a: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 numbers.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C560BB0-D6A5-49BB-8CAB-8A2887A4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904876"/>
            <a:ext cx="9144001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4800" dirty="0">
                <a:latin typeface="Comic Sans MS" panose="030F0702030302020204" pitchFamily="66" charset="0"/>
                <a:cs typeface="Arial" panose="020B0604020202020204" pitchFamily="34" charset="0"/>
              </a:rPr>
              <a:t>Three-Digit Numbers</a:t>
            </a:r>
          </a:p>
        </p:txBody>
      </p:sp>
      <p:grpSp>
        <p:nvGrpSpPr>
          <p:cNvPr id="28678" name="Group 1">
            <a:extLst>
              <a:ext uri="{FF2B5EF4-FFF2-40B4-BE49-F238E27FC236}">
                <a16:creationId xmlns:a16="http://schemas.microsoft.com/office/drawing/2014/main" id="{7F1429EA-10FF-4EC7-839C-CD4C616AC3B1}"/>
              </a:ext>
            </a:extLst>
          </p:cNvPr>
          <p:cNvGrpSpPr>
            <a:grpSpLocks/>
          </p:cNvGrpSpPr>
          <p:nvPr/>
        </p:nvGrpSpPr>
        <p:grpSpPr bwMode="auto">
          <a:xfrm>
            <a:off x="2154239" y="3852864"/>
            <a:ext cx="7883525" cy="1533525"/>
            <a:chOff x="542923" y="3429000"/>
            <a:chExt cx="7881938" cy="1533525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2BE549E-1633-4A4D-A767-35913591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3" y="3429000"/>
              <a:ext cx="7881938" cy="1533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GB" altLang="en-US" sz="12000" b="1" dirty="0">
                  <a:ln w="3175">
                    <a:solidFill>
                      <a:schemeClr val="tx1"/>
                    </a:solidFill>
                  </a:ln>
                  <a:solidFill>
                    <a:srgbClr val="9C9CD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100</a:t>
              </a:r>
              <a:r>
                <a:rPr lang="en-GB" altLang="en-US" sz="12000" b="1" dirty="0">
                  <a:ln w="3175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 </a:t>
              </a:r>
              <a:r>
                <a:rPr lang="en-GB" altLang="en-US" sz="12000" b="1" dirty="0">
                  <a:ln w="3175">
                    <a:solidFill>
                      <a:schemeClr val="tx1"/>
                    </a:solidFill>
                  </a:ln>
                  <a:solidFill>
                    <a:srgbClr val="9C9CD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999</a:t>
              </a:r>
              <a:r>
                <a:rPr lang="en-GB" altLang="en-US" sz="12000" b="1" dirty="0">
                  <a:ln w="3175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8" name="Arrow: Right 2">
              <a:extLst>
                <a:ext uri="{FF2B5EF4-FFF2-40B4-BE49-F238E27FC236}">
                  <a16:creationId xmlns:a16="http://schemas.microsoft.com/office/drawing/2014/main" id="{97CE9112-441A-41FF-B6F9-9F536C0EDE28}"/>
                </a:ext>
              </a:extLst>
            </p:cNvPr>
            <p:cNvSpPr/>
            <p:nvPr/>
          </p:nvSpPr>
          <p:spPr>
            <a:xfrm>
              <a:off x="3823624" y="3963987"/>
              <a:ext cx="1318947" cy="485775"/>
            </a:xfrm>
            <a:custGeom>
              <a:avLst/>
              <a:gdLst>
                <a:gd name="connsiteX0" fmla="*/ 0 w 978408"/>
                <a:gd name="connsiteY0" fmla="*/ 121158 h 484632"/>
                <a:gd name="connsiteX1" fmla="*/ 375407 w 978408"/>
                <a:gd name="connsiteY1" fmla="*/ 121158 h 484632"/>
                <a:gd name="connsiteX2" fmla="*/ 736092 w 978408"/>
                <a:gd name="connsiteY2" fmla="*/ 121158 h 484632"/>
                <a:gd name="connsiteX3" fmla="*/ 736092 w 978408"/>
                <a:gd name="connsiteY3" fmla="*/ 0 h 484632"/>
                <a:gd name="connsiteX4" fmla="*/ 978408 w 978408"/>
                <a:gd name="connsiteY4" fmla="*/ 242316 h 484632"/>
                <a:gd name="connsiteX5" fmla="*/ 736092 w 978408"/>
                <a:gd name="connsiteY5" fmla="*/ 484632 h 484632"/>
                <a:gd name="connsiteX6" fmla="*/ 736092 w 978408"/>
                <a:gd name="connsiteY6" fmla="*/ 363474 h 484632"/>
                <a:gd name="connsiteX7" fmla="*/ 360685 w 978408"/>
                <a:gd name="connsiteY7" fmla="*/ 363474 h 484632"/>
                <a:gd name="connsiteX8" fmla="*/ 0 w 978408"/>
                <a:gd name="connsiteY8" fmla="*/ 363474 h 484632"/>
                <a:gd name="connsiteX9" fmla="*/ 0 w 978408"/>
                <a:gd name="connsiteY9" fmla="*/ 121158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408" h="484632" extrusionOk="0">
                  <a:moveTo>
                    <a:pt x="0" y="121158"/>
                  </a:moveTo>
                  <a:cubicBezTo>
                    <a:pt x="126145" y="123547"/>
                    <a:pt x="196145" y="102404"/>
                    <a:pt x="375407" y="121158"/>
                  </a:cubicBezTo>
                  <a:cubicBezTo>
                    <a:pt x="554669" y="139912"/>
                    <a:pt x="576727" y="111373"/>
                    <a:pt x="736092" y="121158"/>
                  </a:cubicBezTo>
                  <a:cubicBezTo>
                    <a:pt x="740547" y="85956"/>
                    <a:pt x="737540" y="41427"/>
                    <a:pt x="736092" y="0"/>
                  </a:cubicBezTo>
                  <a:cubicBezTo>
                    <a:pt x="852971" y="98211"/>
                    <a:pt x="899888" y="185664"/>
                    <a:pt x="978408" y="242316"/>
                  </a:cubicBezTo>
                  <a:cubicBezTo>
                    <a:pt x="894052" y="318786"/>
                    <a:pt x="826620" y="412189"/>
                    <a:pt x="736092" y="484632"/>
                  </a:cubicBezTo>
                  <a:cubicBezTo>
                    <a:pt x="735589" y="438684"/>
                    <a:pt x="737245" y="387907"/>
                    <a:pt x="736092" y="363474"/>
                  </a:cubicBezTo>
                  <a:cubicBezTo>
                    <a:pt x="548776" y="372881"/>
                    <a:pt x="532798" y="349407"/>
                    <a:pt x="360685" y="363474"/>
                  </a:cubicBezTo>
                  <a:cubicBezTo>
                    <a:pt x="188572" y="377541"/>
                    <a:pt x="126747" y="361241"/>
                    <a:pt x="0" y="363474"/>
                  </a:cubicBezTo>
                  <a:cubicBezTo>
                    <a:pt x="-7848" y="273683"/>
                    <a:pt x="-11921" y="198412"/>
                    <a:pt x="0" y="121158"/>
                  </a:cubicBezTo>
                  <a:close/>
                </a:path>
              </a:pathLst>
            </a:custGeom>
            <a:solidFill>
              <a:srgbClr val="72BF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FFC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1038</Words>
  <Application>Microsoft Office PowerPoint</Application>
  <PresentationFormat>Widescreen</PresentationFormat>
  <Paragraphs>404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Comic Sans MS</vt:lpstr>
      <vt:lpstr>Office Theme</vt:lpstr>
      <vt:lpstr>Place Value </vt:lpstr>
      <vt:lpstr>LO: To consolidate our understanding of place value.  </vt:lpstr>
      <vt:lpstr>Starter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Plenary: Where will I be facing? </vt:lpstr>
      <vt:lpstr>PowerPoint Presentation</vt:lpstr>
      <vt:lpstr>Plenary: Where will I be facing? </vt:lpstr>
      <vt:lpstr>Plenary: Where will I be facing?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 Smith</dc:creator>
  <cp:lastModifiedBy>M Smith</cp:lastModifiedBy>
  <cp:revision>6</cp:revision>
  <dcterms:created xsi:type="dcterms:W3CDTF">2021-06-12T15:00:31Z</dcterms:created>
  <dcterms:modified xsi:type="dcterms:W3CDTF">2021-06-12T15:47:17Z</dcterms:modified>
</cp:coreProperties>
</file>