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9" r:id="rId4"/>
    <p:sldId id="268" r:id="rId5"/>
    <p:sldId id="270" r:id="rId6"/>
    <p:sldId id="272" r:id="rId7"/>
    <p:sldId id="271" r:id="rId8"/>
    <p:sldId id="267"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75" d="100"/>
          <a:sy n="75" d="100"/>
        </p:scale>
        <p:origin x="974" y="29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62D4B5-6442-40EE-826E-AD0251F30FDB}"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CC7B6AA6-C33F-417C-B8FA-E5F3A332B0DA}">
      <dgm:prSet/>
      <dgm:spPr/>
      <dgm:t>
        <a:bodyPr/>
        <a:lstStyle/>
        <a:p>
          <a:r>
            <a:rPr lang="en-US" dirty="0"/>
            <a:t>Year 2 </a:t>
          </a:r>
        </a:p>
      </dgm:t>
    </dgm:pt>
    <dgm:pt modelId="{560C768F-952B-4E69-9289-F75BA323FF0B}" type="parTrans" cxnId="{28B94A00-92CE-4CE9-A2EA-30EF0049E82E}">
      <dgm:prSet/>
      <dgm:spPr/>
      <dgm:t>
        <a:bodyPr/>
        <a:lstStyle/>
        <a:p>
          <a:endParaRPr lang="en-US"/>
        </a:p>
      </dgm:t>
    </dgm:pt>
    <dgm:pt modelId="{1F9766C5-CCBA-4A7D-92CB-0E4DD580CA7D}" type="sibTrans" cxnId="{28B94A00-92CE-4CE9-A2EA-30EF0049E82E}">
      <dgm:prSet/>
      <dgm:spPr/>
      <dgm:t>
        <a:bodyPr/>
        <a:lstStyle/>
        <a:p>
          <a:endParaRPr lang="en-US"/>
        </a:p>
      </dgm:t>
    </dgm:pt>
    <dgm:pt modelId="{99A8F050-F9A7-42AE-970C-8FBE44558C19}">
      <dgm:prSet/>
      <dgm:spPr/>
      <dgm:t>
        <a:bodyPr/>
        <a:lstStyle/>
        <a:p>
          <a:r>
            <a:rPr lang="en-US"/>
            <a:t>Year 3</a:t>
          </a:r>
        </a:p>
      </dgm:t>
    </dgm:pt>
    <dgm:pt modelId="{0227CD81-340F-4096-BFBD-AD9C945C363C}" type="parTrans" cxnId="{4DE6F685-3B41-48D2-854C-C2B8EE57C3E3}">
      <dgm:prSet/>
      <dgm:spPr/>
      <dgm:t>
        <a:bodyPr/>
        <a:lstStyle/>
        <a:p>
          <a:endParaRPr lang="en-US"/>
        </a:p>
      </dgm:t>
    </dgm:pt>
    <dgm:pt modelId="{E3F4F332-1FA0-42C4-BDCA-3EF01006B233}" type="sibTrans" cxnId="{4DE6F685-3B41-48D2-854C-C2B8EE57C3E3}">
      <dgm:prSet/>
      <dgm:spPr/>
      <dgm:t>
        <a:bodyPr/>
        <a:lstStyle/>
        <a:p>
          <a:endParaRPr lang="en-US"/>
        </a:p>
      </dgm:t>
    </dgm:pt>
    <dgm:pt modelId="{045A37B9-CD29-4106-AEDD-135335844692}" type="pres">
      <dgm:prSet presAssocID="{F762D4B5-6442-40EE-826E-AD0251F30FDB}" presName="hierChild1" presStyleCnt="0">
        <dgm:presLayoutVars>
          <dgm:chPref val="1"/>
          <dgm:dir/>
          <dgm:animOne val="branch"/>
          <dgm:animLvl val="lvl"/>
          <dgm:resizeHandles/>
        </dgm:presLayoutVars>
      </dgm:prSet>
      <dgm:spPr/>
    </dgm:pt>
    <dgm:pt modelId="{0FAE3734-52B8-4A64-92C7-4B084242CD9B}" type="pres">
      <dgm:prSet presAssocID="{CC7B6AA6-C33F-417C-B8FA-E5F3A332B0DA}" presName="hierRoot1" presStyleCnt="0"/>
      <dgm:spPr/>
    </dgm:pt>
    <dgm:pt modelId="{7863D33F-8F3A-4C4B-801A-BC8F74E61902}" type="pres">
      <dgm:prSet presAssocID="{CC7B6AA6-C33F-417C-B8FA-E5F3A332B0DA}" presName="composite" presStyleCnt="0"/>
      <dgm:spPr/>
    </dgm:pt>
    <dgm:pt modelId="{C3A961F6-B68E-4F0A-9732-CF6B802A475B}" type="pres">
      <dgm:prSet presAssocID="{CC7B6AA6-C33F-417C-B8FA-E5F3A332B0DA}" presName="background" presStyleLbl="node0" presStyleIdx="0" presStyleCnt="2"/>
      <dgm:spPr/>
    </dgm:pt>
    <dgm:pt modelId="{0166263C-724D-4F62-9711-D657549893CD}" type="pres">
      <dgm:prSet presAssocID="{CC7B6AA6-C33F-417C-B8FA-E5F3A332B0DA}" presName="text" presStyleLbl="fgAcc0" presStyleIdx="0" presStyleCnt="2" custLinFactNeighborY="21">
        <dgm:presLayoutVars>
          <dgm:chPref val="3"/>
        </dgm:presLayoutVars>
      </dgm:prSet>
      <dgm:spPr/>
    </dgm:pt>
    <dgm:pt modelId="{923C14DA-65D4-4851-BD02-08BD637491BF}" type="pres">
      <dgm:prSet presAssocID="{CC7B6AA6-C33F-417C-B8FA-E5F3A332B0DA}" presName="hierChild2" presStyleCnt="0"/>
      <dgm:spPr/>
    </dgm:pt>
    <dgm:pt modelId="{F94463A7-3900-4572-86D7-B8FC7D712EF1}" type="pres">
      <dgm:prSet presAssocID="{99A8F050-F9A7-42AE-970C-8FBE44558C19}" presName="hierRoot1" presStyleCnt="0"/>
      <dgm:spPr/>
    </dgm:pt>
    <dgm:pt modelId="{9C31ABAE-FA5E-437A-8B26-B184FCEC121E}" type="pres">
      <dgm:prSet presAssocID="{99A8F050-F9A7-42AE-970C-8FBE44558C19}" presName="composite" presStyleCnt="0"/>
      <dgm:spPr/>
    </dgm:pt>
    <dgm:pt modelId="{C2043D06-05DB-4B30-B9DF-6AA61C3A4D49}" type="pres">
      <dgm:prSet presAssocID="{99A8F050-F9A7-42AE-970C-8FBE44558C19}" presName="background" presStyleLbl="node0" presStyleIdx="1" presStyleCnt="2"/>
      <dgm:spPr/>
    </dgm:pt>
    <dgm:pt modelId="{244BCE34-DBC4-4D03-900A-30CAD50FE599}" type="pres">
      <dgm:prSet presAssocID="{99A8F050-F9A7-42AE-970C-8FBE44558C19}" presName="text" presStyleLbl="fgAcc0" presStyleIdx="1" presStyleCnt="2" custLinFactNeighborX="46627">
        <dgm:presLayoutVars>
          <dgm:chPref val="3"/>
        </dgm:presLayoutVars>
      </dgm:prSet>
      <dgm:spPr/>
    </dgm:pt>
    <dgm:pt modelId="{06FD4D1D-A908-46DD-9E59-D12A6EB35CB0}" type="pres">
      <dgm:prSet presAssocID="{99A8F050-F9A7-42AE-970C-8FBE44558C19}" presName="hierChild2" presStyleCnt="0"/>
      <dgm:spPr/>
    </dgm:pt>
  </dgm:ptLst>
  <dgm:cxnLst>
    <dgm:cxn modelId="{28B94A00-92CE-4CE9-A2EA-30EF0049E82E}" srcId="{F762D4B5-6442-40EE-826E-AD0251F30FDB}" destId="{CC7B6AA6-C33F-417C-B8FA-E5F3A332B0DA}" srcOrd="0" destOrd="0" parTransId="{560C768F-952B-4E69-9289-F75BA323FF0B}" sibTransId="{1F9766C5-CCBA-4A7D-92CB-0E4DD580CA7D}"/>
    <dgm:cxn modelId="{4DE6F685-3B41-48D2-854C-C2B8EE57C3E3}" srcId="{F762D4B5-6442-40EE-826E-AD0251F30FDB}" destId="{99A8F050-F9A7-42AE-970C-8FBE44558C19}" srcOrd="1" destOrd="0" parTransId="{0227CD81-340F-4096-BFBD-AD9C945C363C}" sibTransId="{E3F4F332-1FA0-42C4-BDCA-3EF01006B233}"/>
    <dgm:cxn modelId="{65269888-3336-443A-879D-C1946C337588}" type="presOf" srcId="{F762D4B5-6442-40EE-826E-AD0251F30FDB}" destId="{045A37B9-CD29-4106-AEDD-135335844692}" srcOrd="0" destOrd="0" presId="urn:microsoft.com/office/officeart/2005/8/layout/hierarchy1"/>
    <dgm:cxn modelId="{BC8D27B0-BCF4-496F-90AB-55139E9627BE}" type="presOf" srcId="{99A8F050-F9A7-42AE-970C-8FBE44558C19}" destId="{244BCE34-DBC4-4D03-900A-30CAD50FE599}" srcOrd="0" destOrd="0" presId="urn:microsoft.com/office/officeart/2005/8/layout/hierarchy1"/>
    <dgm:cxn modelId="{C8A8F0E1-32E4-4779-9CA9-2CD534957928}" type="presOf" srcId="{CC7B6AA6-C33F-417C-B8FA-E5F3A332B0DA}" destId="{0166263C-724D-4F62-9711-D657549893CD}" srcOrd="0" destOrd="0" presId="urn:microsoft.com/office/officeart/2005/8/layout/hierarchy1"/>
    <dgm:cxn modelId="{1B3DFED3-A934-4617-A436-3169681A30A6}" type="presParOf" srcId="{045A37B9-CD29-4106-AEDD-135335844692}" destId="{0FAE3734-52B8-4A64-92C7-4B084242CD9B}" srcOrd="0" destOrd="0" presId="urn:microsoft.com/office/officeart/2005/8/layout/hierarchy1"/>
    <dgm:cxn modelId="{07B03D14-39C1-4567-AA31-1D3F06EA1F26}" type="presParOf" srcId="{0FAE3734-52B8-4A64-92C7-4B084242CD9B}" destId="{7863D33F-8F3A-4C4B-801A-BC8F74E61902}" srcOrd="0" destOrd="0" presId="urn:microsoft.com/office/officeart/2005/8/layout/hierarchy1"/>
    <dgm:cxn modelId="{F92278C0-F4B7-4416-982F-742CDF19D181}" type="presParOf" srcId="{7863D33F-8F3A-4C4B-801A-BC8F74E61902}" destId="{C3A961F6-B68E-4F0A-9732-CF6B802A475B}" srcOrd="0" destOrd="0" presId="urn:microsoft.com/office/officeart/2005/8/layout/hierarchy1"/>
    <dgm:cxn modelId="{965AF50A-58C6-4567-A003-C91943B94B83}" type="presParOf" srcId="{7863D33F-8F3A-4C4B-801A-BC8F74E61902}" destId="{0166263C-724D-4F62-9711-D657549893CD}" srcOrd="1" destOrd="0" presId="urn:microsoft.com/office/officeart/2005/8/layout/hierarchy1"/>
    <dgm:cxn modelId="{FD46184A-8F5D-4162-89BE-4429AAE09B10}" type="presParOf" srcId="{0FAE3734-52B8-4A64-92C7-4B084242CD9B}" destId="{923C14DA-65D4-4851-BD02-08BD637491BF}" srcOrd="1" destOrd="0" presId="urn:microsoft.com/office/officeart/2005/8/layout/hierarchy1"/>
    <dgm:cxn modelId="{EE51D40D-6E6D-4F22-A529-31E49568E412}" type="presParOf" srcId="{045A37B9-CD29-4106-AEDD-135335844692}" destId="{F94463A7-3900-4572-86D7-B8FC7D712EF1}" srcOrd="1" destOrd="0" presId="urn:microsoft.com/office/officeart/2005/8/layout/hierarchy1"/>
    <dgm:cxn modelId="{50E61FF4-F567-4210-86CE-BBB9EA188F56}" type="presParOf" srcId="{F94463A7-3900-4572-86D7-B8FC7D712EF1}" destId="{9C31ABAE-FA5E-437A-8B26-B184FCEC121E}" srcOrd="0" destOrd="0" presId="urn:microsoft.com/office/officeart/2005/8/layout/hierarchy1"/>
    <dgm:cxn modelId="{779CE994-E4E4-49F2-B372-0A31B4CE370F}" type="presParOf" srcId="{9C31ABAE-FA5E-437A-8B26-B184FCEC121E}" destId="{C2043D06-05DB-4B30-B9DF-6AA61C3A4D49}" srcOrd="0" destOrd="0" presId="urn:microsoft.com/office/officeart/2005/8/layout/hierarchy1"/>
    <dgm:cxn modelId="{D6CC8EE2-DCC5-4206-BA5A-4A35DE09105E}" type="presParOf" srcId="{9C31ABAE-FA5E-437A-8B26-B184FCEC121E}" destId="{244BCE34-DBC4-4D03-900A-30CAD50FE599}" srcOrd="1" destOrd="0" presId="urn:microsoft.com/office/officeart/2005/8/layout/hierarchy1"/>
    <dgm:cxn modelId="{44878B2F-F42D-4857-8239-80944544AE02}" type="presParOf" srcId="{F94463A7-3900-4572-86D7-B8FC7D712EF1}" destId="{06FD4D1D-A908-46DD-9E59-D12A6EB35CB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A961F6-B68E-4F0A-9732-CF6B802A475B}">
      <dsp:nvSpPr>
        <dsp:cNvPr id="0" name=""/>
        <dsp:cNvSpPr/>
      </dsp:nvSpPr>
      <dsp:spPr>
        <a:xfrm>
          <a:off x="1295269" y="1477"/>
          <a:ext cx="3082565" cy="195742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166263C-724D-4F62-9711-D657549893CD}">
      <dsp:nvSpPr>
        <dsp:cNvPr id="0" name=""/>
        <dsp:cNvSpPr/>
      </dsp:nvSpPr>
      <dsp:spPr>
        <a:xfrm>
          <a:off x="1637777" y="326859"/>
          <a:ext cx="3082565" cy="195742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dirty="0"/>
            <a:t>Year 2 </a:t>
          </a:r>
        </a:p>
      </dsp:txBody>
      <dsp:txXfrm>
        <a:off x="1695108" y="384190"/>
        <a:ext cx="2967903" cy="1842766"/>
      </dsp:txXfrm>
    </dsp:sp>
    <dsp:sp modelId="{C2043D06-05DB-4B30-B9DF-6AA61C3A4D49}">
      <dsp:nvSpPr>
        <dsp:cNvPr id="0" name=""/>
        <dsp:cNvSpPr/>
      </dsp:nvSpPr>
      <dsp:spPr>
        <a:xfrm>
          <a:off x="6358119" y="1066"/>
          <a:ext cx="3082565" cy="1957428"/>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4BCE34-DBC4-4D03-900A-30CAD50FE599}">
      <dsp:nvSpPr>
        <dsp:cNvPr id="0" name=""/>
        <dsp:cNvSpPr/>
      </dsp:nvSpPr>
      <dsp:spPr>
        <a:xfrm>
          <a:off x="6700626" y="326447"/>
          <a:ext cx="3082565" cy="1957428"/>
        </a:xfrm>
        <a:prstGeom prst="roundRect">
          <a:avLst>
            <a:gd name="adj" fmla="val 10000"/>
          </a:avLst>
        </a:prstGeom>
        <a:solidFill>
          <a:schemeClr val="lt1">
            <a:alpha val="90000"/>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r>
            <a:rPr lang="en-US" sz="6500" kern="1200"/>
            <a:t>Year 3</a:t>
          </a:r>
        </a:p>
      </dsp:txBody>
      <dsp:txXfrm>
        <a:off x="6757957" y="383778"/>
        <a:ext cx="2967903" cy="184276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022785F-61CB-4341-B4DE-95FE873E8D52}" type="datetimeFigureOut">
              <a:rPr lang="en-US" smtClean="0"/>
              <a:t>2/23/2021</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E277B102-EC66-4375-9850-C060EC993323}"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385791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22785F-61CB-4341-B4DE-95FE873E8D52}"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7B102-EC66-4375-9850-C060EC993323}" type="slidenum">
              <a:rPr lang="en-US" smtClean="0"/>
              <a:t>‹#›</a:t>
            </a:fld>
            <a:endParaRPr lang="en-US"/>
          </a:p>
        </p:txBody>
      </p:sp>
    </p:spTree>
    <p:extLst>
      <p:ext uri="{BB962C8B-B14F-4D97-AF65-F5344CB8AC3E}">
        <p14:creationId xmlns:p14="http://schemas.microsoft.com/office/powerpoint/2010/main" val="1158739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2785F-61CB-4341-B4DE-95FE873E8D52}"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7B102-EC66-4375-9850-C060EC993323}"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8330332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2785F-61CB-4341-B4DE-95FE873E8D52}"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7B102-EC66-4375-9850-C060EC993323}"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75568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2785F-61CB-4341-B4DE-95FE873E8D52}"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7B102-EC66-4375-9850-C060EC993323}" type="slidenum">
              <a:rPr lang="en-US" smtClean="0"/>
              <a:t>‹#›</a:t>
            </a:fld>
            <a:endParaRPr lang="en-US"/>
          </a:p>
        </p:txBody>
      </p:sp>
    </p:spTree>
    <p:extLst>
      <p:ext uri="{BB962C8B-B14F-4D97-AF65-F5344CB8AC3E}">
        <p14:creationId xmlns:p14="http://schemas.microsoft.com/office/powerpoint/2010/main" val="2509425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2785F-61CB-4341-B4DE-95FE873E8D52}"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7B102-EC66-4375-9850-C060EC993323}"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14792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2785F-61CB-4341-B4DE-95FE873E8D52}"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7B102-EC66-4375-9850-C060EC993323}"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003649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2785F-61CB-4341-B4DE-95FE873E8D52}"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7B102-EC66-4375-9850-C060EC99332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63242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2785F-61CB-4341-B4DE-95FE873E8D52}"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7B102-EC66-4375-9850-C060EC993323}"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04684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22785F-61CB-4341-B4DE-95FE873E8D52}"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7B102-EC66-4375-9850-C060EC993323}" type="slidenum">
              <a:rPr lang="en-US" smtClean="0"/>
              <a:t>‹#›</a:t>
            </a:fld>
            <a:endParaRPr lang="en-US"/>
          </a:p>
        </p:txBody>
      </p:sp>
    </p:spTree>
    <p:extLst>
      <p:ext uri="{BB962C8B-B14F-4D97-AF65-F5344CB8AC3E}">
        <p14:creationId xmlns:p14="http://schemas.microsoft.com/office/powerpoint/2010/main" val="35836429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022785F-61CB-4341-B4DE-95FE873E8D52}" type="datetimeFigureOut">
              <a:rPr lang="en-US" smtClean="0"/>
              <a:t>2/23/2021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277B102-EC66-4375-9850-C060EC993323}"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82203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022785F-61CB-4341-B4DE-95FE873E8D52}"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7B102-EC66-4375-9850-C060EC993323}" type="slidenum">
              <a:rPr lang="en-US" smtClean="0"/>
              <a:t>‹#›</a:t>
            </a:fld>
            <a:endParaRPr lang="en-US"/>
          </a:p>
        </p:txBody>
      </p:sp>
    </p:spTree>
    <p:extLst>
      <p:ext uri="{BB962C8B-B14F-4D97-AF65-F5344CB8AC3E}">
        <p14:creationId xmlns:p14="http://schemas.microsoft.com/office/powerpoint/2010/main" val="1371253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022785F-61CB-4341-B4DE-95FE873E8D52}" type="datetimeFigureOut">
              <a:rPr lang="en-US" smtClean="0"/>
              <a:t>2/23/2021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277B102-EC66-4375-9850-C060EC993323}"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243585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022785F-61CB-4341-B4DE-95FE873E8D52}" type="datetimeFigureOut">
              <a:rPr lang="en-US" smtClean="0"/>
              <a:t>2/23/2021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277B102-EC66-4375-9850-C060EC993323}"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792464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022785F-61CB-4341-B4DE-95FE873E8D52}" type="datetimeFigureOut">
              <a:rPr lang="en-US" smtClean="0"/>
              <a:t>2/23/2021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277B102-EC66-4375-9850-C060EC993323}" type="slidenum">
              <a:rPr lang="en-US" smtClean="0"/>
              <a:t>‹#›</a:t>
            </a:fld>
            <a:endParaRPr lang="en-US"/>
          </a:p>
        </p:txBody>
      </p:sp>
    </p:spTree>
    <p:extLst>
      <p:ext uri="{BB962C8B-B14F-4D97-AF65-F5344CB8AC3E}">
        <p14:creationId xmlns:p14="http://schemas.microsoft.com/office/powerpoint/2010/main" val="1200740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22785F-61CB-4341-B4DE-95FE873E8D52}"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7B102-EC66-4375-9850-C060EC993323}"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637575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022785F-61CB-4341-B4DE-95FE873E8D52}" type="datetimeFigureOut">
              <a:rPr lang="en-US" smtClean="0"/>
              <a:t>2/23/2021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277B102-EC66-4375-9850-C060EC993323}" type="slidenum">
              <a:rPr lang="en-US" smtClean="0"/>
              <a:t>‹#›</a:t>
            </a:fld>
            <a:endParaRPr lang="en-US"/>
          </a:p>
        </p:txBody>
      </p:sp>
    </p:spTree>
    <p:extLst>
      <p:ext uri="{BB962C8B-B14F-4D97-AF65-F5344CB8AC3E}">
        <p14:creationId xmlns:p14="http://schemas.microsoft.com/office/powerpoint/2010/main" val="35036675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022785F-61CB-4341-B4DE-95FE873E8D52}" type="datetimeFigureOut">
              <a:rPr lang="en-US" smtClean="0"/>
              <a:t>2/23/2021</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E277B102-EC66-4375-9850-C060EC993323}" type="slidenum">
              <a:rPr lang="en-US" smtClean="0"/>
              <a:t>‹#›</a:t>
            </a:fld>
            <a:endParaRPr lang="en-US"/>
          </a:p>
        </p:txBody>
      </p:sp>
    </p:spTree>
    <p:extLst>
      <p:ext uri="{BB962C8B-B14F-4D97-AF65-F5344CB8AC3E}">
        <p14:creationId xmlns:p14="http://schemas.microsoft.com/office/powerpoint/2010/main" val="31190844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B1EF8-4A6A-42B3-9A2A-0D57D07F84FE}"/>
              </a:ext>
            </a:extLst>
          </p:cNvPr>
          <p:cNvSpPr>
            <a:spLocks noGrp="1"/>
          </p:cNvSpPr>
          <p:nvPr>
            <p:ph type="ctrTitle"/>
          </p:nvPr>
        </p:nvSpPr>
        <p:spPr/>
        <p:txBody>
          <a:bodyPr/>
          <a:lstStyle/>
          <a:p>
            <a:r>
              <a:rPr lang="en-US" dirty="0"/>
              <a:t>Persuasive Writing</a:t>
            </a:r>
          </a:p>
        </p:txBody>
      </p:sp>
      <p:sp>
        <p:nvSpPr>
          <p:cNvPr id="3" name="Subtitle 2">
            <a:extLst>
              <a:ext uri="{FF2B5EF4-FFF2-40B4-BE49-F238E27FC236}">
                <a16:creationId xmlns:a16="http://schemas.microsoft.com/office/drawing/2014/main" id="{8ADAA831-8C3F-4142-8D36-61378EDD5105}"/>
              </a:ext>
            </a:extLst>
          </p:cNvPr>
          <p:cNvSpPr>
            <a:spLocks noGrp="1"/>
          </p:cNvSpPr>
          <p:nvPr>
            <p:ph type="subTitle" idx="1"/>
          </p:nvPr>
        </p:nvSpPr>
        <p:spPr/>
        <p:txBody>
          <a:bodyPr/>
          <a:lstStyle/>
          <a:p>
            <a:r>
              <a:rPr lang="en-US" dirty="0"/>
              <a:t>Lesson 6 </a:t>
            </a:r>
          </a:p>
        </p:txBody>
      </p:sp>
    </p:spTree>
    <p:extLst>
      <p:ext uri="{BB962C8B-B14F-4D97-AF65-F5344CB8AC3E}">
        <p14:creationId xmlns:p14="http://schemas.microsoft.com/office/powerpoint/2010/main" val="2718916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80A24-ED47-4EF5-83BD-4FBC395BAFFC}"/>
              </a:ext>
            </a:extLst>
          </p:cNvPr>
          <p:cNvSpPr>
            <a:spLocks noGrp="1"/>
          </p:cNvSpPr>
          <p:nvPr>
            <p:ph type="title"/>
          </p:nvPr>
        </p:nvSpPr>
        <p:spPr/>
        <p:txBody>
          <a:bodyPr/>
          <a:lstStyle/>
          <a:p>
            <a:r>
              <a:rPr lang="en-US" dirty="0"/>
              <a:t>Learning Objective</a:t>
            </a:r>
          </a:p>
        </p:txBody>
      </p:sp>
      <p:sp>
        <p:nvSpPr>
          <p:cNvPr id="3" name="Content Placeholder 2">
            <a:extLst>
              <a:ext uri="{FF2B5EF4-FFF2-40B4-BE49-F238E27FC236}">
                <a16:creationId xmlns:a16="http://schemas.microsoft.com/office/drawing/2014/main" id="{776A1895-A2AA-4866-AD5E-6303231BCD4C}"/>
              </a:ext>
            </a:extLst>
          </p:cNvPr>
          <p:cNvSpPr>
            <a:spLocks noGrp="1"/>
          </p:cNvSpPr>
          <p:nvPr>
            <p:ph idx="1"/>
          </p:nvPr>
        </p:nvSpPr>
        <p:spPr/>
        <p:txBody>
          <a:bodyPr>
            <a:normAutofit/>
          </a:bodyPr>
          <a:lstStyle/>
          <a:p>
            <a:r>
              <a:rPr lang="en-US" sz="3600" b="1" dirty="0">
                <a:effectLst/>
                <a:latin typeface="+mj-lt"/>
                <a:ea typeface="Calibri" panose="020F0502020204030204" pitchFamily="34" charset="0"/>
                <a:cs typeface="Times New Roman" panose="02020603050405020304" pitchFamily="18" charset="0"/>
              </a:rPr>
              <a:t>LO:</a:t>
            </a:r>
            <a:r>
              <a:rPr lang="en-US" sz="3600" dirty="0">
                <a:effectLst/>
                <a:latin typeface="+mj-lt"/>
                <a:ea typeface="Calibri" panose="020F0502020204030204" pitchFamily="34" charset="0"/>
                <a:cs typeface="Times New Roman" panose="02020603050405020304" pitchFamily="18" charset="0"/>
              </a:rPr>
              <a:t> To write the main part of our letter.</a:t>
            </a:r>
            <a:endParaRPr lang="en-US" sz="4400" dirty="0">
              <a:latin typeface="+mj-lt"/>
            </a:endParaRPr>
          </a:p>
        </p:txBody>
      </p:sp>
    </p:spTree>
    <p:extLst>
      <p:ext uri="{BB962C8B-B14F-4D97-AF65-F5344CB8AC3E}">
        <p14:creationId xmlns:p14="http://schemas.microsoft.com/office/powerpoint/2010/main" val="29785951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A391DA0-073F-4DFE-AA64-EA4C8404F64A}"/>
              </a:ext>
            </a:extLst>
          </p:cNvPr>
          <p:cNvPicPr>
            <a:picLocks noChangeAspect="1"/>
          </p:cNvPicPr>
          <p:nvPr/>
        </p:nvPicPr>
        <p:blipFill rotWithShape="1">
          <a:blip r:embed="rId2"/>
          <a:srcRect l="27154" t="31111" r="13091" b="20416"/>
          <a:stretch/>
        </p:blipFill>
        <p:spPr>
          <a:xfrm>
            <a:off x="742950" y="718500"/>
            <a:ext cx="5514975" cy="2516430"/>
          </a:xfrm>
          <a:prstGeom prst="rect">
            <a:avLst/>
          </a:prstGeom>
        </p:spPr>
      </p:pic>
      <p:pic>
        <p:nvPicPr>
          <p:cNvPr id="9" name="Picture 8">
            <a:extLst>
              <a:ext uri="{FF2B5EF4-FFF2-40B4-BE49-F238E27FC236}">
                <a16:creationId xmlns:a16="http://schemas.microsoft.com/office/drawing/2014/main" id="{DBB3B88B-BB49-41CD-A05D-A5FB58E291DB}"/>
              </a:ext>
            </a:extLst>
          </p:cNvPr>
          <p:cNvPicPr>
            <a:picLocks noChangeAspect="1"/>
          </p:cNvPicPr>
          <p:nvPr/>
        </p:nvPicPr>
        <p:blipFill rotWithShape="1">
          <a:blip r:embed="rId3"/>
          <a:srcRect l="27647" t="32222" r="12813" b="17778"/>
          <a:stretch/>
        </p:blipFill>
        <p:spPr>
          <a:xfrm>
            <a:off x="6296025" y="689925"/>
            <a:ext cx="5258590" cy="2484000"/>
          </a:xfrm>
          <a:prstGeom prst="rect">
            <a:avLst/>
          </a:prstGeom>
        </p:spPr>
      </p:pic>
      <p:pic>
        <p:nvPicPr>
          <p:cNvPr id="11" name="Picture 10">
            <a:extLst>
              <a:ext uri="{FF2B5EF4-FFF2-40B4-BE49-F238E27FC236}">
                <a16:creationId xmlns:a16="http://schemas.microsoft.com/office/drawing/2014/main" id="{9433D23A-37EB-4608-9859-E88D329E90C1}"/>
              </a:ext>
            </a:extLst>
          </p:cNvPr>
          <p:cNvPicPr>
            <a:picLocks noChangeAspect="1"/>
          </p:cNvPicPr>
          <p:nvPr/>
        </p:nvPicPr>
        <p:blipFill rotWithShape="1">
          <a:blip r:embed="rId4"/>
          <a:srcRect l="27345" t="29166" r="13280" b="21945"/>
          <a:stretch/>
        </p:blipFill>
        <p:spPr>
          <a:xfrm>
            <a:off x="3375542" y="3429000"/>
            <a:ext cx="5440915" cy="2520000"/>
          </a:xfrm>
          <a:prstGeom prst="rect">
            <a:avLst/>
          </a:prstGeom>
        </p:spPr>
      </p:pic>
    </p:spTree>
    <p:extLst>
      <p:ext uri="{BB962C8B-B14F-4D97-AF65-F5344CB8AC3E}">
        <p14:creationId xmlns:p14="http://schemas.microsoft.com/office/powerpoint/2010/main" val="11573805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B82EA-5D0D-46BB-8B44-0325B6781F60}"/>
              </a:ext>
            </a:extLst>
          </p:cNvPr>
          <p:cNvSpPr>
            <a:spLocks noGrp="1"/>
          </p:cNvSpPr>
          <p:nvPr>
            <p:ph type="title"/>
          </p:nvPr>
        </p:nvSpPr>
        <p:spPr/>
        <p:txBody>
          <a:bodyPr/>
          <a:lstStyle/>
          <a:p>
            <a:r>
              <a:rPr lang="en-US" dirty="0"/>
              <a:t>Year 3 - Paragraphs</a:t>
            </a:r>
          </a:p>
        </p:txBody>
      </p:sp>
      <p:sp>
        <p:nvSpPr>
          <p:cNvPr id="3" name="Content Placeholder 2">
            <a:extLst>
              <a:ext uri="{FF2B5EF4-FFF2-40B4-BE49-F238E27FC236}">
                <a16:creationId xmlns:a16="http://schemas.microsoft.com/office/drawing/2014/main" id="{5E8ABEAD-6338-49E5-8AFA-E1D8619AB090}"/>
              </a:ext>
            </a:extLst>
          </p:cNvPr>
          <p:cNvSpPr>
            <a:spLocks noGrp="1"/>
          </p:cNvSpPr>
          <p:nvPr>
            <p:ph idx="1"/>
          </p:nvPr>
        </p:nvSpPr>
        <p:spPr/>
        <p:txBody>
          <a:bodyPr/>
          <a:lstStyle/>
          <a:p>
            <a:pPr marL="0" indent="0">
              <a:buNone/>
            </a:pPr>
            <a:r>
              <a:rPr lang="en-US" b="0" i="0" dirty="0">
                <a:solidFill>
                  <a:srgbClr val="231F20"/>
                </a:solidFill>
                <a:effectLst/>
                <a:latin typeface="+mj-lt"/>
              </a:rPr>
              <a:t>Paragraphs are a collection of sentences. They are used in writing to introduce new sections of a story, characters or pieces of information.</a:t>
            </a:r>
          </a:p>
          <a:p>
            <a:pPr marL="0" indent="0">
              <a:buNone/>
            </a:pPr>
            <a:r>
              <a:rPr lang="en-US" b="0" i="0" dirty="0">
                <a:solidFill>
                  <a:srgbClr val="231F20"/>
                </a:solidFill>
                <a:effectLst/>
                <a:latin typeface="+mj-lt"/>
              </a:rPr>
              <a:t> Paragraphs help readers to enjoy what has been written because they break text up into easy-to-read sections.</a:t>
            </a:r>
            <a:endParaRPr lang="en-US" dirty="0">
              <a:solidFill>
                <a:srgbClr val="231F20"/>
              </a:solidFill>
              <a:latin typeface="+mj-lt"/>
            </a:endParaRPr>
          </a:p>
          <a:p>
            <a:pPr marL="0" indent="0">
              <a:buNone/>
            </a:pPr>
            <a:r>
              <a:rPr lang="en-US" dirty="0">
                <a:solidFill>
                  <a:srgbClr val="231F20"/>
                </a:solidFill>
                <a:latin typeface="+mj-lt"/>
              </a:rPr>
              <a:t>We usually show a paragraph by skipping a line.</a:t>
            </a:r>
            <a:endParaRPr lang="en-US" dirty="0">
              <a:latin typeface="+mj-lt"/>
            </a:endParaRPr>
          </a:p>
        </p:txBody>
      </p:sp>
    </p:spTree>
    <p:extLst>
      <p:ext uri="{BB962C8B-B14F-4D97-AF65-F5344CB8AC3E}">
        <p14:creationId xmlns:p14="http://schemas.microsoft.com/office/powerpoint/2010/main" val="41488516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41C8B1B1-352F-4103-8419-A0274A9CB02E}"/>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Paragraph One</a:t>
            </a:r>
          </a:p>
        </p:txBody>
      </p:sp>
      <p:sp>
        <p:nvSpPr>
          <p:cNvPr id="17" name="Rectangle 16">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5E288832-53DD-4E89-B570-EF158AD44D7C}"/>
              </a:ext>
            </a:extLst>
          </p:cNvPr>
          <p:cNvSpPr>
            <a:spLocks noGrp="1"/>
          </p:cNvSpPr>
          <p:nvPr>
            <p:ph idx="1"/>
          </p:nvPr>
        </p:nvSpPr>
        <p:spPr>
          <a:xfrm>
            <a:off x="5140934" y="469900"/>
            <a:ext cx="5953630" cy="5405968"/>
          </a:xfrm>
        </p:spPr>
        <p:txBody>
          <a:bodyPr anchor="ctr">
            <a:normAutofit/>
          </a:bodyPr>
          <a:lstStyle/>
          <a:p>
            <a:pPr marL="0" indent="0">
              <a:buNone/>
            </a:pPr>
            <a:r>
              <a:rPr lang="en-US" dirty="0"/>
              <a:t>Firstly, you need to open the schools because children are missing their friends. Imagine how isolated these poor children must feel at home. Do they deserve to feel so deserted? Children are missing out on the valuable social skills such as having a good relationship with other children that they will use for the rest of their lives. Being with friends will make these children happier than sitting at home with the same people all day, every day. </a:t>
            </a:r>
          </a:p>
        </p:txBody>
      </p:sp>
      <p:sp>
        <p:nvSpPr>
          <p:cNvPr id="8" name="TextBox 7">
            <a:extLst>
              <a:ext uri="{FF2B5EF4-FFF2-40B4-BE49-F238E27FC236}">
                <a16:creationId xmlns:a16="http://schemas.microsoft.com/office/drawing/2014/main" id="{E70BA8E5-C9A8-4A28-AAA8-37B953AFE45A}"/>
              </a:ext>
            </a:extLst>
          </p:cNvPr>
          <p:cNvSpPr txBox="1"/>
          <p:nvPr/>
        </p:nvSpPr>
        <p:spPr>
          <a:xfrm>
            <a:off x="5007764" y="221942"/>
            <a:ext cx="6808316" cy="707886"/>
          </a:xfrm>
          <a:prstGeom prst="rect">
            <a:avLst/>
          </a:prstGeom>
          <a:noFill/>
        </p:spPr>
        <p:txBody>
          <a:bodyPr wrap="square" rtlCol="0">
            <a:spAutoFit/>
          </a:bodyPr>
          <a:lstStyle/>
          <a:p>
            <a:pPr algn="ctr"/>
            <a:r>
              <a:rPr lang="en-US" sz="2000" b="1" dirty="0">
                <a:solidFill>
                  <a:srgbClr val="FF0000"/>
                </a:solidFill>
              </a:rPr>
              <a:t>What is my main point?</a:t>
            </a:r>
          </a:p>
          <a:p>
            <a:pPr algn="ctr"/>
            <a:r>
              <a:rPr lang="en-US" sz="2000" b="1" dirty="0">
                <a:solidFill>
                  <a:srgbClr val="FF0000"/>
                </a:solidFill>
              </a:rPr>
              <a:t>What features have I included in my first paragraph?</a:t>
            </a:r>
          </a:p>
        </p:txBody>
      </p:sp>
    </p:spTree>
    <p:extLst>
      <p:ext uri="{BB962C8B-B14F-4D97-AF65-F5344CB8AC3E}">
        <p14:creationId xmlns:p14="http://schemas.microsoft.com/office/powerpoint/2010/main" val="1259683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41C8B1B1-352F-4103-8419-A0274A9CB02E}"/>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Paragraph One</a:t>
            </a:r>
          </a:p>
        </p:txBody>
      </p:sp>
      <p:sp>
        <p:nvSpPr>
          <p:cNvPr id="17" name="Rectangle 16">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5E288832-53DD-4E89-B570-EF158AD44D7C}"/>
              </a:ext>
            </a:extLst>
          </p:cNvPr>
          <p:cNvSpPr>
            <a:spLocks noGrp="1"/>
          </p:cNvSpPr>
          <p:nvPr>
            <p:ph idx="1"/>
          </p:nvPr>
        </p:nvSpPr>
        <p:spPr>
          <a:xfrm>
            <a:off x="5140934" y="469900"/>
            <a:ext cx="5953630" cy="5405968"/>
          </a:xfrm>
        </p:spPr>
        <p:txBody>
          <a:bodyPr anchor="ctr">
            <a:normAutofit/>
          </a:bodyPr>
          <a:lstStyle/>
          <a:p>
            <a:pPr marL="0" indent="0">
              <a:buNone/>
            </a:pPr>
            <a:r>
              <a:rPr lang="en-US" dirty="0"/>
              <a:t>Firstly, </a:t>
            </a:r>
            <a:r>
              <a:rPr lang="en-US" dirty="0">
                <a:solidFill>
                  <a:srgbClr val="FF0000"/>
                </a:solidFill>
              </a:rPr>
              <a:t>you need to open the schools because children are missing their friends</a:t>
            </a:r>
            <a:r>
              <a:rPr lang="en-US" dirty="0"/>
              <a:t>. Imagine how isolated these poor children must feel at home. Do they deserve to feel so deserted? Children are missing out on the valuable social skills such as having a good relationship with other children that they will use for the rest of their lives. Being with friends will make these children happier than sitting at home with the same people all day, every day. </a:t>
            </a:r>
          </a:p>
        </p:txBody>
      </p:sp>
      <p:sp>
        <p:nvSpPr>
          <p:cNvPr id="8" name="TextBox 7">
            <a:extLst>
              <a:ext uri="{FF2B5EF4-FFF2-40B4-BE49-F238E27FC236}">
                <a16:creationId xmlns:a16="http://schemas.microsoft.com/office/drawing/2014/main" id="{7E5C9E6E-7CE8-4493-ADD8-67A7D279C062}"/>
              </a:ext>
            </a:extLst>
          </p:cNvPr>
          <p:cNvSpPr txBox="1"/>
          <p:nvPr/>
        </p:nvSpPr>
        <p:spPr>
          <a:xfrm>
            <a:off x="5007764" y="221942"/>
            <a:ext cx="6808316" cy="707886"/>
          </a:xfrm>
          <a:prstGeom prst="rect">
            <a:avLst/>
          </a:prstGeom>
          <a:noFill/>
        </p:spPr>
        <p:txBody>
          <a:bodyPr wrap="square" rtlCol="0">
            <a:spAutoFit/>
          </a:bodyPr>
          <a:lstStyle/>
          <a:p>
            <a:pPr algn="ctr"/>
            <a:r>
              <a:rPr lang="en-US" sz="2000" b="1" dirty="0">
                <a:solidFill>
                  <a:srgbClr val="FF0000"/>
                </a:solidFill>
              </a:rPr>
              <a:t>What is my main point?</a:t>
            </a:r>
          </a:p>
          <a:p>
            <a:pPr algn="ctr"/>
            <a:r>
              <a:rPr lang="en-US" sz="2000" b="1" dirty="0">
                <a:solidFill>
                  <a:srgbClr val="FF0000"/>
                </a:solidFill>
              </a:rPr>
              <a:t>What features have I included in my first paragraph?</a:t>
            </a:r>
          </a:p>
        </p:txBody>
      </p:sp>
    </p:spTree>
    <p:extLst>
      <p:ext uri="{BB962C8B-B14F-4D97-AF65-F5344CB8AC3E}">
        <p14:creationId xmlns:p14="http://schemas.microsoft.com/office/powerpoint/2010/main" val="663640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DC878D9A-77BE-4701-AE3D-EEFC53CD50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43BE08-0ED1-4B73-AC6D-B7E26A59CD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chemeClr val="tx2">
              <a:lumMod val="90000"/>
              <a:lumOff val="10000"/>
            </a:schemeClr>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56B2094-7FC0-45FC-BFED-3CB88CEE63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5" name="Title 4">
            <a:extLst>
              <a:ext uri="{FF2B5EF4-FFF2-40B4-BE49-F238E27FC236}">
                <a16:creationId xmlns:a16="http://schemas.microsoft.com/office/drawing/2014/main" id="{41C8B1B1-352F-4103-8419-A0274A9CB02E}"/>
              </a:ext>
            </a:extLst>
          </p:cNvPr>
          <p:cNvSpPr>
            <a:spLocks noGrp="1"/>
          </p:cNvSpPr>
          <p:nvPr>
            <p:ph type="title"/>
          </p:nvPr>
        </p:nvSpPr>
        <p:spPr>
          <a:xfrm>
            <a:off x="952108" y="954756"/>
            <a:ext cx="2730414" cy="4946003"/>
          </a:xfrm>
        </p:spPr>
        <p:txBody>
          <a:bodyPr>
            <a:normAutofit/>
          </a:bodyPr>
          <a:lstStyle/>
          <a:p>
            <a:r>
              <a:rPr lang="en-US" dirty="0">
                <a:solidFill>
                  <a:srgbClr val="FFFFFF"/>
                </a:solidFill>
              </a:rPr>
              <a:t>Paragraph One</a:t>
            </a:r>
          </a:p>
        </p:txBody>
      </p:sp>
      <p:sp>
        <p:nvSpPr>
          <p:cNvPr id="17" name="Rectangle 16">
            <a:extLst>
              <a:ext uri="{FF2B5EF4-FFF2-40B4-BE49-F238E27FC236}">
                <a16:creationId xmlns:a16="http://schemas.microsoft.com/office/drawing/2014/main" id="{07A4B640-BB7F-4272-A710-068DBA9F9A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chemeClr val="bg1"/>
              </a:gs>
              <a:gs pos="30000">
                <a:schemeClr val="bg1"/>
              </a:gs>
              <a:gs pos="61000">
                <a:schemeClr val="bg2">
                  <a:lumMod val="20000"/>
                  <a:lumOff val="80000"/>
                </a:schemeClr>
              </a:gs>
              <a:gs pos="97000">
                <a:schemeClr val="bg2">
                  <a:lumMod val="70000"/>
                  <a:lumOff val="30000"/>
                </a:schemeClr>
              </a:gs>
            </a:gsLst>
            <a:path path="circle">
              <a:fillToRect l="50000" t="50000" r="50000" b="50000"/>
            </a:path>
          </a:gradFill>
          <a:ln>
            <a:noFill/>
          </a:ln>
          <a:effectLst>
            <a:innerShdw blurRad="63500" dist="508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ontent Placeholder 5">
            <a:extLst>
              <a:ext uri="{FF2B5EF4-FFF2-40B4-BE49-F238E27FC236}">
                <a16:creationId xmlns:a16="http://schemas.microsoft.com/office/drawing/2014/main" id="{5E288832-53DD-4E89-B570-EF158AD44D7C}"/>
              </a:ext>
            </a:extLst>
          </p:cNvPr>
          <p:cNvSpPr>
            <a:spLocks noGrp="1"/>
          </p:cNvSpPr>
          <p:nvPr>
            <p:ph idx="1"/>
          </p:nvPr>
        </p:nvSpPr>
        <p:spPr>
          <a:xfrm>
            <a:off x="5140934" y="469900"/>
            <a:ext cx="5953630" cy="5405968"/>
          </a:xfrm>
        </p:spPr>
        <p:txBody>
          <a:bodyPr anchor="ctr">
            <a:normAutofit/>
          </a:bodyPr>
          <a:lstStyle/>
          <a:p>
            <a:pPr marL="0" indent="0">
              <a:buNone/>
            </a:pPr>
            <a:r>
              <a:rPr lang="en-US" dirty="0">
                <a:highlight>
                  <a:srgbClr val="FFFF00"/>
                </a:highlight>
              </a:rPr>
              <a:t>Firstly</a:t>
            </a:r>
            <a:r>
              <a:rPr lang="en-US" dirty="0"/>
              <a:t>, you need to open the schools because children are missing their friends. Imagine how </a:t>
            </a:r>
            <a:r>
              <a:rPr lang="en-US" dirty="0">
                <a:solidFill>
                  <a:schemeClr val="tx1"/>
                </a:solidFill>
                <a:highlight>
                  <a:srgbClr val="00FF00"/>
                </a:highlight>
              </a:rPr>
              <a:t>isolated</a:t>
            </a:r>
            <a:r>
              <a:rPr lang="en-US" dirty="0"/>
              <a:t> these </a:t>
            </a:r>
            <a:r>
              <a:rPr lang="en-US" dirty="0">
                <a:highlight>
                  <a:srgbClr val="FF0000"/>
                </a:highlight>
              </a:rPr>
              <a:t>poor, helpless children </a:t>
            </a:r>
            <a:r>
              <a:rPr lang="en-US" dirty="0"/>
              <a:t>must feel at home. </a:t>
            </a:r>
            <a:r>
              <a:rPr lang="en-US" dirty="0">
                <a:highlight>
                  <a:srgbClr val="00FFFF"/>
                </a:highlight>
              </a:rPr>
              <a:t>Do they deserve to feel so </a:t>
            </a:r>
            <a:r>
              <a:rPr lang="en-US" dirty="0">
                <a:highlight>
                  <a:srgbClr val="00FF00"/>
                </a:highlight>
              </a:rPr>
              <a:t>deserted</a:t>
            </a:r>
            <a:r>
              <a:rPr lang="en-US" dirty="0">
                <a:highlight>
                  <a:srgbClr val="00FFFF"/>
                </a:highlight>
              </a:rPr>
              <a:t>?</a:t>
            </a:r>
            <a:r>
              <a:rPr lang="en-US" dirty="0"/>
              <a:t> Children are missing out on the </a:t>
            </a:r>
            <a:r>
              <a:rPr lang="en-US" dirty="0">
                <a:highlight>
                  <a:srgbClr val="00FF00"/>
                </a:highlight>
              </a:rPr>
              <a:t>valuable</a:t>
            </a:r>
            <a:r>
              <a:rPr lang="en-US" dirty="0"/>
              <a:t> social skills such as having a good relationship with other children that they will use for the </a:t>
            </a:r>
            <a:r>
              <a:rPr lang="en-US" dirty="0">
                <a:highlight>
                  <a:srgbClr val="00FF00"/>
                </a:highlight>
              </a:rPr>
              <a:t>rest of their lives. </a:t>
            </a:r>
            <a:r>
              <a:rPr lang="en-US" dirty="0"/>
              <a:t>Being with friends will make these children </a:t>
            </a:r>
            <a:r>
              <a:rPr lang="en-US" dirty="0">
                <a:highlight>
                  <a:srgbClr val="FF00FF"/>
                </a:highlight>
              </a:rPr>
              <a:t>happier </a:t>
            </a:r>
            <a:r>
              <a:rPr lang="en-US" dirty="0"/>
              <a:t>than sitting at home with the same people all day, every day. </a:t>
            </a:r>
          </a:p>
        </p:txBody>
      </p:sp>
      <p:sp>
        <p:nvSpPr>
          <p:cNvPr id="2" name="TextBox 1">
            <a:extLst>
              <a:ext uri="{FF2B5EF4-FFF2-40B4-BE49-F238E27FC236}">
                <a16:creationId xmlns:a16="http://schemas.microsoft.com/office/drawing/2014/main" id="{8DC2A7BF-528F-49B7-93F7-0E7E52112DDD}"/>
              </a:ext>
            </a:extLst>
          </p:cNvPr>
          <p:cNvSpPr txBox="1"/>
          <p:nvPr/>
        </p:nvSpPr>
        <p:spPr>
          <a:xfrm>
            <a:off x="5007764" y="221942"/>
            <a:ext cx="1721509" cy="369332"/>
          </a:xfrm>
          <a:prstGeom prst="rect">
            <a:avLst/>
          </a:prstGeom>
          <a:noFill/>
        </p:spPr>
        <p:txBody>
          <a:bodyPr wrap="square" rtlCol="0">
            <a:spAutoFit/>
          </a:bodyPr>
          <a:lstStyle/>
          <a:p>
            <a:r>
              <a:rPr lang="en-US" dirty="0">
                <a:highlight>
                  <a:srgbClr val="FFFF00"/>
                </a:highlight>
              </a:rPr>
              <a:t>time connectives</a:t>
            </a:r>
          </a:p>
        </p:txBody>
      </p:sp>
      <p:sp>
        <p:nvSpPr>
          <p:cNvPr id="9" name="TextBox 8">
            <a:extLst>
              <a:ext uri="{FF2B5EF4-FFF2-40B4-BE49-F238E27FC236}">
                <a16:creationId xmlns:a16="http://schemas.microsoft.com/office/drawing/2014/main" id="{0AC825B8-6C29-46D6-920F-1B591FBF8236}"/>
              </a:ext>
            </a:extLst>
          </p:cNvPr>
          <p:cNvSpPr txBox="1"/>
          <p:nvPr/>
        </p:nvSpPr>
        <p:spPr>
          <a:xfrm>
            <a:off x="6633855" y="203593"/>
            <a:ext cx="1961202" cy="369332"/>
          </a:xfrm>
          <a:prstGeom prst="rect">
            <a:avLst/>
          </a:prstGeom>
          <a:noFill/>
        </p:spPr>
        <p:txBody>
          <a:bodyPr wrap="square" rtlCol="0">
            <a:spAutoFit/>
          </a:bodyPr>
          <a:lstStyle/>
          <a:p>
            <a:r>
              <a:rPr lang="en-US" dirty="0">
                <a:highlight>
                  <a:srgbClr val="00FFFF"/>
                </a:highlight>
              </a:rPr>
              <a:t>rhetorical question</a:t>
            </a:r>
          </a:p>
        </p:txBody>
      </p:sp>
      <p:sp>
        <p:nvSpPr>
          <p:cNvPr id="10" name="TextBox 9">
            <a:extLst>
              <a:ext uri="{FF2B5EF4-FFF2-40B4-BE49-F238E27FC236}">
                <a16:creationId xmlns:a16="http://schemas.microsoft.com/office/drawing/2014/main" id="{00290B02-03F0-49A5-9275-02283F65F0A8}"/>
              </a:ext>
            </a:extLst>
          </p:cNvPr>
          <p:cNvSpPr txBox="1"/>
          <p:nvPr/>
        </p:nvSpPr>
        <p:spPr>
          <a:xfrm>
            <a:off x="8481889" y="203593"/>
            <a:ext cx="1961202" cy="369332"/>
          </a:xfrm>
          <a:prstGeom prst="rect">
            <a:avLst/>
          </a:prstGeom>
          <a:noFill/>
        </p:spPr>
        <p:txBody>
          <a:bodyPr wrap="square" rtlCol="0">
            <a:spAutoFit/>
          </a:bodyPr>
          <a:lstStyle/>
          <a:p>
            <a:r>
              <a:rPr lang="en-US" dirty="0">
                <a:highlight>
                  <a:srgbClr val="00FF00"/>
                </a:highlight>
              </a:rPr>
              <a:t>emotive language</a:t>
            </a:r>
          </a:p>
        </p:txBody>
      </p:sp>
      <p:sp>
        <p:nvSpPr>
          <p:cNvPr id="12" name="TextBox 11">
            <a:extLst>
              <a:ext uri="{FF2B5EF4-FFF2-40B4-BE49-F238E27FC236}">
                <a16:creationId xmlns:a16="http://schemas.microsoft.com/office/drawing/2014/main" id="{0A86EA77-78D7-440A-BE53-03B001B8960B}"/>
              </a:ext>
            </a:extLst>
          </p:cNvPr>
          <p:cNvSpPr txBox="1"/>
          <p:nvPr/>
        </p:nvSpPr>
        <p:spPr>
          <a:xfrm>
            <a:off x="10098427" y="203593"/>
            <a:ext cx="2197617" cy="369332"/>
          </a:xfrm>
          <a:prstGeom prst="rect">
            <a:avLst/>
          </a:prstGeom>
          <a:noFill/>
        </p:spPr>
        <p:txBody>
          <a:bodyPr wrap="square" rtlCol="0">
            <a:spAutoFit/>
          </a:bodyPr>
          <a:lstStyle/>
          <a:p>
            <a:r>
              <a:rPr lang="en-US" dirty="0">
                <a:highlight>
                  <a:srgbClr val="FF00FF"/>
                </a:highlight>
              </a:rPr>
              <a:t>comparative adjective</a:t>
            </a:r>
          </a:p>
        </p:txBody>
      </p:sp>
      <p:sp>
        <p:nvSpPr>
          <p:cNvPr id="14" name="TextBox 13">
            <a:extLst>
              <a:ext uri="{FF2B5EF4-FFF2-40B4-BE49-F238E27FC236}">
                <a16:creationId xmlns:a16="http://schemas.microsoft.com/office/drawing/2014/main" id="{B005E915-BE5A-423A-9846-42AAFD60EB5F}"/>
              </a:ext>
            </a:extLst>
          </p:cNvPr>
          <p:cNvSpPr txBox="1"/>
          <p:nvPr/>
        </p:nvSpPr>
        <p:spPr>
          <a:xfrm>
            <a:off x="5625832" y="605499"/>
            <a:ext cx="2710986" cy="369332"/>
          </a:xfrm>
          <a:prstGeom prst="rect">
            <a:avLst/>
          </a:prstGeom>
          <a:noFill/>
        </p:spPr>
        <p:txBody>
          <a:bodyPr wrap="square" rtlCol="0">
            <a:spAutoFit/>
          </a:bodyPr>
          <a:lstStyle/>
          <a:p>
            <a:r>
              <a:rPr lang="en-US" dirty="0">
                <a:highlight>
                  <a:srgbClr val="FF0000"/>
                </a:highlight>
              </a:rPr>
              <a:t>expanded noun phrase</a:t>
            </a:r>
          </a:p>
        </p:txBody>
      </p:sp>
    </p:spTree>
    <p:extLst>
      <p:ext uri="{BB962C8B-B14F-4D97-AF65-F5344CB8AC3E}">
        <p14:creationId xmlns:p14="http://schemas.microsoft.com/office/powerpoint/2010/main" val="2176038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p:bldP spid="10" grpId="0"/>
      <p:bldP spid="12"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0FAF5B-C07D-4513-8200-635E7662D360}"/>
              </a:ext>
            </a:extLst>
          </p:cNvPr>
          <p:cNvSpPr>
            <a:spLocks noGrp="1"/>
          </p:cNvSpPr>
          <p:nvPr>
            <p:ph type="title"/>
          </p:nvPr>
        </p:nvSpPr>
        <p:spPr/>
        <p:txBody>
          <a:bodyPr/>
          <a:lstStyle/>
          <a:p>
            <a:r>
              <a:rPr lang="en-US" dirty="0"/>
              <a:t>Your task</a:t>
            </a:r>
          </a:p>
        </p:txBody>
      </p:sp>
      <p:graphicFrame>
        <p:nvGraphicFramePr>
          <p:cNvPr id="5" name="Content Placeholder 2">
            <a:extLst>
              <a:ext uri="{FF2B5EF4-FFF2-40B4-BE49-F238E27FC236}">
                <a16:creationId xmlns:a16="http://schemas.microsoft.com/office/drawing/2014/main" id="{2E1F2106-5A15-43AA-B309-4C802BE02B48}"/>
              </a:ext>
            </a:extLst>
          </p:cNvPr>
          <p:cNvGraphicFramePr>
            <a:graphicFrameLocks noGrp="1"/>
          </p:cNvGraphicFramePr>
          <p:nvPr>
            <p:ph idx="1"/>
          </p:nvPr>
        </p:nvGraphicFramePr>
        <p:xfrm>
          <a:off x="381741" y="2463461"/>
          <a:ext cx="9783192" cy="228494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C82821A7-CFD9-42E1-BCF4-98C898681284}"/>
              </a:ext>
            </a:extLst>
          </p:cNvPr>
          <p:cNvSpPr txBox="1"/>
          <p:nvPr/>
        </p:nvSpPr>
        <p:spPr>
          <a:xfrm>
            <a:off x="1438183" y="4748404"/>
            <a:ext cx="4287915" cy="1200329"/>
          </a:xfrm>
          <a:prstGeom prst="rect">
            <a:avLst/>
          </a:prstGeom>
          <a:noFill/>
        </p:spPr>
        <p:txBody>
          <a:bodyPr wrap="square" rtlCol="0">
            <a:spAutoFit/>
          </a:bodyPr>
          <a:lstStyle/>
          <a:p>
            <a:pPr algn="ctr"/>
            <a:r>
              <a:rPr lang="en-GB" sz="1800" dirty="0">
                <a:effectLst/>
                <a:latin typeface="+mj-lt"/>
                <a:ea typeface="Calibri" panose="020F0502020204030204" pitchFamily="34" charset="0"/>
                <a:cs typeface="Times New Roman" panose="02020603050405020304" pitchFamily="18" charset="0"/>
              </a:rPr>
              <a:t>Use your brainstorm/spider diagram to help you write the main section of your persuasive letter. Use the example given in the lesson to help you.</a:t>
            </a:r>
            <a:endParaRPr lang="en-US" dirty="0">
              <a:latin typeface="+mj-lt"/>
            </a:endParaRPr>
          </a:p>
        </p:txBody>
      </p:sp>
      <p:sp>
        <p:nvSpPr>
          <p:cNvPr id="8" name="TextBox 7">
            <a:extLst>
              <a:ext uri="{FF2B5EF4-FFF2-40B4-BE49-F238E27FC236}">
                <a16:creationId xmlns:a16="http://schemas.microsoft.com/office/drawing/2014/main" id="{C81C0B04-C408-4F78-86A9-7FBB0AB11497}"/>
              </a:ext>
            </a:extLst>
          </p:cNvPr>
          <p:cNvSpPr txBox="1"/>
          <p:nvPr/>
        </p:nvSpPr>
        <p:spPr>
          <a:xfrm>
            <a:off x="6465902" y="4747255"/>
            <a:ext cx="4287915" cy="1477328"/>
          </a:xfrm>
          <a:prstGeom prst="rect">
            <a:avLst/>
          </a:prstGeom>
          <a:noFill/>
        </p:spPr>
        <p:txBody>
          <a:bodyPr wrap="square" rtlCol="0">
            <a:spAutoFit/>
          </a:bodyPr>
          <a:lstStyle/>
          <a:p>
            <a:pPr algn="ctr"/>
            <a:r>
              <a:rPr lang="en-GB" sz="1800" dirty="0">
                <a:effectLst/>
                <a:latin typeface="+mj-lt"/>
                <a:ea typeface="Calibri" panose="020F0502020204030204" pitchFamily="34" charset="0"/>
                <a:cs typeface="Times New Roman" panose="02020603050405020304" pitchFamily="18" charset="0"/>
              </a:rPr>
              <a:t>Use your brainstorm/spider diagram to help you write the main section of your persuasive letter. Use the example given in the lesson to help you. You should use paragraphs to separate your points.</a:t>
            </a:r>
            <a:endParaRPr lang="en-US" dirty="0">
              <a:latin typeface="+mj-lt"/>
            </a:endParaRPr>
          </a:p>
        </p:txBody>
      </p:sp>
    </p:spTree>
    <p:extLst>
      <p:ext uri="{BB962C8B-B14F-4D97-AF65-F5344CB8AC3E}">
        <p14:creationId xmlns:p14="http://schemas.microsoft.com/office/powerpoint/2010/main" val="291583699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0</TotalTime>
  <Words>455</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Garamond</vt:lpstr>
      <vt:lpstr>Organic</vt:lpstr>
      <vt:lpstr>Persuasive Writing</vt:lpstr>
      <vt:lpstr>Learning Objective</vt:lpstr>
      <vt:lpstr>PowerPoint Presentation</vt:lpstr>
      <vt:lpstr>Year 3 - Paragraphs</vt:lpstr>
      <vt:lpstr>Paragraph One</vt:lpstr>
      <vt:lpstr>Paragraph One</vt:lpstr>
      <vt:lpstr>Paragraph One</vt:lpstr>
      <vt:lpstr>Your task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Persuasive Writing</dc:title>
  <dc:creator>Miss A Chhibber</dc:creator>
  <cp:lastModifiedBy>Miss A Chhibber</cp:lastModifiedBy>
  <cp:revision>26</cp:revision>
  <dcterms:created xsi:type="dcterms:W3CDTF">2021-02-20T17:06:06Z</dcterms:created>
  <dcterms:modified xsi:type="dcterms:W3CDTF">2021-02-23T12:22:51Z</dcterms:modified>
</cp:coreProperties>
</file>