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7" r:id="rId3"/>
    <p:sldId id="391" r:id="rId4"/>
    <p:sldId id="392" r:id="rId5"/>
    <p:sldId id="417" r:id="rId6"/>
    <p:sldId id="393" r:id="rId7"/>
    <p:sldId id="308" r:id="rId8"/>
    <p:sldId id="309" r:id="rId9"/>
    <p:sldId id="310" r:id="rId10"/>
    <p:sldId id="394" r:id="rId11"/>
    <p:sldId id="313" r:id="rId12"/>
    <p:sldId id="377" r:id="rId13"/>
    <p:sldId id="415" r:id="rId14"/>
    <p:sldId id="419" r:id="rId15"/>
    <p:sldId id="4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76994" autoAdjust="0"/>
  </p:normalViewPr>
  <p:slideViewPr>
    <p:cSldViewPr snapToGrid="0">
      <p:cViewPr varScale="1">
        <p:scale>
          <a:sx n="55" d="100"/>
          <a:sy n="55" d="100"/>
        </p:scale>
        <p:origin x="12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DB2C-99AB-4B27-8F06-3EA7BD79233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34118-2193-4032-953F-0C0810A112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41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 few more equivalent fractions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34118-2193-4032-953F-0C0810A1128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81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few examples on 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34118-2193-4032-953F-0C0810A1128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63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will also need to reflect on multiplying and dividing by multiples of 10.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e.g.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100cm = 1m    /   1m = 100cm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whole number moves up/down the number line if x or ÷ by 100. (Show on whiteboard)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Check that children are aware of the different conversions of metric units of measure.  If they are not, display these on the board – for reference.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34118-2193-4032-953F-0C0810A1128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55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children measurements and see if they can label them on this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34118-2193-4032-953F-0C0810A1128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86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612A-8F13-43E4-86BE-C51FD854F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C532B-4B37-4837-8BA4-C0B3CCF08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E847-A44A-43FE-BBCF-E159034F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17EBD-5D5D-4DCF-B855-A9210C58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46F56-D1AF-4B68-A38B-3CA5C4BF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19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3E5B-2DD4-4F18-829E-278577C9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4D36C-0BF6-4224-9001-ED1FB65A1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9E4A5-0844-4C4B-B404-2BF242D8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B9795-6710-4AB3-A3CF-86232884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07076-CEBE-4FFE-9744-9B0BA949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31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BC462-C330-4972-9973-0CD231F5C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E658A-59CD-4E75-9B05-3ACFA08C9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29F7-1EE8-4732-B733-C75D06B5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ED124-A136-4477-A879-217A185C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84A2-EAB6-42D8-BFBE-A9A1E6F3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16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9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FF6D-EA29-45E0-8FBB-F1C41B55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5721B-7C7C-4E3C-8263-AB3DA03D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9EB91-1A33-42B1-A96E-4215391A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87E87-A1E0-4EA5-A6AF-429FB1BF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A060C-7ACB-4F25-B51C-EC6AE419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69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151A-C6CA-4B47-BC58-4EAB6F12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6F80-410F-4F61-A2FF-7D6D8B3A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84602-631F-4524-99B0-CD78A953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DEB21-76FF-4510-A2E2-CC633DD3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EEC7D-32E3-4E91-B4A0-4AF0E8C4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76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5031-FE44-4345-8CC7-4AA75558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1F2E4-83EA-4EBF-B8DF-27FC911C0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8A023-A661-484B-AE7D-9DF4C613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35755-CB8A-43F8-AD6B-94408E8B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34938-71D2-441B-A9D8-CEF27BE3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DC984-F5E1-42E8-AFB4-E61F4D8D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1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C751-0061-465F-92BD-D37F8CF2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F8DF2-38F1-4BBD-9678-0EE0F13C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56B36-BD37-4FE8-8E19-3AABA256B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943F8-05A9-433F-8A6A-BBC2405DC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7C440-7A54-40E1-96DC-F99B85270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8A356-FECB-46E5-9150-63BBCAE9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DB97A-4A1F-45A4-A3B4-39ACF3E6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3F0AD-4763-4FFE-AAA7-A05867E0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4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C0E7-C1AF-46C5-9274-DE22CC61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7CA8D-9F54-4C93-986E-9D3B25AD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148BC-8104-4992-9CBE-6AE21A0D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AE02B-EF46-4DF9-A450-B5B162C5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01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44190-7085-4218-B84D-D44FC91B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B98AE-91C3-407F-A9DA-60E1A60E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2B865-782F-4F7E-8579-8AF313B0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81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BEC1-C6E8-48A3-8FAE-05F5B3E8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DBBF5-F76D-4A7C-AA92-7CFFF569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FA1A8-FBF2-4C5F-A190-7F2013D5E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39563-D9C6-4189-9F05-1E7FB4D6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CD8DE-D4D0-452A-840A-E1B9BACC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B60B4-D50F-4399-B0CC-BA4EEFAC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2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80F0-9094-49D4-8269-9FBB1917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951F6-D7DD-49EC-8A87-B8A70BCB9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8F282-571E-426F-9AC2-102676D25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DFFFA-1CA4-4FA7-BAB7-8C97D857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03F9F-0F45-440C-BF5B-D262DF0A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8073B-C51A-4BDC-A735-6396C293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3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A152D-49B5-4F7F-BCD9-9340B2D0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D0D37-2AAF-45BC-9175-370196E8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1641B-7E9A-4D3A-8164-54172375F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8A49-8986-4D56-87D7-D61A168B2BD3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3E42D-BEDB-46EC-B98D-D8FB54B80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BD936-FD22-412E-B678-8EEC804FC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4DF1-D5A5-4A44-A5E5-4DD37B4931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45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C083E3-D896-4C98-B9DB-D6F5F75E0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2093"/>
            <a:ext cx="9144000" cy="330590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be able to understand equivalent lengths (convert units of measure). </a:t>
            </a:r>
            <a:br>
              <a:rPr lang="en-GB" sz="3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sz="3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3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multiplication and division to help calculate equivalent lengths. </a:t>
            </a:r>
            <a:br>
              <a:rPr lang="en-GB" sz="3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-I can recognise equivalent lengths. </a:t>
            </a:r>
            <a:br>
              <a:rPr lang="en-GB" sz="3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-I can link my understanding of equivalence to fractions. </a:t>
            </a:r>
            <a:br>
              <a:rPr lang="en-GB" sz="3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19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55C9-0659-4760-A832-39FE225F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0F2C-4B1F-496E-8902-49A1E1BC5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8C696-68B0-4FEB-A4CD-B016DB8412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0" t="5303" r="20156" b="9911"/>
          <a:stretch/>
        </p:blipFill>
        <p:spPr>
          <a:xfrm>
            <a:off x="438150" y="-1"/>
            <a:ext cx="11620500" cy="87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820271" y="1804237"/>
            <a:ext cx="3099423" cy="3055146"/>
            <a:chOff x="268171" y="249049"/>
            <a:chExt cx="2498576" cy="2448272"/>
          </a:xfrm>
        </p:grpSpPr>
        <p:sp>
          <p:nvSpPr>
            <p:cNvPr id="34" name="Oval 33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5" name="Oval 34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6" name="Oval 35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35899" y="1509701"/>
                <a:ext cx="400301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 m and 16 cm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____</a:t>
                </a:r>
                <a:r>
                  <a:rPr lang="en-GB" sz="2800" dirty="0">
                    <a:latin typeface="Calibri" panose="020F0502020204030204" pitchFamily="34" charset="0"/>
                  </a:rPr>
                  <a:t> cm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899" y="1509701"/>
                <a:ext cx="4003019" cy="954107"/>
              </a:xfrm>
              <a:prstGeom prst="rect">
                <a:avLst/>
              </a:prstGeom>
              <a:blipFill>
                <a:blip r:embed="rId3"/>
                <a:stretch>
                  <a:fillRect l="-3201" t="-6410" r="-1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785959" y="2113157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316 cm </a:t>
            </a:r>
            <a:endParaRPr lang="en-GB" sz="2800" dirty="0"/>
          </a:p>
        </p:txBody>
      </p:sp>
      <p:sp>
        <p:nvSpPr>
          <p:cNvPr id="42" name="Rectangle 41"/>
          <p:cNvSpPr/>
          <p:nvPr/>
        </p:nvSpPr>
        <p:spPr>
          <a:xfrm>
            <a:off x="5774670" y="4034390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300 cm</a:t>
            </a:r>
            <a:endParaRPr lang="en-GB" sz="2800" dirty="0"/>
          </a:p>
        </p:txBody>
      </p:sp>
      <p:sp>
        <p:nvSpPr>
          <p:cNvPr id="43" name="Rectangle 42"/>
          <p:cNvSpPr/>
          <p:nvPr/>
        </p:nvSpPr>
        <p:spPr>
          <a:xfrm>
            <a:off x="7849082" y="402887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16 cm</a:t>
            </a:r>
            <a:endParaRPr lang="en-GB" sz="2800" dirty="0"/>
          </a:p>
        </p:txBody>
      </p:sp>
      <p:sp>
        <p:nvSpPr>
          <p:cNvPr id="44" name="Rectangle 43"/>
          <p:cNvSpPr/>
          <p:nvPr/>
        </p:nvSpPr>
        <p:spPr>
          <a:xfrm>
            <a:off x="6033554" y="4034390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 m</a:t>
            </a:r>
            <a:endParaRPr lang="en-GB" sz="2800" dirty="0"/>
          </a:p>
        </p:txBody>
      </p:sp>
      <p:sp>
        <p:nvSpPr>
          <p:cNvPr id="45" name="Rectangle 44"/>
          <p:cNvSpPr/>
          <p:nvPr/>
        </p:nvSpPr>
        <p:spPr>
          <a:xfrm>
            <a:off x="4863961" y="1502385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316</a:t>
            </a:r>
            <a:endParaRPr lang="en-GB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781550" y="5166671"/>
                <a:ext cx="29209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300 cm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16 cm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550" y="5166671"/>
                <a:ext cx="2920992" cy="523220"/>
              </a:xfrm>
              <a:prstGeom prst="rect">
                <a:avLst/>
              </a:prstGeom>
              <a:blipFill>
                <a:blip r:embed="rId4"/>
                <a:stretch>
                  <a:fillRect l="-417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2456446" y="2771972"/>
          <a:ext cx="27856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2800">
                  <a:extLst>
                    <a:ext uri="{9D8B030D-6E8A-4147-A177-3AD203B41FA5}">
                      <a16:colId xmlns:a16="http://schemas.microsoft.com/office/drawing/2014/main" val="1294895469"/>
                    </a:ext>
                  </a:extLst>
                </a:gridCol>
                <a:gridCol w="1392800">
                  <a:extLst>
                    <a:ext uri="{9D8B030D-6E8A-4147-A177-3AD203B41FA5}">
                      <a16:colId xmlns:a16="http://schemas.microsoft.com/office/drawing/2014/main" val="1566089018"/>
                    </a:ext>
                  </a:extLst>
                </a:gridCol>
              </a:tblGrid>
              <a:tr h="625542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316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94167"/>
                  </a:ext>
                </a:extLst>
              </a:tr>
              <a:tr h="634231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16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613784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6591220" y="5166671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316 cm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6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4" grpId="1"/>
      <p:bldP spid="45" grpId="0"/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conversion table: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2290AF-7BFB-46A7-8E94-31434274BD33}"/>
              </a:ext>
            </a:extLst>
          </p:cNvPr>
          <p:cNvGraphicFramePr>
            <a:graphicFrameLocks noGrp="1"/>
          </p:cNvGraphicFramePr>
          <p:nvPr/>
        </p:nvGraphicFramePr>
        <p:xfrm>
          <a:off x="2845481" y="1571608"/>
          <a:ext cx="6577238" cy="3503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8619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3288619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583878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m and cm</a:t>
                      </a: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583878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352cm</a:t>
                      </a: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583878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5m and 25cm</a:t>
                      </a: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  <a:tr h="583878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185cm</a:t>
                      </a: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38006"/>
                  </a:ext>
                </a:extLst>
              </a:tr>
              <a:tr h="583878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8m and 89cm</a:t>
                      </a: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3445"/>
                  </a:ext>
                </a:extLst>
              </a:tr>
              <a:tr h="583878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673cm</a:t>
                      </a:r>
                    </a:p>
                  </a:txBody>
                  <a:tcPr marL="196010" marR="196010" marT="89095" marB="890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5494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FD9C440-638A-4CD5-AE84-BE5800AA3627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8C2F94-2DDE-450E-8DE2-12BF091902B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CBC4BF0-8E86-4E2B-93B2-B1C61D512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805FE3AF-F7A3-4C98-85D0-7C091D5DAFCB}"/>
              </a:ext>
            </a:extLst>
          </p:cNvPr>
          <p:cNvSpPr/>
          <p:nvPr/>
        </p:nvSpPr>
        <p:spPr>
          <a:xfrm>
            <a:off x="5568021" y="1821670"/>
            <a:ext cx="1132159" cy="19105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69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lengths in order from shortest to longest.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(Shortest) 4m and 28cm, 4      m, 482cm, 4m and 98cm, </a:t>
            </a:r>
          </a:p>
          <a:p>
            <a:pPr algn="ctr">
              <a:lnSpc>
                <a:spcPct val="20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5m and 11cm and 523cm (longest).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D6E15E-0F42-40EB-B29C-2FE3295A5238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2EA4F5-4B1A-422B-8821-86DA86330E8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B71CE04-B57A-4A9F-B7C6-5C608F46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F0251F5F-CA13-49AA-A2BC-74AA65F1FEEE}"/>
              </a:ext>
            </a:extLst>
          </p:cNvPr>
          <p:cNvGraphicFramePr>
            <a:graphicFrameLocks noGrp="1"/>
          </p:cNvGraphicFramePr>
          <p:nvPr/>
        </p:nvGraphicFramePr>
        <p:xfrm>
          <a:off x="5914975" y="3231993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118582007"/>
                    </a:ext>
                  </a:extLst>
                </a:gridCol>
              </a:tblGrid>
              <a:tr h="204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328415"/>
                  </a:ext>
                </a:extLst>
              </a:tr>
              <a:tr h="204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885505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479EEF34-CF77-4FCB-A01B-82AC836ED800}"/>
              </a:ext>
            </a:extLst>
          </p:cNvPr>
          <p:cNvGraphicFramePr>
            <a:graphicFrameLocks noGrp="1"/>
          </p:cNvGraphicFramePr>
          <p:nvPr/>
        </p:nvGraphicFramePr>
        <p:xfrm>
          <a:off x="5976742" y="4601583"/>
          <a:ext cx="28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18582007"/>
                    </a:ext>
                  </a:extLst>
                </a:gridCol>
              </a:tblGrid>
              <a:tr h="204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328415"/>
                  </a:ext>
                </a:extLst>
              </a:tr>
              <a:tr h="204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88550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283441A-F019-4E64-81D9-C341803C6EFF}"/>
              </a:ext>
            </a:extLst>
          </p:cNvPr>
          <p:cNvGraphicFramePr>
            <a:graphicFrameLocks noGrp="1"/>
          </p:cNvGraphicFramePr>
          <p:nvPr/>
        </p:nvGraphicFramePr>
        <p:xfrm>
          <a:off x="2114873" y="1821459"/>
          <a:ext cx="7936855" cy="204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369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466874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2334369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  <a:gridCol w="466874">
                  <a:extLst>
                    <a:ext uri="{9D8B030D-6E8A-4147-A177-3AD203B41FA5}">
                      <a16:colId xmlns:a16="http://schemas.microsoft.com/office/drawing/2014/main" val="1956678348"/>
                    </a:ext>
                  </a:extLst>
                </a:gridCol>
                <a:gridCol w="2334369">
                  <a:extLst>
                    <a:ext uri="{9D8B030D-6E8A-4147-A177-3AD203B41FA5}">
                      <a16:colId xmlns:a16="http://schemas.microsoft.com/office/drawing/2014/main" val="2545491384"/>
                    </a:ext>
                  </a:extLst>
                </a:gridCol>
              </a:tblGrid>
              <a:tr h="638862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4m and 28cm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523cm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482cm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763976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638862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5m and 11cm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       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4m and 98cm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0EBDED9B-BBC5-4834-AF50-3ECB430F08E7}"/>
              </a:ext>
            </a:extLst>
          </p:cNvPr>
          <p:cNvGraphicFramePr>
            <a:graphicFrameLocks noGrp="1"/>
          </p:cNvGraphicFramePr>
          <p:nvPr/>
        </p:nvGraphicFramePr>
        <p:xfrm>
          <a:off x="5868742" y="3231993"/>
          <a:ext cx="28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18582007"/>
                    </a:ext>
                  </a:extLst>
                </a:gridCol>
              </a:tblGrid>
              <a:tr h="204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328415"/>
                  </a:ext>
                </a:extLst>
              </a:tr>
              <a:tr h="204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88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17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446B-CC11-4898-BDD4-C5DAD179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E85BEB-4CB7-49CF-9210-DBF40E036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62" t="18189" r="20096" b="5302"/>
          <a:stretch/>
        </p:blipFill>
        <p:spPr>
          <a:xfrm>
            <a:off x="1251439" y="37341"/>
            <a:ext cx="9689122" cy="678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6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2536-423C-4DFC-963A-351315CB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Task: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B1CD-67C9-48EB-A54B-E916E91EA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Extension: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mixed measurement calculations.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15cm + 60mm = ____cm</a:t>
            </a:r>
          </a:p>
          <a:p>
            <a:pPr marL="0" indent="0"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1km + 250m = ____m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27cm + 46mm = ______cm </a:t>
            </a:r>
          </a:p>
          <a:p>
            <a:pPr marL="0" indent="0">
              <a:buNone/>
            </a:pPr>
            <a:r>
              <a:rPr lang="en-GB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6m + 250cm = _______cm 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31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3668-91D9-4646-88AD-5045787A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Equivalent Lengths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276EB34-C3BB-4422-B7E8-71A856245804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980469"/>
                <a:ext cx="10515600" cy="5512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fontAlgn="base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What do we remember about the word equivalent? </a:t>
                </a:r>
              </a:p>
              <a:p>
                <a:pPr marL="0" indent="0" fontAlgn="base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What have we looked at recently to do with equivalence? </a:t>
                </a:r>
              </a:p>
              <a:p>
                <a:pPr marL="0" indent="0" fontAlgn="base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Lets think back to our equivalent fractions. </a:t>
                </a:r>
              </a:p>
              <a:p>
                <a:pPr marL="0" indent="0" fontAlgn="base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40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fontAlgn="base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276EB34-C3BB-4422-B7E8-71A85624580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0469"/>
                <a:ext cx="10515600" cy="5512406"/>
              </a:xfrm>
              <a:prstGeom prst="rect">
                <a:avLst/>
              </a:prstGeom>
              <a:blipFill>
                <a:blip r:embed="rId3"/>
                <a:stretch>
                  <a:fillRect l="-1217" t="-1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2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9B0CB-74BE-4126-BF4B-8BA7F6E4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850"/>
            <a:ext cx="10515600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44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44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Remember we know our halves of numbers. Then to find a quarter we are halving and halving again. </a:t>
            </a: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1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45C9E-B6DC-4529-B9F8-E8AEA4C80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73868"/>
            <a:ext cx="10515600" cy="591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many mm go into a cm?</a:t>
            </a: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many cm go into a m? </a:t>
            </a: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we know that 100cm equals 1m, what would </a:t>
            </a:r>
            <a:r>
              <a:rPr lang="en-GB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½ meter be?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we know what ½ meter is, what would ¼  meter be? 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Remembe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to find a quarter we are halving and then halving again. </a:t>
            </a:r>
            <a:endParaRPr lang="en-GB" sz="28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0B606-0AE8-4024-90C2-BD92A933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492"/>
            <a:ext cx="10515600" cy="5139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Comic Sans MS" panose="030F0702030302020204" pitchFamily="66" charset="0"/>
              </a:rPr>
              <a:t>We need to remember that we can multiply and divide by multiples of 10 to help us. 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Comic Sans MS" panose="030F0702030302020204" pitchFamily="66" charset="0"/>
              </a:rPr>
              <a:t>100cm = 1m / 1m = 100cm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Comic Sans MS" panose="030F0702030302020204" pitchFamily="66" charset="0"/>
              </a:rPr>
              <a:t>The whole number moves up/down the number line if x or </a:t>
            </a:r>
            <a:r>
              <a:rPr lang="en-GB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÷ by 100. 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4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missing markings on the metre stick?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FCE412-5C3F-4B4E-A522-D73D860A2E0F}"/>
              </a:ext>
            </a:extLst>
          </p:cNvPr>
          <p:cNvGraphicFramePr>
            <a:graphicFrameLocks noGrp="1"/>
          </p:cNvGraphicFramePr>
          <p:nvPr/>
        </p:nvGraphicFramePr>
        <p:xfrm>
          <a:off x="2316000" y="3342415"/>
          <a:ext cx="7560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188740988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24324090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334844209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61393403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555774659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071760749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61565121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21845294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42322117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624029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33877" marR="13387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33877" marR="13387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33877" marR="13387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33877" marR="13387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33877" marR="13387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33877" marR="13387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33877" marR="13387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33877" marR="13387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33877" marR="13387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33877" marR="13387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2354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8CD158-326F-431A-B4ED-6A74E94882A3}"/>
              </a:ext>
            </a:extLst>
          </p:cNvPr>
          <p:cNvCxnSpPr>
            <a:cxnSpLocks/>
          </p:cNvCxnSpPr>
          <p:nvPr/>
        </p:nvCxnSpPr>
        <p:spPr>
          <a:xfrm flipV="1">
            <a:off x="3071281" y="3713256"/>
            <a:ext cx="0" cy="516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68C841-EDBB-431F-A4BF-ADE221347050}"/>
              </a:ext>
            </a:extLst>
          </p:cNvPr>
          <p:cNvCxnSpPr/>
          <p:nvPr/>
        </p:nvCxnSpPr>
        <p:spPr>
          <a:xfrm>
            <a:off x="3827654" y="2859335"/>
            <a:ext cx="0" cy="483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D8C412-16AF-45AE-81B3-2481D5E869B2}"/>
              </a:ext>
            </a:extLst>
          </p:cNvPr>
          <p:cNvCxnSpPr/>
          <p:nvPr/>
        </p:nvCxnSpPr>
        <p:spPr>
          <a:xfrm>
            <a:off x="5338178" y="2859335"/>
            <a:ext cx="0" cy="483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C36703-6CF9-4F31-93CD-F30EAFAD6E02}"/>
              </a:ext>
            </a:extLst>
          </p:cNvPr>
          <p:cNvCxnSpPr/>
          <p:nvPr/>
        </p:nvCxnSpPr>
        <p:spPr>
          <a:xfrm>
            <a:off x="6853145" y="2859335"/>
            <a:ext cx="0" cy="483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7E745F-A28E-4F52-A26C-80F38B755DA2}"/>
              </a:ext>
            </a:extLst>
          </p:cNvPr>
          <p:cNvCxnSpPr/>
          <p:nvPr/>
        </p:nvCxnSpPr>
        <p:spPr>
          <a:xfrm>
            <a:off x="9876000" y="2859335"/>
            <a:ext cx="0" cy="483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1831C3-B5AF-4ABF-8D00-E3CC78812CC5}"/>
              </a:ext>
            </a:extLst>
          </p:cNvPr>
          <p:cNvCxnSpPr/>
          <p:nvPr/>
        </p:nvCxnSpPr>
        <p:spPr>
          <a:xfrm>
            <a:off x="8365961" y="2859335"/>
            <a:ext cx="0" cy="483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1A5852-03F0-45BF-BF92-379FD12CF3A4}"/>
              </a:ext>
            </a:extLst>
          </p:cNvPr>
          <p:cNvCxnSpPr/>
          <p:nvPr/>
        </p:nvCxnSpPr>
        <p:spPr>
          <a:xfrm>
            <a:off x="2313030" y="2859335"/>
            <a:ext cx="0" cy="483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236ED85-E453-478E-99D9-51C83A003B54}"/>
              </a:ext>
            </a:extLst>
          </p:cNvPr>
          <p:cNvSpPr/>
          <p:nvPr/>
        </p:nvSpPr>
        <p:spPr>
          <a:xfrm>
            <a:off x="1829652" y="2380343"/>
            <a:ext cx="1022400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178B9D-58A8-46C5-A6B6-BDA0DB64FD8C}"/>
              </a:ext>
            </a:extLst>
          </p:cNvPr>
          <p:cNvCxnSpPr>
            <a:cxnSpLocks/>
          </p:cNvCxnSpPr>
          <p:nvPr/>
        </p:nvCxnSpPr>
        <p:spPr>
          <a:xfrm flipV="1">
            <a:off x="4585643" y="3713255"/>
            <a:ext cx="0" cy="516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B69795-E9A0-4D0B-983C-763FD8752421}"/>
              </a:ext>
            </a:extLst>
          </p:cNvPr>
          <p:cNvCxnSpPr>
            <a:cxnSpLocks/>
          </p:cNvCxnSpPr>
          <p:nvPr/>
        </p:nvCxnSpPr>
        <p:spPr>
          <a:xfrm flipV="1">
            <a:off x="6097510" y="3713255"/>
            <a:ext cx="0" cy="516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62582A0-7497-4CDE-8BF5-3A7AD4F6D058}"/>
              </a:ext>
            </a:extLst>
          </p:cNvPr>
          <p:cNvCxnSpPr>
            <a:cxnSpLocks/>
          </p:cNvCxnSpPr>
          <p:nvPr/>
        </p:nvCxnSpPr>
        <p:spPr>
          <a:xfrm flipV="1">
            <a:off x="7606995" y="3713254"/>
            <a:ext cx="0" cy="516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6FE9F-CD35-4039-AABD-EF8C08B8ED0C}"/>
              </a:ext>
            </a:extLst>
          </p:cNvPr>
          <p:cNvCxnSpPr>
            <a:cxnSpLocks/>
          </p:cNvCxnSpPr>
          <p:nvPr/>
        </p:nvCxnSpPr>
        <p:spPr>
          <a:xfrm flipV="1">
            <a:off x="9121471" y="3713254"/>
            <a:ext cx="0" cy="516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0F77F4B-8A93-40F9-8B76-D04E85FC591D}"/>
              </a:ext>
            </a:extLst>
          </p:cNvPr>
          <p:cNvSpPr/>
          <p:nvPr/>
        </p:nvSpPr>
        <p:spPr>
          <a:xfrm>
            <a:off x="2605884" y="4240055"/>
            <a:ext cx="1022400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43C896-F143-4D56-A551-915347757DEB}"/>
              </a:ext>
            </a:extLst>
          </p:cNvPr>
          <p:cNvSpPr/>
          <p:nvPr/>
        </p:nvSpPr>
        <p:spPr>
          <a:xfrm>
            <a:off x="3406078" y="2375174"/>
            <a:ext cx="1022400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20cm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626C4-7C6F-439A-BBE1-AE2774E046FA}"/>
              </a:ext>
            </a:extLst>
          </p:cNvPr>
          <p:cNvSpPr/>
          <p:nvPr/>
        </p:nvSpPr>
        <p:spPr>
          <a:xfrm>
            <a:off x="4120246" y="4229522"/>
            <a:ext cx="1022400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51382E-3B1C-4A82-A530-77692F57B91E}"/>
              </a:ext>
            </a:extLst>
          </p:cNvPr>
          <p:cNvSpPr/>
          <p:nvPr/>
        </p:nvSpPr>
        <p:spPr>
          <a:xfrm>
            <a:off x="4918823" y="2382483"/>
            <a:ext cx="1022400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B9EE0C-9406-4E3F-8DED-E54357484D17}"/>
              </a:ext>
            </a:extLst>
          </p:cNvPr>
          <p:cNvSpPr/>
          <p:nvPr/>
        </p:nvSpPr>
        <p:spPr>
          <a:xfrm>
            <a:off x="5634607" y="4229522"/>
            <a:ext cx="1022400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D38FA24-43CA-407C-9419-27C5B787197B}"/>
              </a:ext>
            </a:extLst>
          </p:cNvPr>
          <p:cNvSpPr/>
          <p:nvPr/>
        </p:nvSpPr>
        <p:spPr>
          <a:xfrm>
            <a:off x="6390526" y="2382483"/>
            <a:ext cx="1022400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F007D0-8DA7-4565-9E38-CDFE457A51C6}"/>
              </a:ext>
            </a:extLst>
          </p:cNvPr>
          <p:cNvSpPr/>
          <p:nvPr/>
        </p:nvSpPr>
        <p:spPr>
          <a:xfrm>
            <a:off x="7140962" y="4240055"/>
            <a:ext cx="1022400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70cm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FCEDCC-6CC3-4C82-B7C2-A43F47E6F864}"/>
              </a:ext>
            </a:extLst>
          </p:cNvPr>
          <p:cNvSpPr/>
          <p:nvPr/>
        </p:nvSpPr>
        <p:spPr>
          <a:xfrm>
            <a:off x="7900564" y="2375173"/>
            <a:ext cx="1022400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62A07C-388A-4DDE-9F86-29241944B759}"/>
              </a:ext>
            </a:extLst>
          </p:cNvPr>
          <p:cNvSpPr/>
          <p:nvPr/>
        </p:nvSpPr>
        <p:spPr>
          <a:xfrm>
            <a:off x="8656074" y="4240055"/>
            <a:ext cx="1022400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F361A3-5A9D-4FA5-B78B-2453042390B8}"/>
              </a:ext>
            </a:extLst>
          </p:cNvPr>
          <p:cNvSpPr/>
          <p:nvPr/>
        </p:nvSpPr>
        <p:spPr>
          <a:xfrm>
            <a:off x="9344817" y="2375173"/>
            <a:ext cx="1023873" cy="478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314EE0-B22B-418D-AE85-297AB1FB8ED3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82E0EC-11DD-4304-82E3-4BBD84BEFD29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41" name="Picture 4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455150A-3BE2-4E80-B9E3-485D8E9B2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429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10451" y="2458430"/>
            <a:ext cx="7215607" cy="669261"/>
            <a:chOff x="850232" y="3272589"/>
            <a:chExt cx="7579894" cy="57751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054125" y="30590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956919" y="3059096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1,000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22823" y="30590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40897" y="30590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62193" y="30590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73774" y="30590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99003" y="30590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38465" y="30590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35228" y="30590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700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74690" y="30590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72038" y="30590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85065" y="3675892"/>
            <a:ext cx="170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centimetres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815379" y="3675892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8217657" y="1259073"/>
            <a:ext cx="170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metres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815379" y="1252019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2054125" y="20068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61184" y="2006829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78635" y="20068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09771" y="20068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2577" y="20068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43316" y="20068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69555" y="20068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71516" y="20068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78818" y="20068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804031" y="20068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531296" y="20068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292356" y="4663982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 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0 cm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58316" y="4663982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100 cm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058316" y="4663982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 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200 cm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58316" y="4663982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 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300 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58316" y="4663982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 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400 cm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06220" y="4663982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500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5 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06220" y="4663982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600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6 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06220" y="4663982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700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7 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06220" y="4663982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 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800 cm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006220" y="4663982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9 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900 cm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714472" y="4663982"/>
            <a:ext cx="350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1,000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10 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04782" y="728798"/>
            <a:ext cx="371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Equivalent</a:t>
            </a:r>
            <a:r>
              <a:rPr lang="en-GB" sz="2800" dirty="0"/>
              <a:t> lengths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92278" y="1119073"/>
            <a:ext cx="371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Equal</a:t>
            </a:r>
            <a:r>
              <a:rPr lang="en-GB" sz="2800" dirty="0"/>
              <a:t> lengths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2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2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96344" y="583316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100 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6344" y="583315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 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36961" y="575679"/>
            <a:ext cx="1555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400 cm</a:t>
            </a:r>
            <a:endParaRPr lang="en-GB" sz="3600" dirty="0">
              <a:solidFill>
                <a:schemeClr val="accent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529192" y="3976510"/>
          <a:ext cx="3048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087175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89793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08635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568499" y="461034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100 cm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53193" y="4627104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100 cm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12256" y="3036707"/>
            <a:ext cx="211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200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57518" y="3964009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m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64830" y="3957758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m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37111" y="3027154"/>
            <a:ext cx="891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 m</a:t>
            </a:r>
            <a:endParaRPr lang="en-GB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568498" y="1425745"/>
          <a:ext cx="158283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836">
                  <a:extLst>
                    <a:ext uri="{9D8B030D-6E8A-4147-A177-3AD203B41FA5}">
                      <a16:colId xmlns:a16="http://schemas.microsoft.com/office/drawing/2014/main" val="40871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0863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568498" y="1425745"/>
          <a:ext cx="63313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836">
                  <a:extLst>
                    <a:ext uri="{9D8B030D-6E8A-4147-A177-3AD203B41FA5}">
                      <a16:colId xmlns:a16="http://schemas.microsoft.com/office/drawing/2014/main" val="408717510"/>
                    </a:ext>
                  </a:extLst>
                </a:gridCol>
                <a:gridCol w="1582836">
                  <a:extLst>
                    <a:ext uri="{9D8B030D-6E8A-4147-A177-3AD203B41FA5}">
                      <a16:colId xmlns:a16="http://schemas.microsoft.com/office/drawing/2014/main" val="3189793820"/>
                    </a:ext>
                  </a:extLst>
                </a:gridCol>
                <a:gridCol w="1582836">
                  <a:extLst>
                    <a:ext uri="{9D8B030D-6E8A-4147-A177-3AD203B41FA5}">
                      <a16:colId xmlns:a16="http://schemas.microsoft.com/office/drawing/2014/main" val="989383957"/>
                    </a:ext>
                  </a:extLst>
                </a:gridCol>
                <a:gridCol w="1582836">
                  <a:extLst>
                    <a:ext uri="{9D8B030D-6E8A-4147-A177-3AD203B41FA5}">
                      <a16:colId xmlns:a16="http://schemas.microsoft.com/office/drawing/2014/main" val="2068715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086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89388" y="2072077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100 cm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5583" y="208735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100 cm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0332" y="2059575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100 cm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9761" y="2059575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100 cm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3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 rot="5400000">
            <a:off x="1751048" y="2843713"/>
            <a:ext cx="4699158" cy="917599"/>
            <a:chOff x="850232" y="3272589"/>
            <a:chExt cx="7579894" cy="57751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008177" y="541628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55052" y="741863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18900" y="494637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18900" y="447645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520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35525" y="400653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530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41736" y="3562752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540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47111" y="308148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35525" y="259675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560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7111" y="213923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570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1736" y="168171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580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7111" y="12117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590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12084" y="5435540"/>
            <a:ext cx="57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50442" y="5435540"/>
            <a:ext cx="632437" cy="44241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4559427" y="538878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83612" y="4951340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 10 cm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2" y="1892764"/>
            <a:ext cx="2530176" cy="253290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7296938" y="2185033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510 cm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39334" y="3617593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500 cm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37935" y="3618537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 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72908" y="3617592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83612" y="4476454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 20 cm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85226" y="4006536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 30 cm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585226" y="3523397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 40 cm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83611" y="3050995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 50 cm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93294" y="2594714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 60 cm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16979" y="2139233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 70 cm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616979" y="1656094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 80 cm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16979" y="1183692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m 90 cm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616979" y="714382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 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6938" y="2185033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520 cm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061620" y="3623725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 cm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36089" y="5435540"/>
            <a:ext cx="148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 and cm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478241" y="5435540"/>
            <a:ext cx="1294667" cy="44241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136" y="376885"/>
            <a:ext cx="777029" cy="77702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436580" y="552812"/>
            <a:ext cx="1512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3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4" grpId="2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58" grpId="0"/>
      <p:bldP spid="5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8|6.6|6.8|0.7|0.9|1|1|1.1|1.4|1.4|1.2|1.2|1.3|5.7|8.6|3.8|1|5.7|1|6|1.3|5.9|0.9|1|0.8|1.4|1|17.5|1.1|1|0.5|0.5|0.5|0.5|0.6|0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5.8|10.1|0.7|0.5|0.5|0.7|3.1|12.1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9.7|14.1|5.9|8.4|0.5|8.3|5.4|6.7|2.5|2.7|10.6|4.3|2.2|0.9|0.8|1|0.9|1|0.8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8.7|0.9|4.7|3.1|2.5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684</Words>
  <Application>Microsoft Office PowerPoint</Application>
  <PresentationFormat>Widescreen</PresentationFormat>
  <Paragraphs>206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Office Theme</vt:lpstr>
      <vt:lpstr>LO: To be able to understand equivalent lengths (convert units of measure).    -I can use my knowledge of multiplication and division to help calculate equivalent lengths.  -I can recognise equivalent lengths.  -I can link my understanding of equivalence to fractions.   </vt:lpstr>
      <vt:lpstr>Equivalent Lengths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 Parts</dc:title>
  <dc:creator>M Smith</dc:creator>
  <cp:lastModifiedBy>M Smith</cp:lastModifiedBy>
  <cp:revision>49</cp:revision>
  <dcterms:created xsi:type="dcterms:W3CDTF">2021-04-18T18:00:51Z</dcterms:created>
  <dcterms:modified xsi:type="dcterms:W3CDTF">2021-05-23T22:11:30Z</dcterms:modified>
</cp:coreProperties>
</file>