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24" r:id="rId4"/>
    <p:sldId id="325" r:id="rId5"/>
    <p:sldId id="326" r:id="rId6"/>
    <p:sldId id="327" r:id="rId7"/>
    <p:sldId id="259" r:id="rId8"/>
    <p:sldId id="260" r:id="rId9"/>
    <p:sldId id="261" r:id="rId10"/>
    <p:sldId id="262" r:id="rId11"/>
    <p:sldId id="263" r:id="rId12"/>
    <p:sldId id="264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9E7E6-0B54-46D2-BE9A-A52A1FC7D469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2AF82-2A31-4CBA-B205-0DA0A4AF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7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whiteboards as starter- quickfire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2AF82-2A31-4CBA-B205-0DA0A4AFE0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4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8F9E-9BCD-498D-A0B9-C485CC6EB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260C6-0967-40D5-B060-A87773496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F29D-6770-4B9E-959B-C55CDFFF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11E2-80A9-4C84-B9BA-95B3A345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2E3F-03D7-4AE0-AADD-B28F8853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3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9EA8-653B-490E-A370-3D611797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C4ACF-69E8-457C-BC40-F1B9BDC0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4AE6-DEBA-4315-AC8C-7DBF18B9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64AB1-D5EC-46B8-B5AB-CB11476C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D003-A624-40D3-8768-4616E8B8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0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0279-81E5-4CAA-B556-092959E41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8F88D-3745-4209-80A8-7EF1AC1FE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3E53-F4A7-4B89-9603-6A44C264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DED89-9DA7-4CB3-8998-B24C95F5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475A-D444-4E3F-A146-F1529FD2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6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45D7CAB3-C7A2-4F1E-B7E1-3CBBAC944FD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77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8100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C9AD-9FC5-43AB-ADE3-E9F308F9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A23BD-7FCD-4AE7-87E3-E6538ABC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DF56F-E659-4381-BD18-19E5F48D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8C98A-61E6-49B0-9C33-050BD737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30E2-1158-4AED-A474-2FFADCB9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2A51-663C-4430-BC38-76D2035E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502B3-A3D1-4BCD-9F9C-F6F0E5C7D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15262-A378-4174-AD8F-BD834369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6761C-9503-4397-BC5E-8E764486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D5618-4377-45FC-8058-9EE4B185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2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9863-F8E7-4862-AA99-C206FCC1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CFE8-BC2C-4BB4-995F-82103EFF6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0E4EF-FC89-45B6-906C-B1022F51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8ACA4-9253-4BEC-9E0D-41409675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E9B1D-1545-49DD-B172-3877A0B5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9445C-9838-433B-9A1A-21229A63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5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5E90-0C9D-4DD9-B1A9-6EC3CBB7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7F45-E6E2-49E2-A495-F41B32BE2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6F314-3E43-4BBE-B307-AE5B36E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F0B3E-749C-4DFF-9F83-C3996627B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45A96-12FD-4018-8488-18EAFD44F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A7E2C-60A0-43A2-B995-B7E79DA0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83DFD-9771-439A-82EB-5DDC9409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0C8F-6BCF-485A-8E6B-0EAD72D6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7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0E85-1F00-4766-ADEE-7982CD94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9AE7F-82FC-4DEB-A231-4B5C56DA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F78F3-0A43-49B9-9866-DA74BA8E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85DB8-E6BC-4A5F-99BF-D7064051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231A2-F95E-43C5-9C63-8F878B0C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397C9-6194-483D-B038-3C582CBF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BACDC-7456-4818-B995-E85FAAB5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2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109C-214B-44DC-9100-A37C981A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1111-1BEF-4208-BEE7-22E4C094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4C2C7-A185-4C24-AE68-41AE20E1C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E782E-E5EC-463A-9F15-12D61560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32D96-A9D5-4BC9-AA12-1DF3D405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C3AB1-6D69-449A-A1F2-B2C86FB5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9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FF4-847E-48FD-B7C0-6F3A3740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77779-5075-484F-AAA4-D8519BF24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80980-B0B1-487F-B368-A4D3ECB5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12E90-53CF-456E-82CE-76B960F4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31D8B-862A-4296-A265-8908C26C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3A06E-6069-4084-9BB3-A8E21815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9E38D-2BD9-49AF-8A97-6E905647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FA777-03C5-4B23-8654-05C5FC6B5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7520E-CD7F-4207-8B12-D23870690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02B-77D0-4F7F-BEE6-FFCAF7180082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0E321-2AA6-4E83-99DA-710EA1A96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E7616-E1D1-48E3-949C-CA3416726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49E69-C2A6-4A84-A5F2-C5F75B654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opmarks.co.uk/Flash.aspx?f=Temperaturev2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golden-rul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326F-047C-4A34-8D88-8F4CB019D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Inverse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BBE6C-2085-4714-905B-934B2A1C6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4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ry to make the other addition and subtraction number sentences:"/>
          <p:cNvSpPr txBox="1">
            <a:spLocks noGrp="1"/>
          </p:cNvSpPr>
          <p:nvPr>
            <p:ph type="title"/>
          </p:nvPr>
        </p:nvSpPr>
        <p:spPr>
          <a:xfrm>
            <a:off x="2418740" y="471125"/>
            <a:ext cx="8232482" cy="11454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lvl1pPr>
          </a:lstStyle>
          <a:p>
            <a:pPr algn="ctr"/>
            <a:r>
              <a:rPr dirty="0">
                <a:latin typeface="Comic Sans MS" panose="030F0702030302020204" pitchFamily="66" charset="0"/>
              </a:rPr>
              <a:t>Try to make the other addition and subtraction number sentences:</a:t>
            </a:r>
          </a:p>
        </p:txBody>
      </p:sp>
      <p:sp>
        <p:nvSpPr>
          <p:cNvPr id="48" name="1. 31 +  8 = 39       2. 45 – 19 = 26…"/>
          <p:cNvSpPr txBox="1">
            <a:spLocks noGrp="1"/>
          </p:cNvSpPr>
          <p:nvPr>
            <p:ph type="body" idx="1"/>
          </p:nvPr>
        </p:nvSpPr>
        <p:spPr>
          <a:xfrm>
            <a:off x="1982641" y="1616527"/>
            <a:ext cx="8232482" cy="56261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3100"/>
            </a:pPr>
            <a:endParaRPr dirty="0">
              <a:latin typeface="Comic Sans MS" panose="030F0702030302020204" pitchFamily="66" charset="0"/>
            </a:endParaRP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4300"/>
            </a:pPr>
            <a:r>
              <a:rPr dirty="0">
                <a:latin typeface="Comic Sans MS" panose="030F0702030302020204" pitchFamily="66" charset="0"/>
              </a:rPr>
              <a:t>1. 31 +  8 = 39       2. 45 – 19 = 26</a:t>
            </a: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4300"/>
            </a:pPr>
            <a:r>
              <a:rPr dirty="0">
                <a:latin typeface="Comic Sans MS" panose="030F0702030302020204" pitchFamily="66" charset="0"/>
              </a:rPr>
              <a:t>         +     =                     -       =  </a:t>
            </a: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4300"/>
            </a:pPr>
            <a:r>
              <a:rPr dirty="0">
                <a:latin typeface="Comic Sans MS" panose="030F0702030302020204" pitchFamily="66" charset="0"/>
              </a:rPr>
              <a:t>          -     =                     +      =</a:t>
            </a: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4300"/>
            </a:pPr>
            <a:r>
              <a:rPr dirty="0">
                <a:latin typeface="Comic Sans MS" panose="030F0702030302020204" pitchFamily="66" charset="0"/>
              </a:rPr>
              <a:t>          -     =                     +      =</a:t>
            </a: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4300"/>
            </a:pPr>
            <a:endParaRPr dirty="0">
              <a:latin typeface="Comic Sans MS" panose="030F0702030302020204" pitchFamily="66" charset="0"/>
            </a:endParaRP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4300"/>
            </a:pPr>
            <a:endParaRPr dirty="0">
              <a:latin typeface="Comic Sans MS" panose="030F0702030302020204" pitchFamily="66" charset="0"/>
            </a:endParaRP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3100"/>
            </a:pPr>
            <a:r>
              <a:rPr dirty="0">
                <a:latin typeface="Comic Sans MS" panose="030F0702030302020204" pitchFamily="66" charset="0"/>
              </a:rPr>
              <a:t>              </a:t>
            </a:r>
          </a:p>
          <a:p>
            <a:pPr marL="96015" indent="0" defTabSz="399595">
              <a:spcBef>
                <a:spcPts val="1180"/>
              </a:spcBef>
              <a:buNone/>
              <a:tabLst>
                <a:tab pos="633959" algn="l"/>
                <a:tab pos="1279444" algn="l"/>
                <a:tab pos="1924929" algn="l"/>
                <a:tab pos="2570414" algn="l"/>
                <a:tab pos="3215899" algn="l"/>
                <a:tab pos="3861384" algn="l"/>
                <a:tab pos="4506869" algn="l"/>
                <a:tab pos="5140828" algn="l"/>
                <a:tab pos="5786313" algn="l"/>
                <a:tab pos="6431798" algn="l"/>
                <a:tab pos="7077283" algn="l"/>
                <a:tab pos="7722768" algn="l"/>
              </a:tabLst>
              <a:defRPr sz="3100"/>
            </a:pPr>
            <a:r>
              <a:rPr dirty="0">
                <a:latin typeface="Comic Sans MS" panose="030F0702030302020204" pitchFamily="66" charset="0"/>
              </a:rPr>
              <a:t>       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n you use the inverse operation to find the ?…"/>
          <p:cNvSpPr txBox="1">
            <a:spLocks noGrp="1"/>
          </p:cNvSpPr>
          <p:nvPr>
            <p:ph type="body" idx="1"/>
          </p:nvPr>
        </p:nvSpPr>
        <p:spPr>
          <a:xfrm>
            <a:off x="1575582" y="957890"/>
            <a:ext cx="9666483" cy="4528298"/>
          </a:xfrm>
          <a:prstGeom prst="rect">
            <a:avLst/>
          </a:prstGeom>
        </p:spPr>
        <p:txBody>
          <a:bodyPr/>
          <a:lstStyle/>
          <a:p>
            <a:pPr marL="97975" indent="0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dirty="0">
                <a:latin typeface="Comic Sans MS" panose="030F0702030302020204" pitchFamily="66" charset="0"/>
              </a:rPr>
              <a:t>Can you use the inverse operation to find the </a:t>
            </a:r>
            <a:r>
              <a:rPr b="1" dirty="0">
                <a:latin typeface="Comic Sans MS" panose="030F0702030302020204" pitchFamily="66" charset="0"/>
              </a:rPr>
              <a:t>?</a:t>
            </a:r>
          </a:p>
          <a:p>
            <a:pPr marL="97975" indent="0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b="1"/>
            </a:pPr>
            <a:endParaRPr b="1" dirty="0">
              <a:latin typeface="Comic Sans MS" panose="030F0702030302020204" pitchFamily="66" charset="0"/>
            </a:endParaRPr>
          </a:p>
          <a:p>
            <a:pPr marL="97975" indent="0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000" b="1"/>
            </a:pPr>
            <a:r>
              <a:rPr dirty="0">
                <a:latin typeface="Comic Sans MS" panose="030F0702030302020204" pitchFamily="66" charset="0"/>
              </a:rPr>
              <a:t> </a:t>
            </a:r>
            <a:r>
              <a:rPr sz="3200" dirty="0">
                <a:latin typeface="Comic Sans MS" panose="030F0702030302020204" pitchFamily="66" charset="0"/>
              </a:rPr>
              <a:t>1.  8  + ?  = 16        2. 25 - ? = 5</a:t>
            </a:r>
          </a:p>
          <a:p>
            <a:pPr marL="97975" indent="0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000" b="1"/>
            </a:pPr>
            <a:r>
              <a:rPr sz="3200" dirty="0">
                <a:latin typeface="Comic Sans MS" panose="030F0702030302020204" pitchFamily="66" charset="0"/>
              </a:rPr>
              <a:t>   ___ -  ___ = ?       </a:t>
            </a:r>
            <a:r>
              <a:rPr lang="en-US" sz="3200" dirty="0">
                <a:latin typeface="Comic Sans MS" panose="030F0702030302020204" pitchFamily="66" charset="0"/>
              </a:rPr>
              <a:t>     ?</a:t>
            </a:r>
            <a:r>
              <a:rPr sz="3200" dirty="0">
                <a:latin typeface="Comic Sans MS" panose="030F0702030302020204" pitchFamily="66" charset="0"/>
              </a:rPr>
              <a:t> + ___  = ___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an you use the inverse?"/>
          <p:cNvSpPr txBox="1">
            <a:spLocks noGrp="1"/>
          </p:cNvSpPr>
          <p:nvPr>
            <p:ph type="title"/>
          </p:nvPr>
        </p:nvSpPr>
        <p:spPr>
          <a:xfrm>
            <a:off x="1982641" y="273744"/>
            <a:ext cx="8232482" cy="1145402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lvl1pPr>
          </a:lstStyle>
          <a:p>
            <a:pPr algn="ctr"/>
            <a:r>
              <a:rPr dirty="0">
                <a:latin typeface="Comic Sans MS" panose="030F0702030302020204" pitchFamily="66" charset="0"/>
              </a:rPr>
              <a:t>Can you use the inverse?</a:t>
            </a:r>
          </a:p>
        </p:txBody>
      </p:sp>
      <p:sp>
        <p:nvSpPr>
          <p:cNvPr id="54" name="Lottie has 15 friends in England. She also has some friends in America. She has 25 friends altogether. How many friends from America does she have?…"/>
          <p:cNvSpPr txBox="1">
            <a:spLocks noGrp="1"/>
          </p:cNvSpPr>
          <p:nvPr>
            <p:ph type="body" idx="1"/>
          </p:nvPr>
        </p:nvSpPr>
        <p:spPr>
          <a:xfrm>
            <a:off x="1982641" y="1605003"/>
            <a:ext cx="8232482" cy="452829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dirty="0">
                <a:latin typeface="Comic Sans MS" panose="030F0702030302020204" pitchFamily="66" charset="0"/>
              </a:rPr>
              <a:t>Lottie has 15 friends in England. She also has some friends in America. She has 25 friends altogether. How many friends from America does she have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endParaRPr lang="en-US"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4400" dirty="0">
                <a:latin typeface="Comic Sans MS" panose="030F0702030302020204" pitchFamily="66" charset="0"/>
              </a:rPr>
              <a:t>  ___ + ?  = __</a:t>
            </a:r>
            <a:r>
              <a:rPr lang="en-GB" sz="4400" dirty="0">
                <a:latin typeface="Comic Sans MS" panose="030F0702030302020204" pitchFamily="66" charset="0"/>
              </a:rPr>
              <a:t>_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endParaRPr lang="en-GB" sz="4400"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4400" dirty="0">
                <a:latin typeface="Comic Sans MS" panose="030F0702030302020204" pitchFamily="66" charset="0"/>
              </a:rPr>
              <a:t> ___ - ___  =  ?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800"/>
            </a:pPr>
            <a:endParaRPr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dirty="0">
                <a:latin typeface="Comic Sans MS" panose="030F0702030302020204" pitchFamily="66" charset="0"/>
              </a:rPr>
              <a:t>                          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6AB7-4551-4D12-9ADF-095393BD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19" y="8461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Plenary: Temperature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8272F-4B9E-481E-BE99-63D54E4A5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944" y="6302338"/>
            <a:ext cx="10515600" cy="3810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Temperature - 6-11 year </a:t>
            </a:r>
            <a:r>
              <a:rPr lang="en-US" dirty="0" err="1">
                <a:hlinkClick r:id="rId2"/>
              </a:rPr>
              <a:t>olds</a:t>
            </a:r>
            <a:r>
              <a:rPr lang="en-US" dirty="0">
                <a:hlinkClick r:id="rId2"/>
              </a:rPr>
              <a:t> - </a:t>
            </a:r>
            <a:r>
              <a:rPr lang="en-US" dirty="0" err="1">
                <a:hlinkClick r:id="rId2"/>
              </a:rPr>
              <a:t>Topmarks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0AD23-3973-416B-B9B7-A8C73F7DC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8" t="13531" r="19193" b="8082"/>
          <a:stretch/>
        </p:blipFill>
        <p:spPr>
          <a:xfrm>
            <a:off x="2910234" y="1384287"/>
            <a:ext cx="6681020" cy="47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62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04D45-562A-422B-AE9B-C40E5DC81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8965"/>
            <a:ext cx="9144000" cy="123099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44533A5-96C9-4CA7-B471-19556E8E8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3877"/>
            <a:ext cx="9144000" cy="3277772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 can recognise the inverse relationship between addition and subtraction calculations.</a:t>
            </a:r>
          </a:p>
          <a:p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I can recognise the inverse relationship between multiplication and division calculations.</a:t>
            </a:r>
          </a:p>
          <a:p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I can use the inverse relationship to solve missing number problems.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CACEA-4755-432B-A138-88623897ABD9}"/>
              </a:ext>
            </a:extLst>
          </p:cNvPr>
          <p:cNvSpPr txBox="1"/>
          <p:nvPr/>
        </p:nvSpPr>
        <p:spPr>
          <a:xfrm>
            <a:off x="2208628" y="1670537"/>
            <a:ext cx="828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use the inverse to work out calculations.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87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8">
            <a:extLst>
              <a:ext uri="{FF2B5EF4-FFF2-40B4-BE49-F238E27FC236}">
                <a16:creationId xmlns:a16="http://schemas.microsoft.com/office/drawing/2014/main" id="{D566421A-2C95-4F01-A33E-38379D9CE999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000251"/>
            <a:ext cx="7632700" cy="4092575"/>
            <a:chOff x="755650" y="2000250"/>
            <a:chExt cx="7632700" cy="4092575"/>
          </a:xfrm>
        </p:grpSpPr>
        <p:pic>
          <p:nvPicPr>
            <p:cNvPr id="236557" name="Picture 13">
              <a:extLst>
                <a:ext uri="{FF2B5EF4-FFF2-40B4-BE49-F238E27FC236}">
                  <a16:creationId xmlns:a16="http://schemas.microsoft.com/office/drawing/2014/main" id="{71CBE463-B26C-42CA-B4B0-041E764A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54" b="12862"/>
            <a:stretch>
              <a:fillRect/>
            </a:stretch>
          </p:blipFill>
          <p:spPr bwMode="auto">
            <a:xfrm>
              <a:off x="755650" y="2000250"/>
              <a:ext cx="7632700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58" name="Picture 27">
              <a:extLst>
                <a:ext uri="{FF2B5EF4-FFF2-40B4-BE49-F238E27FC236}">
                  <a16:creationId xmlns:a16="http://schemas.microsoft.com/office/drawing/2014/main" id="{A38AC892-D47D-44E6-A5F8-FC31EB12B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4"/>
            <a:stretch>
              <a:fillRect/>
            </a:stretch>
          </p:blipFill>
          <p:spPr bwMode="auto">
            <a:xfrm>
              <a:off x="6706819" y="3558663"/>
              <a:ext cx="1681531" cy="226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59" name="Picture 16">
              <a:extLst>
                <a:ext uri="{FF2B5EF4-FFF2-40B4-BE49-F238E27FC236}">
                  <a16:creationId xmlns:a16="http://schemas.microsoft.com/office/drawing/2014/main" id="{85CABBD7-7B5C-4D7C-B3CF-029470733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75" r="2" b="4005"/>
            <a:stretch>
              <a:fillRect/>
            </a:stretch>
          </p:blipFill>
          <p:spPr bwMode="auto">
            <a:xfrm>
              <a:off x="808061" y="2646805"/>
              <a:ext cx="1622710" cy="316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60" name="Picture 15">
              <a:extLst>
                <a:ext uri="{FF2B5EF4-FFF2-40B4-BE49-F238E27FC236}">
                  <a16:creationId xmlns:a16="http://schemas.microsoft.com/office/drawing/2014/main" id="{3F3783DA-C86C-4AE1-9D6D-D20A6E300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417" y="2811750"/>
              <a:ext cx="2880172" cy="239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61" name="Picture 1">
              <a:extLst>
                <a:ext uri="{FF2B5EF4-FFF2-40B4-BE49-F238E27FC236}">
                  <a16:creationId xmlns:a16="http://schemas.microsoft.com/office/drawing/2014/main" id="{0B3C5C69-4554-4C91-A79C-CDCAF86D0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927"/>
            <a:stretch>
              <a:fillRect/>
            </a:stretch>
          </p:blipFill>
          <p:spPr bwMode="auto">
            <a:xfrm>
              <a:off x="5296546" y="2212500"/>
              <a:ext cx="2736158" cy="332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62" name="Picture 2">
              <a:extLst>
                <a:ext uri="{FF2B5EF4-FFF2-40B4-BE49-F238E27FC236}">
                  <a16:creationId xmlns:a16="http://schemas.microsoft.com/office/drawing/2014/main" id="{3E75523C-46CD-4E79-B70D-1746B2E9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019"/>
            <a:stretch>
              <a:fillRect/>
            </a:stretch>
          </p:blipFill>
          <p:spPr bwMode="auto">
            <a:xfrm>
              <a:off x="3583608" y="2068836"/>
              <a:ext cx="1976784" cy="336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63" name="Picture 4">
              <a:extLst>
                <a:ext uri="{FF2B5EF4-FFF2-40B4-BE49-F238E27FC236}">
                  <a16:creationId xmlns:a16="http://schemas.microsoft.com/office/drawing/2014/main" id="{7BF22709-6926-4224-8795-447AFF069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" t="79880" r="542" b="929"/>
            <a:stretch>
              <a:fillRect/>
            </a:stretch>
          </p:blipFill>
          <p:spPr bwMode="auto">
            <a:xfrm>
              <a:off x="755650" y="4916882"/>
              <a:ext cx="7632700" cy="1175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6547" name="Rectangle 6">
            <a:extLst>
              <a:ext uri="{FF2B5EF4-FFF2-40B4-BE49-F238E27FC236}">
                <a16:creationId xmlns:a16="http://schemas.microsoft.com/office/drawing/2014/main" id="{21BC0504-E9A2-4569-B732-6F1BB7FAF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287464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Put these volumes in order from the smallest to the greatest.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Explain your reasoning.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7ED4D-3636-4DDC-8522-7B87D8339639}"/>
              </a:ext>
            </a:extLst>
          </p:cNvPr>
          <p:cNvSpPr/>
          <p:nvPr/>
        </p:nvSpPr>
        <p:spPr>
          <a:xfrm>
            <a:off x="3894139" y="696914"/>
            <a:ext cx="437138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sz="4000" dirty="0">
                <a:latin typeface="Comic Sans MS" panose="030F0702030302020204" pitchFamily="66" charset="0"/>
              </a:rPr>
              <a:t>Order It - Volume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58016D-74FA-416E-9134-EF03A166696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99" r="53619" b="43393"/>
          <a:stretch/>
        </p:blipFill>
        <p:spPr>
          <a:xfrm>
            <a:off x="7343775" y="4735513"/>
            <a:ext cx="1200150" cy="10906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6E4068-D117-4D6B-8D8E-116FBE97F1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60" r="53494" b="44683"/>
          <a:stretch/>
        </p:blipFill>
        <p:spPr>
          <a:xfrm>
            <a:off x="8575675" y="4735513"/>
            <a:ext cx="1212850" cy="10652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D5141A-0BF6-4FCA-946B-3E70EAD257F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12" r="53042" b="44765"/>
          <a:stretch/>
        </p:blipFill>
        <p:spPr>
          <a:xfrm>
            <a:off x="4854575" y="4735514"/>
            <a:ext cx="1212850" cy="10636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BCF817-64B1-48DA-B605-2AB7345714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167" r="2293" b="45542"/>
          <a:stretch/>
        </p:blipFill>
        <p:spPr>
          <a:xfrm>
            <a:off x="6099175" y="4735514"/>
            <a:ext cx="1212850" cy="10493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28B33F-4BC2-4614-987A-04278B98F7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153" r="2301" b="44253"/>
          <a:stretch/>
        </p:blipFill>
        <p:spPr>
          <a:xfrm>
            <a:off x="2373313" y="4735513"/>
            <a:ext cx="1212850" cy="10731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51B3EA-D752-49F3-96DA-43D8226501E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185" r="2601" b="14905"/>
          <a:stretch/>
        </p:blipFill>
        <p:spPr>
          <a:xfrm>
            <a:off x="3617913" y="4735513"/>
            <a:ext cx="1204912" cy="16383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06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54236 -0.002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724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6892 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54375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022E-16 L 0.40712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What does 'the inverse' mean?"/>
          <p:cNvSpPr txBox="1">
            <a:spLocks noGrp="1"/>
          </p:cNvSpPr>
          <p:nvPr>
            <p:ph type="ctrTitle"/>
          </p:nvPr>
        </p:nvSpPr>
        <p:spPr>
          <a:xfrm>
            <a:off x="2113750" y="1403297"/>
            <a:ext cx="8232482" cy="11454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dirty="0">
                <a:latin typeface="Comic Sans MS" panose="030F0702030302020204" pitchFamily="66" charset="0"/>
              </a:rPr>
              <a:t>What does '</a:t>
            </a:r>
            <a:r>
              <a:rPr b="1" dirty="0">
                <a:latin typeface="Comic Sans MS" panose="030F0702030302020204" pitchFamily="66" charset="0"/>
              </a:rPr>
              <a:t>the inverse</a:t>
            </a:r>
            <a:r>
              <a:rPr dirty="0">
                <a:latin typeface="Comic Sans MS" panose="030F0702030302020204" pitchFamily="66" charset="0"/>
              </a:rPr>
              <a:t>' mean?</a:t>
            </a:r>
          </a:p>
        </p:txBody>
      </p:sp>
      <p:sp>
        <p:nvSpPr>
          <p:cNvPr id="32" name="talk partners"/>
          <p:cNvSpPr txBox="1">
            <a:spLocks noGrp="1"/>
          </p:cNvSpPr>
          <p:nvPr>
            <p:ph type="subTitle" idx="1"/>
          </p:nvPr>
        </p:nvSpPr>
        <p:spPr>
          <a:xfrm>
            <a:off x="1982641" y="1605003"/>
            <a:ext cx="8232482" cy="4528298"/>
          </a:xfrm>
          <a:prstGeom prst="rect">
            <a:avLst/>
          </a:prstGeom>
        </p:spPr>
        <p:txBody>
          <a:bodyPr anchor="ctr"/>
          <a:lstStyle>
            <a:lvl1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/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Tell your talk partner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nverse means opposite.…"/>
          <p:cNvSpPr txBox="1">
            <a:spLocks noGrp="1"/>
          </p:cNvSpPr>
          <p:nvPr>
            <p:ph type="body" idx="1"/>
          </p:nvPr>
        </p:nvSpPr>
        <p:spPr>
          <a:xfrm>
            <a:off x="1982641" y="1605003"/>
            <a:ext cx="8232482" cy="45282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3267" dirty="0">
                <a:latin typeface="Comic Sans MS" panose="030F0702030302020204" pitchFamily="66" charset="0"/>
              </a:rPr>
              <a:t>Inverse means opposite.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3600"/>
            </a:pPr>
            <a:endParaRPr sz="3267"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3600"/>
            </a:pPr>
            <a:r>
              <a:rPr dirty="0">
                <a:latin typeface="Comic Sans MS" panose="030F0702030302020204" pitchFamily="66" charset="0"/>
              </a:rPr>
              <a:t>     </a:t>
            </a:r>
            <a:r>
              <a:rPr lang="en-US" dirty="0">
                <a:latin typeface="Comic Sans MS" panose="030F0702030302020204" pitchFamily="66" charset="0"/>
              </a:rPr>
              <a:t>S</a:t>
            </a:r>
            <a:r>
              <a:rPr dirty="0">
                <a:latin typeface="Comic Sans MS" panose="030F0702030302020204" pitchFamily="66" charset="0"/>
              </a:rPr>
              <a:t>o what is the inverse of addition?</a:t>
            </a:r>
            <a:endParaRPr lang="en-US"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3600"/>
            </a:pPr>
            <a:r>
              <a:rPr dirty="0">
                <a:latin typeface="Comic Sans MS" panose="030F0702030302020204" pitchFamily="66" charset="0"/>
              </a:rPr>
              <a:t>   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3600"/>
            </a:pPr>
            <a:r>
              <a:rPr dirty="0">
                <a:latin typeface="Comic Sans MS" panose="030F0702030302020204" pitchFamily="66" charset="0"/>
              </a:rPr>
              <a:t>     What is the inverse of subtraction?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hat do you notice about these number sentences?"/>
          <p:cNvSpPr txBox="1">
            <a:spLocks noGrp="1"/>
          </p:cNvSpPr>
          <p:nvPr>
            <p:ph type="title"/>
          </p:nvPr>
        </p:nvSpPr>
        <p:spPr>
          <a:xfrm>
            <a:off x="1982641" y="273744"/>
            <a:ext cx="8232482" cy="11454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lvl1pPr>
          </a:lstStyle>
          <a:p>
            <a:pPr algn="ctr"/>
            <a:r>
              <a:rPr dirty="0">
                <a:latin typeface="Comic Sans MS" panose="030F0702030302020204" pitchFamily="66" charset="0"/>
              </a:rPr>
              <a:t>What do you notice about these number sentences? </a:t>
            </a:r>
          </a:p>
        </p:txBody>
      </p:sp>
      <p:sp>
        <p:nvSpPr>
          <p:cNvPr id="37" name="14 +  21= 35…"/>
          <p:cNvSpPr txBox="1">
            <a:spLocks noGrp="1"/>
          </p:cNvSpPr>
          <p:nvPr>
            <p:ph type="body" idx="1"/>
          </p:nvPr>
        </p:nvSpPr>
        <p:spPr>
          <a:xfrm>
            <a:off x="1982641" y="1605003"/>
            <a:ext cx="8232482" cy="45282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4800" dirty="0">
                <a:latin typeface="Comic Sans MS" panose="030F0702030302020204" pitchFamily="66" charset="0"/>
              </a:rPr>
              <a:t>14 +  21= 35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400"/>
            </a:pPr>
            <a:r>
              <a:rPr sz="4800" dirty="0">
                <a:latin typeface="Comic Sans MS" panose="030F0702030302020204" pitchFamily="66" charset="0"/>
              </a:rPr>
              <a:t>21 + 14 = 35</a:t>
            </a:r>
            <a:endParaRPr lang="en-US" sz="4800"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400"/>
            </a:pPr>
            <a:r>
              <a:rPr sz="4800" dirty="0">
                <a:latin typeface="Comic Sans MS" panose="030F0702030302020204" pitchFamily="66" charset="0"/>
              </a:rPr>
              <a:t>35 -  21= 14</a:t>
            </a:r>
            <a:endParaRPr lang="en-US" sz="4800"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400"/>
            </a:pPr>
            <a:r>
              <a:rPr sz="4800" dirty="0">
                <a:latin typeface="Comic Sans MS" panose="030F0702030302020204" pitchFamily="66" charset="0"/>
              </a:rPr>
              <a:t>35  - 14 = 21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400"/>
            </a:pPr>
            <a:r>
              <a:rPr sz="4800" dirty="0">
                <a:latin typeface="Comic Sans MS" panose="030F0702030302020204" pitchFamily="66" charset="0"/>
              </a:rPr>
              <a:t>          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 GOLDEN RULES…"/>
          <p:cNvSpPr txBox="1">
            <a:spLocks noGrp="1"/>
          </p:cNvSpPr>
          <p:nvPr>
            <p:ph type="body" idx="1"/>
          </p:nvPr>
        </p:nvSpPr>
        <p:spPr>
          <a:xfrm>
            <a:off x="2412946" y="1164851"/>
            <a:ext cx="8232482" cy="45282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4400" b="1" i="1" dirty="0">
                <a:latin typeface="Comic Sans MS" panose="030F0702030302020204" pitchFamily="66" charset="0"/>
              </a:rPr>
              <a:t>3 GOLDEN RULES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3900" b="1" i="1"/>
            </a:pPr>
            <a:endParaRPr sz="4400" b="1" i="1" dirty="0">
              <a:latin typeface="Comic Sans MS" panose="030F0702030302020204" pitchFamily="66" charset="0"/>
            </a:endParaRP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4000" dirty="0">
                <a:latin typeface="Comic Sans MS" panose="030F0702030302020204" pitchFamily="66" charset="0"/>
              </a:rPr>
              <a:t>1. Always use the same 3 numbers.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4000" dirty="0">
                <a:latin typeface="Comic Sans MS" panose="030F0702030302020204" pitchFamily="66" charset="0"/>
              </a:rPr>
              <a:t>2. Subtraction starts with the biggest number.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4000" dirty="0">
                <a:latin typeface="Comic Sans MS" panose="030F0702030302020204" pitchFamily="66" charset="0"/>
              </a:rPr>
              <a:t>3. Addition ends with the biggest number.</a:t>
            </a:r>
          </a:p>
        </p:txBody>
      </p:sp>
      <p:pic>
        <p:nvPicPr>
          <p:cNvPr id="3" name="Picture 2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13E0DFF-CAB6-4449-82BD-20FCAB680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184" y="212469"/>
            <a:ext cx="1904762" cy="1904762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458A5424-527A-44FB-A0BA-2CF5FEA5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23541" y="4740770"/>
            <a:ext cx="1904762" cy="19047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What subtractions can we make from this addition?"/>
          <p:cNvSpPr txBox="1">
            <a:spLocks noGrp="1"/>
          </p:cNvSpPr>
          <p:nvPr>
            <p:ph type="title"/>
          </p:nvPr>
        </p:nvSpPr>
        <p:spPr>
          <a:xfrm>
            <a:off x="1982641" y="273744"/>
            <a:ext cx="8232482" cy="11454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lvl1pPr>
          </a:lstStyle>
          <a:p>
            <a:pPr algn="ctr"/>
            <a:r>
              <a:rPr dirty="0">
                <a:latin typeface="Comic Sans MS" panose="030F0702030302020204" pitchFamily="66" charset="0"/>
              </a:rPr>
              <a:t>What subtractions can we make from this addition?</a:t>
            </a:r>
          </a:p>
        </p:txBody>
      </p:sp>
      <p:sp>
        <p:nvSpPr>
          <p:cNvPr id="42" name="23 + 15 =…"/>
          <p:cNvSpPr txBox="1">
            <a:spLocks noGrp="1"/>
          </p:cNvSpPr>
          <p:nvPr>
            <p:ph type="body" idx="1"/>
          </p:nvPr>
        </p:nvSpPr>
        <p:spPr>
          <a:xfrm>
            <a:off x="1982641" y="1605003"/>
            <a:ext cx="8232482" cy="4528298"/>
          </a:xfrm>
          <a:prstGeom prst="rect">
            <a:avLst/>
          </a:prstGeom>
        </p:spPr>
        <p:txBody>
          <a:bodyPr/>
          <a:lstStyle/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lang="en-GB" sz="4356" dirty="0">
                <a:latin typeface="Comic Sans MS" panose="030F0702030302020204" pitchFamily="66" charset="0"/>
              </a:rPr>
              <a:t>23 + 15 =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800"/>
            </a:pPr>
            <a:r>
              <a:rPr lang="en-GB" dirty="0">
                <a:latin typeface="Comic Sans MS" panose="030F0702030302020204" pitchFamily="66" charset="0"/>
              </a:rPr>
              <a:t>      -      =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800"/>
            </a:pPr>
            <a:r>
              <a:rPr dirty="0">
                <a:latin typeface="Comic Sans MS" panose="030F0702030302020204" pitchFamily="66" charset="0"/>
              </a:rPr>
              <a:t>      -      =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dirty="0">
                <a:latin typeface="Comic Sans MS" panose="030F0702030302020204" pitchFamily="66" charset="0"/>
              </a:rPr>
              <a:t>         What other addition can we make?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     </a:t>
            </a:r>
            <a:r>
              <a:rPr dirty="0">
                <a:latin typeface="Comic Sans MS" panose="030F0702030302020204" pitchFamily="66" charset="0"/>
              </a:rPr>
              <a:t>     </a:t>
            </a:r>
            <a:r>
              <a:rPr sz="4356" dirty="0">
                <a:latin typeface="Comic Sans MS" panose="030F0702030302020204" pitchFamily="66" charset="0"/>
              </a:rPr>
              <a:t>+    </a:t>
            </a:r>
            <a:r>
              <a:rPr lang="en-US" sz="4356" dirty="0">
                <a:latin typeface="Comic Sans MS" panose="030F0702030302020204" pitchFamily="66" charset="0"/>
              </a:rPr>
              <a:t>  </a:t>
            </a:r>
            <a:r>
              <a:rPr sz="4356" dirty="0">
                <a:latin typeface="Comic Sans MS" panose="030F0702030302020204" pitchFamily="66" charset="0"/>
              </a:rPr>
              <a:t>=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hat additions can we make from this subtraction?"/>
          <p:cNvSpPr txBox="1">
            <a:spLocks noGrp="1"/>
          </p:cNvSpPr>
          <p:nvPr>
            <p:ph type="title"/>
          </p:nvPr>
        </p:nvSpPr>
        <p:spPr>
          <a:xfrm>
            <a:off x="1982641" y="273744"/>
            <a:ext cx="8232482" cy="11454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lvl1pPr>
          </a:lstStyle>
          <a:p>
            <a:pPr algn="ctr"/>
            <a:r>
              <a:rPr dirty="0">
                <a:latin typeface="Comic Sans MS" panose="030F0702030302020204" pitchFamily="66" charset="0"/>
              </a:rPr>
              <a:t>What additions can we make from this subtraction?</a:t>
            </a:r>
          </a:p>
        </p:txBody>
      </p:sp>
      <p:sp>
        <p:nvSpPr>
          <p:cNvPr id="45" name="30  -   12 =…"/>
          <p:cNvSpPr txBox="1">
            <a:spLocks noGrp="1"/>
          </p:cNvSpPr>
          <p:nvPr>
            <p:ph type="body" idx="1"/>
          </p:nvPr>
        </p:nvSpPr>
        <p:spPr>
          <a:xfrm>
            <a:off x="1982641" y="1605003"/>
            <a:ext cx="8232482" cy="4528298"/>
          </a:xfrm>
          <a:prstGeom prst="rect">
            <a:avLst/>
          </a:prstGeom>
        </p:spPr>
        <p:txBody>
          <a:bodyPr/>
          <a:lstStyle/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sz="3993" dirty="0">
                <a:latin typeface="Comic Sans MS" panose="030F0702030302020204" pitchFamily="66" charset="0"/>
              </a:rPr>
              <a:t>30  -   12 =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400"/>
            </a:pPr>
            <a:r>
              <a:rPr dirty="0">
                <a:latin typeface="Comic Sans MS" panose="030F0702030302020204" pitchFamily="66" charset="0"/>
              </a:rPr>
              <a:t>     +       =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400"/>
            </a:pPr>
            <a:r>
              <a:rPr dirty="0">
                <a:latin typeface="Comic Sans MS" panose="030F0702030302020204" pitchFamily="66" charset="0"/>
              </a:rPr>
              <a:t>     +       =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  <a:defRPr sz="4400"/>
            </a:pPr>
            <a:r>
              <a:rPr dirty="0">
                <a:latin typeface="Comic Sans MS" panose="030F0702030302020204" pitchFamily="66" charset="0"/>
              </a:rPr>
              <a:t>     </a:t>
            </a:r>
            <a:r>
              <a:rPr sz="2904" dirty="0">
                <a:latin typeface="Comic Sans MS" panose="030F0702030302020204" pitchFamily="66" charset="0"/>
              </a:rPr>
              <a:t> What other subtraction can we make?</a:t>
            </a:r>
          </a:p>
          <a:p>
            <a:pPr marL="97975" indent="0" algn="ctr">
              <a:buNone/>
              <a:tabLst>
                <a:tab pos="657012" algn="l"/>
                <a:tab pos="1314023" algn="l"/>
                <a:tab pos="1971035" algn="l"/>
                <a:tab pos="2628047" algn="l"/>
                <a:tab pos="3285058" algn="l"/>
                <a:tab pos="3942070" algn="l"/>
                <a:tab pos="4599081" algn="l"/>
                <a:tab pos="5256093" algn="l"/>
                <a:tab pos="5913105" algn="l"/>
                <a:tab pos="6570116" algn="l"/>
                <a:tab pos="7227128" algn="l"/>
                <a:tab pos="7884140" algn="l"/>
              </a:tabLst>
            </a:pPr>
            <a:r>
              <a:rPr dirty="0">
                <a:latin typeface="Comic Sans MS" panose="030F0702030302020204" pitchFamily="66" charset="0"/>
              </a:rPr>
              <a:t>       </a:t>
            </a:r>
            <a:r>
              <a:rPr sz="3993" dirty="0">
                <a:latin typeface="Comic Sans MS" panose="030F0702030302020204" pitchFamily="66" charset="0"/>
              </a:rPr>
              <a:t> -       =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369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Inverse</vt:lpstr>
      <vt:lpstr> </vt:lpstr>
      <vt:lpstr>PowerPoint Presentation</vt:lpstr>
      <vt:lpstr>What does 'the inverse' mean?</vt:lpstr>
      <vt:lpstr>PowerPoint Presentation</vt:lpstr>
      <vt:lpstr>What do you notice about these number sentences? </vt:lpstr>
      <vt:lpstr>PowerPoint Presentation</vt:lpstr>
      <vt:lpstr>What subtractions can we make from this addition?</vt:lpstr>
      <vt:lpstr>What additions can we make from this subtraction?</vt:lpstr>
      <vt:lpstr>Try to make the other addition and subtraction number sentences:</vt:lpstr>
      <vt:lpstr>PowerPoint Presentation</vt:lpstr>
      <vt:lpstr>Can you use the inverse?</vt:lpstr>
      <vt:lpstr>Plenary: Temperature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</dc:title>
  <dc:creator>M Smith</dc:creator>
  <cp:lastModifiedBy>M Smith</cp:lastModifiedBy>
  <cp:revision>4</cp:revision>
  <dcterms:created xsi:type="dcterms:W3CDTF">2021-06-12T17:33:21Z</dcterms:created>
  <dcterms:modified xsi:type="dcterms:W3CDTF">2021-06-12T18:11:37Z</dcterms:modified>
</cp:coreProperties>
</file>