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55" r:id="rId5"/>
    <p:sldId id="456" r:id="rId6"/>
    <p:sldId id="444" r:id="rId7"/>
    <p:sldId id="445" r:id="rId8"/>
    <p:sldId id="360" r:id="rId9"/>
    <p:sldId id="429" r:id="rId10"/>
    <p:sldId id="367" r:id="rId11"/>
    <p:sldId id="373" r:id="rId12"/>
    <p:sldId id="368" r:id="rId13"/>
    <p:sldId id="374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eacherled.com/iresources/scales/mas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oftschools.com/math/data_analysis/pictograph/gam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2E0F-0EF1-4EC4-B5C2-FC37811BC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LO: To strengthen our knowledge of money, with a focus of finding change.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9CE02-F3F5-4DCC-BE6E-4DC7F1728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and sort coins.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convert pence into pounds. </a:t>
            </a:r>
          </a:p>
          <a:p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methods to help find change.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7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Joe buys an ice cream for 87p. He pays with a £2 coin.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Calculate his change.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His change will be £1 and 13p.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652494A9-D2FB-4E4D-9BA7-84AB6FF0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49FEF50-EC9B-405A-9CE8-196778E9721B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E190D9-0E27-4C19-A924-3F079B18A0F4}"/>
              </a:ext>
            </a:extLst>
          </p:cNvPr>
          <p:cNvGrpSpPr/>
          <p:nvPr/>
        </p:nvGrpSpPr>
        <p:grpSpPr>
          <a:xfrm>
            <a:off x="3234585" y="1978678"/>
            <a:ext cx="2659302" cy="2560048"/>
            <a:chOff x="2150188" y="4862321"/>
            <a:chExt cx="1499484" cy="16071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20DD7B-0901-4FC7-90A1-82092A39563A}"/>
                </a:ext>
              </a:extLst>
            </p:cNvPr>
            <p:cNvSpPr/>
            <p:nvPr/>
          </p:nvSpPr>
          <p:spPr>
            <a:xfrm>
              <a:off x="2150188" y="5768877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£1 and 13p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165011-272A-4BC7-B3BF-741DA7B86201}"/>
                </a:ext>
              </a:extLst>
            </p:cNvPr>
            <p:cNvSpPr/>
            <p:nvPr/>
          </p:nvSpPr>
          <p:spPr>
            <a:xfrm>
              <a:off x="3020400" y="5768873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87p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A3DEA0-CB02-447A-98C4-3A69B591642C}"/>
                </a:ext>
              </a:extLst>
            </p:cNvPr>
            <p:cNvSpPr/>
            <p:nvPr/>
          </p:nvSpPr>
          <p:spPr>
            <a:xfrm>
              <a:off x="2585294" y="4862321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D9592A-6F0D-4F45-BD44-35504005E226}"/>
                </a:ext>
              </a:extLst>
            </p:cNvPr>
            <p:cNvCxnSpPr>
              <a:stCxn id="20" idx="3"/>
              <a:endCxn id="17" idx="0"/>
            </p:cNvCxnSpPr>
            <p:nvPr/>
          </p:nvCxnSpPr>
          <p:spPr>
            <a:xfrm flipH="1">
              <a:off x="2464824" y="5460330"/>
              <a:ext cx="212625" cy="308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295BD86-DBCE-4EF5-A28B-C12CC15FD46E}"/>
                </a:ext>
              </a:extLst>
            </p:cNvPr>
            <p:cNvCxnSpPr>
              <a:cxnSpLocks/>
              <a:stCxn id="20" idx="5"/>
              <a:endCxn id="18" idx="0"/>
            </p:cNvCxnSpPr>
            <p:nvPr/>
          </p:nvCxnSpPr>
          <p:spPr>
            <a:xfrm>
              <a:off x="3122411" y="5460330"/>
              <a:ext cx="212625" cy="308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916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1D093ED1-A820-4077-92FF-A7DEFF22A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06EE8853-5E2F-482C-BA34-04864A1C2A9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52C775-EFA9-40D6-A058-042CF9928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8CFAEA-855E-4F1C-8377-F42191C1771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buy the ball, what will your change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pay with a £10 note?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ACB94A-6F7F-46F2-8FAB-39037610BC22}"/>
              </a:ext>
            </a:extLst>
          </p:cNvPr>
          <p:cNvSpPr/>
          <p:nvPr/>
        </p:nvSpPr>
        <p:spPr>
          <a:xfrm>
            <a:off x="3706618" y="3807602"/>
            <a:ext cx="1814506" cy="73466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65p</a:t>
            </a:r>
          </a:p>
        </p:txBody>
      </p:sp>
    </p:spTree>
    <p:extLst>
      <p:ext uri="{BB962C8B-B14F-4D97-AF65-F5344CB8AC3E}">
        <p14:creationId xmlns:p14="http://schemas.microsoft.com/office/powerpoint/2010/main" val="212458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1D093ED1-A820-4077-92FF-A7DEFF22A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06EE8853-5E2F-482C-BA34-04864A1C2A9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52C775-EFA9-40D6-A058-042CF9928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8CFAEA-855E-4F1C-8377-F42191C1771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buy the ball, what will your change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pay with a £10 note?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His change will be £6 and 35p.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ACB94A-6F7F-46F2-8FAB-39037610BC22}"/>
              </a:ext>
            </a:extLst>
          </p:cNvPr>
          <p:cNvSpPr/>
          <p:nvPr/>
        </p:nvSpPr>
        <p:spPr>
          <a:xfrm>
            <a:off x="3706618" y="3807602"/>
            <a:ext cx="1814506" cy="73466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65p</a:t>
            </a:r>
          </a:p>
        </p:txBody>
      </p:sp>
    </p:spTree>
    <p:extLst>
      <p:ext uri="{BB962C8B-B14F-4D97-AF65-F5344CB8AC3E}">
        <p14:creationId xmlns:p14="http://schemas.microsoft.com/office/powerpoint/2010/main" val="116840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Picture 44" descr="A close up of a sign&#10;&#10;Description generated with high confidence">
            <a:extLst>
              <a:ext uri="{FF2B5EF4-FFF2-40B4-BE49-F238E27FC236}">
                <a16:creationId xmlns:a16="http://schemas.microsoft.com/office/drawing/2014/main" id="{641B6256-BCE7-4F06-A6A1-8CF56A1C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id="{CFB1A776-D2AF-4ECC-A586-AEF52517AE9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E3FA0-FE10-430F-9F3F-F3A76909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1A00BD-A174-49F9-9CB1-FAFF843EA98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Andrew buys a chocolate bar which costs £1 and 44p.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gives the shop keeper a £5 note.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correct? Prove it.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F68A7673-54E9-48B0-82EC-3F02CA0E9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49536"/>
              </p:ext>
            </p:extLst>
          </p:nvPr>
        </p:nvGraphicFramePr>
        <p:xfrm>
          <a:off x="988626" y="2251562"/>
          <a:ext cx="527076" cy="304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6">
                  <a:extLst>
                    <a:ext uri="{9D8B030D-6E8A-4147-A177-3AD203B41FA5}">
                      <a16:colId xmlns:a16="http://schemas.microsoft.com/office/drawing/2014/main" val="285019858"/>
                    </a:ext>
                  </a:extLst>
                </a:gridCol>
              </a:tblGrid>
              <a:tr h="1584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168939"/>
                  </a:ext>
                </a:extLst>
              </a:tr>
              <a:tr h="146072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74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02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Picture 44" descr="A close up of a sign&#10;&#10;Description generated with high confidence">
            <a:extLst>
              <a:ext uri="{FF2B5EF4-FFF2-40B4-BE49-F238E27FC236}">
                <a16:creationId xmlns:a16="http://schemas.microsoft.com/office/drawing/2014/main" id="{641B6256-BCE7-4F06-A6A1-8CF56A1C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id="{CFB1A776-D2AF-4ECC-A586-AEF52517AE9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E3FA0-FE10-430F-9F3F-F3A76909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1A00BD-A174-49F9-9CB1-FAFF843EA98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Andrew buys a chocolate bar which costs £1 and 44p.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gives the shop keeper a £5 note.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correct? Prove it.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is correct because...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F68A7673-54E9-48B0-82EC-3F02CA0E9CA6}"/>
              </a:ext>
            </a:extLst>
          </p:cNvPr>
          <p:cNvGraphicFramePr>
            <a:graphicFrameLocks noGrp="1"/>
          </p:cNvGraphicFramePr>
          <p:nvPr/>
        </p:nvGraphicFramePr>
        <p:xfrm>
          <a:off x="988626" y="2251562"/>
          <a:ext cx="527076" cy="304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6">
                  <a:extLst>
                    <a:ext uri="{9D8B030D-6E8A-4147-A177-3AD203B41FA5}">
                      <a16:colId xmlns:a16="http://schemas.microsoft.com/office/drawing/2014/main" val="285019858"/>
                    </a:ext>
                  </a:extLst>
                </a:gridCol>
              </a:tblGrid>
              <a:tr h="1584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168939"/>
                  </a:ext>
                </a:extLst>
              </a:tr>
              <a:tr h="146072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74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Picture 44" descr="A close up of a sign&#10;&#10;Description generated with high confidence">
            <a:extLst>
              <a:ext uri="{FF2B5EF4-FFF2-40B4-BE49-F238E27FC236}">
                <a16:creationId xmlns:a16="http://schemas.microsoft.com/office/drawing/2014/main" id="{641B6256-BCE7-4F06-A6A1-8CF56A1C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id="{CFB1A776-D2AF-4ECC-A586-AEF52517AE9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E3FA0-FE10-430F-9F3F-F3A76909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1A00BD-A174-49F9-9CB1-FAFF843EA98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Andrew buys a chocolate bar which costs £1 and 44p.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gives the shop keeper a £5 note.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correct? Prove it.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is correct because £5 –  £1 and 44p = £3 and 56p change.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F68A7673-54E9-48B0-82EC-3F02CA0E9CA6}"/>
              </a:ext>
            </a:extLst>
          </p:cNvPr>
          <p:cNvGraphicFramePr>
            <a:graphicFrameLocks noGrp="1"/>
          </p:cNvGraphicFramePr>
          <p:nvPr/>
        </p:nvGraphicFramePr>
        <p:xfrm>
          <a:off x="988626" y="2251562"/>
          <a:ext cx="527076" cy="304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6">
                  <a:extLst>
                    <a:ext uri="{9D8B030D-6E8A-4147-A177-3AD203B41FA5}">
                      <a16:colId xmlns:a16="http://schemas.microsoft.com/office/drawing/2014/main" val="285019858"/>
                    </a:ext>
                  </a:extLst>
                </a:gridCol>
              </a:tblGrid>
              <a:tr h="1584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168939"/>
                  </a:ext>
                </a:extLst>
              </a:tr>
              <a:tr h="146072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74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6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584E8D1F-E860-4537-80DB-B1C000323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90E6488C-C4E9-4421-8339-0B0ED58500D1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523455-D2D6-4355-B4B3-DA5549FF6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C659D5-BB56-4F18-A9F9-EC7D99E6E7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bought an ice cream. He paid with a £2 coin.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his change he got three different silver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could the ice cream cost?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working.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A6A50F51-BCAA-436D-BFEB-547259A0476A}"/>
              </a:ext>
            </a:extLst>
          </p:cNvPr>
          <p:cNvSpPr/>
          <p:nvPr/>
        </p:nvSpPr>
        <p:spPr>
          <a:xfrm rot="16200000">
            <a:off x="5519057" y="1006487"/>
            <a:ext cx="419394" cy="162017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EA9D71-66FC-411F-8C46-A01FAB823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10795"/>
              </p:ext>
            </p:extLst>
          </p:nvPr>
        </p:nvGraphicFramePr>
        <p:xfrm>
          <a:off x="1838358" y="3133715"/>
          <a:ext cx="5920115" cy="119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78982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431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64595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</a:tblGrid>
              <a:tr h="87699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316246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2050992F-F7F0-47F3-B636-2D5CA7B9BA3E}"/>
              </a:ext>
            </a:extLst>
          </p:cNvPr>
          <p:cNvGrpSpPr/>
          <p:nvPr/>
        </p:nvGrpSpPr>
        <p:grpSpPr>
          <a:xfrm>
            <a:off x="1313987" y="4120831"/>
            <a:ext cx="6830936" cy="650698"/>
            <a:chOff x="15706" y="2045897"/>
            <a:chExt cx="3024892" cy="36730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08FDEE-66FA-4A4B-9FAD-755A5D6ECE79}"/>
                </a:ext>
              </a:extLst>
            </p:cNvPr>
            <p:cNvSpPr/>
            <p:nvPr/>
          </p:nvSpPr>
          <p:spPr>
            <a:xfrm>
              <a:off x="15706" y="2045897"/>
              <a:ext cx="470278" cy="3599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F2E58A2-DD44-49C2-A582-2D2548C7FA0A}"/>
                </a:ext>
              </a:extLst>
            </p:cNvPr>
            <p:cNvSpPr/>
            <p:nvPr/>
          </p:nvSpPr>
          <p:spPr>
            <a:xfrm>
              <a:off x="2664043" y="2053516"/>
              <a:ext cx="376555" cy="3596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07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584E8D1F-E860-4537-80DB-B1C000323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90E6488C-C4E9-4421-8339-0B0ED58500D1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523455-D2D6-4355-B4B3-DA5549FF6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C659D5-BB56-4F18-A9F9-EC7D99E6E7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bought an ice cream. He paid with a £2 coin.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his change he got three different silver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could the ice cream cost?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working.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The ice cream cost £1 and 25p.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A6A50F51-BCAA-436D-BFEB-547259A0476A}"/>
              </a:ext>
            </a:extLst>
          </p:cNvPr>
          <p:cNvSpPr/>
          <p:nvPr/>
        </p:nvSpPr>
        <p:spPr>
          <a:xfrm rot="16200000">
            <a:off x="5519057" y="1006487"/>
            <a:ext cx="419394" cy="162017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 and 25p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150FEA-DDF5-4F3A-80E2-7655E3E9FFD9}"/>
              </a:ext>
            </a:extLst>
          </p:cNvPr>
          <p:cNvGrpSpPr/>
          <p:nvPr/>
        </p:nvGrpSpPr>
        <p:grpSpPr>
          <a:xfrm>
            <a:off x="1313987" y="2715197"/>
            <a:ext cx="6830936" cy="2183325"/>
            <a:chOff x="1274761" y="4654137"/>
            <a:chExt cx="5358784" cy="21833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318523-0C3B-4F52-89EF-F9A0255CC1CE}"/>
                </a:ext>
              </a:extLst>
            </p:cNvPr>
            <p:cNvGrpSpPr/>
            <p:nvPr/>
          </p:nvGrpSpPr>
          <p:grpSpPr>
            <a:xfrm>
              <a:off x="1274761" y="4654137"/>
              <a:ext cx="5358784" cy="2068134"/>
              <a:chOff x="15706" y="1252454"/>
              <a:chExt cx="3024892" cy="116740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C48CED-253C-4783-8FC6-7AE30241D716}"/>
                  </a:ext>
                </a:extLst>
              </p:cNvPr>
              <p:cNvSpPr/>
              <p:nvPr/>
            </p:nvSpPr>
            <p:spPr>
              <a:xfrm>
                <a:off x="333063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5p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F877828-B46A-40F5-B561-383BDBDFC6E5}"/>
                  </a:ext>
                </a:extLst>
              </p:cNvPr>
              <p:cNvSpPr/>
              <p:nvPr/>
            </p:nvSpPr>
            <p:spPr>
              <a:xfrm>
                <a:off x="1858031" y="1252454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50p</a:t>
                </a:r>
                <a:endParaRPr lang="en-GB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9E500C8D-6B11-4EDD-AA17-A883CD5F56ED}"/>
                  </a:ext>
                </a:extLst>
              </p:cNvPr>
              <p:cNvSpPr/>
              <p:nvPr/>
            </p:nvSpPr>
            <p:spPr>
              <a:xfrm>
                <a:off x="255351" y="1764223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9DA392D-14F2-4DDA-B09E-AC49985DCC72}"/>
                  </a:ext>
                </a:extLst>
              </p:cNvPr>
              <p:cNvSpPr/>
              <p:nvPr/>
            </p:nvSpPr>
            <p:spPr>
              <a:xfrm>
                <a:off x="580847" y="2045897"/>
                <a:ext cx="470294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£1 and 30p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87E176D-3244-42C7-B210-369A972AB8AF}"/>
                  </a:ext>
                </a:extLst>
              </p:cNvPr>
              <p:cNvSpPr/>
              <p:nvPr/>
            </p:nvSpPr>
            <p:spPr>
              <a:xfrm>
                <a:off x="15706" y="2045897"/>
                <a:ext cx="470278" cy="3599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£1 and 25p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D922D8C-FFF3-42EF-B319-55871AD50C54}"/>
                  </a:ext>
                </a:extLst>
              </p:cNvPr>
              <p:cNvSpPr/>
              <p:nvPr/>
            </p:nvSpPr>
            <p:spPr>
              <a:xfrm>
                <a:off x="2664043" y="2053516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£2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DB9F56F-C0B0-4882-A45A-6BD0B4A16565}"/>
                  </a:ext>
                </a:extLst>
              </p:cNvPr>
              <p:cNvSpPr/>
              <p:nvPr/>
            </p:nvSpPr>
            <p:spPr>
              <a:xfrm>
                <a:off x="1381554" y="2060179"/>
                <a:ext cx="470277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£1 and 50p</a:t>
                </a: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476884D-AC39-4ACB-85D2-FC2CA11ADCC5}"/>
                  </a:ext>
                </a:extLst>
              </p:cNvPr>
              <p:cNvSpPr/>
              <p:nvPr/>
            </p:nvSpPr>
            <p:spPr>
              <a:xfrm>
                <a:off x="818919" y="1763249"/>
                <a:ext cx="785076" cy="416824"/>
              </a:xfrm>
              <a:prstGeom prst="arc">
                <a:avLst>
                  <a:gd name="adj1" fmla="val 10744484"/>
                  <a:gd name="adj2" fmla="val 6994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6C74411-638E-4F17-8298-3E316431DBF9}"/>
                  </a:ext>
                </a:extLst>
              </p:cNvPr>
              <p:cNvSpPr/>
              <p:nvPr/>
            </p:nvSpPr>
            <p:spPr>
              <a:xfrm>
                <a:off x="923189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20p</a:t>
                </a:r>
              </a:p>
            </p:txBody>
          </p:sp>
        </p:grp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365C1480-C354-453B-9E8F-33417F05452A}"/>
                </a:ext>
              </a:extLst>
            </p:cNvPr>
            <p:cNvSpPr/>
            <p:nvPr/>
          </p:nvSpPr>
          <p:spPr>
            <a:xfrm>
              <a:off x="4101776" y="5143991"/>
              <a:ext cx="2215341" cy="1693471"/>
            </a:xfrm>
            <a:prstGeom prst="arc">
              <a:avLst>
                <a:gd name="adj1" fmla="val 10936106"/>
                <a:gd name="adj2" fmla="val 2151843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5ABEA20-9DB4-4457-AC0B-7323D0FB7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10852"/>
              </p:ext>
            </p:extLst>
          </p:nvPr>
        </p:nvGraphicFramePr>
        <p:xfrm>
          <a:off x="1838358" y="3133715"/>
          <a:ext cx="5920115" cy="119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78982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431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64595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</a:tblGrid>
              <a:tr h="87699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316246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57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900A5A8C-7DEB-499C-A3CD-578C1A3EF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CC6762DE-F743-4810-9BD6-53F5112F344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F9374-7082-4922-8FCE-5626191A4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9624EB-FDDC-4C50-9129-50939EC3C2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Veronica bought some building blocks. She paid with a £10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might she get in her change? Give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56AFA15-3477-44A7-8C75-4C311F455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95648"/>
              </p:ext>
            </p:extLst>
          </p:nvPr>
        </p:nvGraphicFramePr>
        <p:xfrm>
          <a:off x="2130604" y="3483307"/>
          <a:ext cx="4882791" cy="996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460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2163331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4982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4982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52p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sp>
        <p:nvSpPr>
          <p:cNvPr id="17" name="Snip Same Side Corner Rectangle 1">
            <a:extLst>
              <a:ext uri="{FF2B5EF4-FFF2-40B4-BE49-F238E27FC236}">
                <a16:creationId xmlns:a16="http://schemas.microsoft.com/office/drawing/2014/main" id="{ECB0DCBC-BF38-46DA-B04C-E57854CCF02B}"/>
              </a:ext>
            </a:extLst>
          </p:cNvPr>
          <p:cNvSpPr/>
          <p:nvPr/>
        </p:nvSpPr>
        <p:spPr>
          <a:xfrm rot="16200000">
            <a:off x="5371492" y="1400151"/>
            <a:ext cx="419394" cy="162017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52p</a:t>
            </a:r>
          </a:p>
        </p:txBody>
      </p:sp>
    </p:spTree>
    <p:extLst>
      <p:ext uri="{BB962C8B-B14F-4D97-AF65-F5344CB8AC3E}">
        <p14:creationId xmlns:p14="http://schemas.microsoft.com/office/powerpoint/2010/main" val="2659378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900A5A8C-7DEB-499C-A3CD-578C1A3EF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CC6762DE-F743-4810-9BD6-53F5112F344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F9374-7082-4922-8FCE-5626191A4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9624EB-FDDC-4C50-9129-50939EC3C2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Veronica bought some building blocks. She paid with a £10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might she get in her change? Give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£2 + £2 + 10p + 10p + 10p + 10p + 5p + 2p + 1p = £6 and 48p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£2 + £1 + £1 + 20p + 20p + 2p + 2p + 2p + 2p = £6 and 48p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£2 + £1 + 50p + 50p + 20p + 10p + 10p + 5p + 1p + 1p + 1p = £6 and 48p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nip Same Side Corner Rectangle 1">
            <a:extLst>
              <a:ext uri="{FF2B5EF4-FFF2-40B4-BE49-F238E27FC236}">
                <a16:creationId xmlns:a16="http://schemas.microsoft.com/office/drawing/2014/main" id="{ECB0DCBC-BF38-46DA-B04C-E57854CCF02B}"/>
              </a:ext>
            </a:extLst>
          </p:cNvPr>
          <p:cNvSpPr/>
          <p:nvPr/>
        </p:nvSpPr>
        <p:spPr>
          <a:xfrm rot="16200000">
            <a:off x="5371492" y="1400151"/>
            <a:ext cx="419394" cy="162017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52p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DF5DBC4-23D5-44E7-AC05-4C50472C3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57526"/>
              </p:ext>
            </p:extLst>
          </p:nvPr>
        </p:nvGraphicFramePr>
        <p:xfrm>
          <a:off x="2130604" y="3483307"/>
          <a:ext cx="4882791" cy="996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460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2163331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4982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4982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52p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£6 and 48p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2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C56C3-9284-4FB8-8F48-6AE047CC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23721"/>
            <a:ext cx="7886700" cy="253241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teacherLED.com Time - Scales: Reading Mass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69F71-F80D-44D9-B455-1B944A0F0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72" t="19132" r="17681" b="6114"/>
          <a:stretch/>
        </p:blipFill>
        <p:spPr>
          <a:xfrm>
            <a:off x="1288895" y="1634979"/>
            <a:ext cx="6566209" cy="42887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8A5DA3-794E-4329-A633-F8BDF3B7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Plenary- Mass 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9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A62B-43B8-4FD7-8B10-1F4DABF3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4753"/>
            <a:ext cx="7886700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Plenary- Statistics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7207B-1FC5-4D08-BDF5-08ED4A5F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8" y="5897216"/>
            <a:ext cx="7886700" cy="3327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Pictograph Games (softschools.com)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2E7E6-6A96-4B69-9265-1ED32C757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t="11914" r="30145" b="18229"/>
          <a:stretch/>
        </p:blipFill>
        <p:spPr>
          <a:xfrm>
            <a:off x="1325217" y="1031512"/>
            <a:ext cx="6493565" cy="47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0D5647ED-5394-4BF3-9270-7BA7338BA18E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AC67DD-29FC-4312-87B3-17CF8C19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664008-098E-4AAF-A3E9-A78EE99BC9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nearest whole pounds for the change you would receive if you bought the jam and the orange juice and paid with a £10 note.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nip Same Side Corner Rectangle 1">
            <a:extLst>
              <a:ext uri="{FF2B5EF4-FFF2-40B4-BE49-F238E27FC236}">
                <a16:creationId xmlns:a16="http://schemas.microsoft.com/office/drawing/2014/main" id="{1CF4967F-967C-4647-A701-C334462BC345}"/>
              </a:ext>
            </a:extLst>
          </p:cNvPr>
          <p:cNvSpPr/>
          <p:nvPr/>
        </p:nvSpPr>
        <p:spPr>
          <a:xfrm rot="16200000">
            <a:off x="2656258" y="2360979"/>
            <a:ext cx="507466" cy="159047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69p</a:t>
            </a: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583F3F66-0B8F-4470-ADAB-9E004CDB4EF4}"/>
              </a:ext>
            </a:extLst>
          </p:cNvPr>
          <p:cNvSpPr/>
          <p:nvPr/>
        </p:nvSpPr>
        <p:spPr>
          <a:xfrm rot="16200000">
            <a:off x="7159678" y="2360616"/>
            <a:ext cx="507466" cy="1591200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45p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D1EF59A0-28F1-4890-9B15-3505064B8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80701"/>
              </p:ext>
            </p:extLst>
          </p:nvPr>
        </p:nvGraphicFramePr>
        <p:xfrm>
          <a:off x="1151123" y="4974909"/>
          <a:ext cx="705788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629">
                  <a:extLst>
                    <a:ext uri="{9D8B030D-6E8A-4147-A177-3AD203B41FA5}">
                      <a16:colId xmlns:a16="http://schemas.microsoft.com/office/drawing/2014/main" val="302662134"/>
                    </a:ext>
                  </a:extLst>
                </a:gridCol>
                <a:gridCol w="2352629">
                  <a:extLst>
                    <a:ext uri="{9D8B030D-6E8A-4147-A177-3AD203B41FA5}">
                      <a16:colId xmlns:a16="http://schemas.microsoft.com/office/drawing/2014/main" val="802377623"/>
                    </a:ext>
                  </a:extLst>
                </a:gridCol>
                <a:gridCol w="2352629">
                  <a:extLst>
                    <a:ext uri="{9D8B030D-6E8A-4147-A177-3AD203B41FA5}">
                      <a16:colId xmlns:a16="http://schemas.microsoft.com/office/drawing/2014/main" val="83413162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63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80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92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0D5647ED-5394-4BF3-9270-7BA7338BA18E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AC67DD-29FC-4312-87B3-17CF8C19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664008-098E-4AAF-A3E9-A78EE99BC9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nearest whole pounds for the change you would receive if you bought the jam and the orange juice and paid with a £10 note.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nip Same Side Corner Rectangle 1">
            <a:extLst>
              <a:ext uri="{FF2B5EF4-FFF2-40B4-BE49-F238E27FC236}">
                <a16:creationId xmlns:a16="http://schemas.microsoft.com/office/drawing/2014/main" id="{1CF4967F-967C-4647-A701-C334462BC345}"/>
              </a:ext>
            </a:extLst>
          </p:cNvPr>
          <p:cNvSpPr/>
          <p:nvPr/>
        </p:nvSpPr>
        <p:spPr>
          <a:xfrm rot="16200000">
            <a:off x="2656258" y="2360979"/>
            <a:ext cx="507466" cy="159047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69p</a:t>
            </a: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583F3F66-0B8F-4470-ADAB-9E004CDB4EF4}"/>
              </a:ext>
            </a:extLst>
          </p:cNvPr>
          <p:cNvSpPr/>
          <p:nvPr/>
        </p:nvSpPr>
        <p:spPr>
          <a:xfrm rot="16200000">
            <a:off x="7159678" y="2360616"/>
            <a:ext cx="507466" cy="1591200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45p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3FC67329-7E8B-4D54-B99E-E2025B62B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50732"/>
              </p:ext>
            </p:extLst>
          </p:nvPr>
        </p:nvGraphicFramePr>
        <p:xfrm>
          <a:off x="1151123" y="4974909"/>
          <a:ext cx="705788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629">
                  <a:extLst>
                    <a:ext uri="{9D8B030D-6E8A-4147-A177-3AD203B41FA5}">
                      <a16:colId xmlns:a16="http://schemas.microsoft.com/office/drawing/2014/main" val="302662134"/>
                    </a:ext>
                  </a:extLst>
                </a:gridCol>
                <a:gridCol w="2352629">
                  <a:extLst>
                    <a:ext uri="{9D8B030D-6E8A-4147-A177-3AD203B41FA5}">
                      <a16:colId xmlns:a16="http://schemas.microsoft.com/office/drawing/2014/main" val="802377623"/>
                    </a:ext>
                  </a:extLst>
                </a:gridCol>
                <a:gridCol w="2352629">
                  <a:extLst>
                    <a:ext uri="{9D8B030D-6E8A-4147-A177-3AD203B41FA5}">
                      <a16:colId xmlns:a16="http://schemas.microsoft.com/office/drawing/2014/main" val="83413162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63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80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9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Alice buys a book for £7 and 68p. She pays with a £10 note.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Complete the number line to work out her change.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C75715A-7589-4D3E-825E-DF81EFB37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49550"/>
              </p:ext>
            </p:extLst>
          </p:nvPr>
        </p:nvGraphicFramePr>
        <p:xfrm>
          <a:off x="2027544" y="2497693"/>
          <a:ext cx="5920115" cy="119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78982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431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64595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</a:tblGrid>
              <a:tr h="87699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316246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04CD262-98B0-49B6-8973-8923B2667E4A}"/>
              </a:ext>
            </a:extLst>
          </p:cNvPr>
          <p:cNvGrpSpPr/>
          <p:nvPr/>
        </p:nvGrpSpPr>
        <p:grpSpPr>
          <a:xfrm>
            <a:off x="1503173" y="2081198"/>
            <a:ext cx="6830936" cy="2181302"/>
            <a:chOff x="1274761" y="4656160"/>
            <a:chExt cx="5358784" cy="21813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586528-2043-4282-A99B-B0524A1D2C24}"/>
                </a:ext>
              </a:extLst>
            </p:cNvPr>
            <p:cNvGrpSpPr/>
            <p:nvPr/>
          </p:nvGrpSpPr>
          <p:grpSpPr>
            <a:xfrm>
              <a:off x="1274761" y="4656160"/>
              <a:ext cx="5358784" cy="2066111"/>
              <a:chOff x="15706" y="1253596"/>
              <a:chExt cx="3024892" cy="116626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EB40B9-A929-490B-AE96-18BF014E620B}"/>
                  </a:ext>
                </a:extLst>
              </p:cNvPr>
              <p:cNvSpPr/>
              <p:nvPr/>
            </p:nvSpPr>
            <p:spPr>
              <a:xfrm>
                <a:off x="333063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1C3C9E4-BD4F-415A-ACE5-1618374AFB4F}"/>
                  </a:ext>
                </a:extLst>
              </p:cNvPr>
              <p:cNvSpPr/>
              <p:nvPr/>
            </p:nvSpPr>
            <p:spPr>
              <a:xfrm>
                <a:off x="1885827" y="1253596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  <a:endParaRPr lang="en-GB" sz="1400" b="1" spc="-3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DA51FE90-1BCA-4250-977B-D272BE94B218}"/>
                  </a:ext>
                </a:extLst>
              </p:cNvPr>
              <p:cNvSpPr/>
              <p:nvPr/>
            </p:nvSpPr>
            <p:spPr>
              <a:xfrm>
                <a:off x="255351" y="1764223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FC1CF60D-2A10-473E-B3D4-A67F39F61C48}"/>
                  </a:ext>
                </a:extLst>
              </p:cNvPr>
              <p:cNvSpPr/>
              <p:nvPr/>
            </p:nvSpPr>
            <p:spPr>
              <a:xfrm>
                <a:off x="580847" y="2045897"/>
                <a:ext cx="470294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£7 and 70p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475DF2F-3A64-4A1A-8EB0-8820AAC386D8}"/>
                  </a:ext>
                </a:extLst>
              </p:cNvPr>
              <p:cNvSpPr/>
              <p:nvPr/>
            </p:nvSpPr>
            <p:spPr>
              <a:xfrm>
                <a:off x="15706" y="2045897"/>
                <a:ext cx="470278" cy="3599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£7 and 68p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7872CFB4-1E17-4A9B-8F4F-377838D22009}"/>
                  </a:ext>
                </a:extLst>
              </p:cNvPr>
              <p:cNvSpPr/>
              <p:nvPr/>
            </p:nvSpPr>
            <p:spPr>
              <a:xfrm>
                <a:off x="2664043" y="2053516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£10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49D07D5-7A43-4743-85B0-DDA92326FB65}"/>
                  </a:ext>
                </a:extLst>
              </p:cNvPr>
              <p:cNvSpPr/>
              <p:nvPr/>
            </p:nvSpPr>
            <p:spPr>
              <a:xfrm>
                <a:off x="1194556" y="2060179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£8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56B8FE0E-1EE8-4C4D-A66A-FAA38687EFAD}"/>
                  </a:ext>
                </a:extLst>
              </p:cNvPr>
              <p:cNvSpPr/>
              <p:nvPr/>
            </p:nvSpPr>
            <p:spPr>
              <a:xfrm>
                <a:off x="818919" y="1763249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11240D2-AB6B-490C-97A7-F48A1C3E47DF}"/>
                  </a:ext>
                </a:extLst>
              </p:cNvPr>
              <p:cNvSpPr/>
              <p:nvPr/>
            </p:nvSpPr>
            <p:spPr>
              <a:xfrm>
                <a:off x="923189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2929113F-B915-40FC-8D78-2917700ECF39}"/>
                </a:ext>
              </a:extLst>
            </p:cNvPr>
            <p:cNvSpPr/>
            <p:nvPr/>
          </p:nvSpPr>
          <p:spPr>
            <a:xfrm>
              <a:off x="3690024" y="5143991"/>
              <a:ext cx="2627093" cy="1693471"/>
            </a:xfrm>
            <a:prstGeom prst="arc">
              <a:avLst>
                <a:gd name="adj1" fmla="val 10854974"/>
                <a:gd name="adj2" fmla="val 215184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32" descr="A close up of a sign&#10;&#10;Description generated with high confidence">
            <a:extLst>
              <a:ext uri="{FF2B5EF4-FFF2-40B4-BE49-F238E27FC236}">
                <a16:creationId xmlns:a16="http://schemas.microsoft.com/office/drawing/2014/main" id="{FAC264CB-E2EF-46A0-A46B-DD1386EA6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34" name="TextBox 8">
            <a:extLst>
              <a:ext uri="{FF2B5EF4-FFF2-40B4-BE49-F238E27FC236}">
                <a16:creationId xmlns:a16="http://schemas.microsoft.com/office/drawing/2014/main" id="{A4500664-9CD9-4C54-81A5-1A7AD7194541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Alice buys a book for £7 and 68p. She pays with a £10 note.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Complete the number line to work out her change.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change will be £2 and 32p.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Picture 34" descr="A close up of a sign&#10;&#10;Description generated with high confidence">
            <a:extLst>
              <a:ext uri="{FF2B5EF4-FFF2-40B4-BE49-F238E27FC236}">
                <a16:creationId xmlns:a16="http://schemas.microsoft.com/office/drawing/2014/main" id="{322C49DF-49AE-41B7-B8E4-3AB2DEFC2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36" name="TextBox 8">
            <a:extLst>
              <a:ext uri="{FF2B5EF4-FFF2-40B4-BE49-F238E27FC236}">
                <a16:creationId xmlns:a16="http://schemas.microsoft.com/office/drawing/2014/main" id="{4BEEF6C8-2D23-4B1F-A020-FB4FF2D756FE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3DA64CB-38F5-4824-B0D4-799E64DE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99099"/>
              </p:ext>
            </p:extLst>
          </p:nvPr>
        </p:nvGraphicFramePr>
        <p:xfrm>
          <a:off x="2027544" y="2497693"/>
          <a:ext cx="5920115" cy="119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78982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431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64595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</a:tblGrid>
              <a:tr h="87699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316246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15F91ECC-7DDE-4DA9-B889-4284567DF045}"/>
              </a:ext>
            </a:extLst>
          </p:cNvPr>
          <p:cNvGrpSpPr/>
          <p:nvPr/>
        </p:nvGrpSpPr>
        <p:grpSpPr>
          <a:xfrm>
            <a:off x="1503173" y="2081198"/>
            <a:ext cx="6830936" cy="2181302"/>
            <a:chOff x="1274761" y="4656160"/>
            <a:chExt cx="5358784" cy="21813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0116EDF-C618-4DC1-A05F-5E72FB008711}"/>
                </a:ext>
              </a:extLst>
            </p:cNvPr>
            <p:cNvGrpSpPr/>
            <p:nvPr/>
          </p:nvGrpSpPr>
          <p:grpSpPr>
            <a:xfrm>
              <a:off x="1274761" y="4656160"/>
              <a:ext cx="5358784" cy="2066111"/>
              <a:chOff x="15706" y="1253596"/>
              <a:chExt cx="3024892" cy="116626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4E8657-3586-4A83-9031-045CB025A52C}"/>
                  </a:ext>
                </a:extLst>
              </p:cNvPr>
              <p:cNvSpPr/>
              <p:nvPr/>
            </p:nvSpPr>
            <p:spPr>
              <a:xfrm>
                <a:off x="333063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2p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E8D5ABD-17DE-4059-A6B6-09E4981F62F1}"/>
                  </a:ext>
                </a:extLst>
              </p:cNvPr>
              <p:cNvSpPr/>
              <p:nvPr/>
            </p:nvSpPr>
            <p:spPr>
              <a:xfrm>
                <a:off x="1885827" y="1253596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£2</a:t>
                </a:r>
                <a:endParaRPr lang="en-GB" sz="1400" b="1" spc="-300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399136AB-2EDC-4485-BF36-1A84DE8D143C}"/>
                  </a:ext>
                </a:extLst>
              </p:cNvPr>
              <p:cNvSpPr/>
              <p:nvPr/>
            </p:nvSpPr>
            <p:spPr>
              <a:xfrm>
                <a:off x="255351" y="1764223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0290898D-1C4E-4AEA-B880-2C13FCD70687}"/>
                  </a:ext>
                </a:extLst>
              </p:cNvPr>
              <p:cNvSpPr/>
              <p:nvPr/>
            </p:nvSpPr>
            <p:spPr>
              <a:xfrm>
                <a:off x="580847" y="2045897"/>
                <a:ext cx="470294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£7 and 70p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C3210A4-F7B1-4B71-90C9-C7EE527C2167}"/>
                  </a:ext>
                </a:extLst>
              </p:cNvPr>
              <p:cNvSpPr/>
              <p:nvPr/>
            </p:nvSpPr>
            <p:spPr>
              <a:xfrm>
                <a:off x="15706" y="2045897"/>
                <a:ext cx="470278" cy="3599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£7 and 68p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971C036-ADF6-4EB4-A894-3EFDB27F4788}"/>
                  </a:ext>
                </a:extLst>
              </p:cNvPr>
              <p:cNvSpPr/>
              <p:nvPr/>
            </p:nvSpPr>
            <p:spPr>
              <a:xfrm>
                <a:off x="2664043" y="2053516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£10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36538A1-D925-45C8-AC0D-60E8DE31FD75}"/>
                  </a:ext>
                </a:extLst>
              </p:cNvPr>
              <p:cNvSpPr/>
              <p:nvPr/>
            </p:nvSpPr>
            <p:spPr>
              <a:xfrm>
                <a:off x="1194556" y="2060179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£8</a:t>
                </a:r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42FB921A-2D23-4AF8-9FA3-F83C3FD39747}"/>
                  </a:ext>
                </a:extLst>
              </p:cNvPr>
              <p:cNvSpPr/>
              <p:nvPr/>
            </p:nvSpPr>
            <p:spPr>
              <a:xfrm>
                <a:off x="818919" y="1763249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E54E42-EA5C-4520-A061-26714EA452A0}"/>
                  </a:ext>
                </a:extLst>
              </p:cNvPr>
              <p:cNvSpPr/>
              <p:nvPr/>
            </p:nvSpPr>
            <p:spPr>
              <a:xfrm>
                <a:off x="923189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30p</a:t>
                </a: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5954B54-95D7-4583-AAD0-6A0FD7D0FB73}"/>
                </a:ext>
              </a:extLst>
            </p:cNvPr>
            <p:cNvSpPr/>
            <p:nvPr/>
          </p:nvSpPr>
          <p:spPr>
            <a:xfrm>
              <a:off x="3690024" y="5143991"/>
              <a:ext cx="2627093" cy="1693471"/>
            </a:xfrm>
            <a:prstGeom prst="arc">
              <a:avLst>
                <a:gd name="adj1" fmla="val 10854974"/>
                <a:gd name="adj2" fmla="val 215184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528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goes swimming. It costs £3 and 75p.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pays with a £5 note.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will her change be?</a:t>
            </a: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6810-3810-4669-8D1D-D4D8DE36C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67497"/>
              </p:ext>
            </p:extLst>
          </p:nvPr>
        </p:nvGraphicFramePr>
        <p:xfrm>
          <a:off x="2375035" y="2292878"/>
          <a:ext cx="4544255" cy="20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55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75p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960F49F-DDF4-405E-AA57-19FC7BEBC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4140D9BD-94E9-4A01-B96E-FC3B57389B2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91070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goes swimming. It costs £3 and 75p.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pays with a £5 note.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will her change be?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 change will be £1 and 25p.</a:t>
            </a: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EE2044-6E99-4CF5-8774-2CF75300C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79559"/>
              </p:ext>
            </p:extLst>
          </p:nvPr>
        </p:nvGraphicFramePr>
        <p:xfrm>
          <a:off x="2375035" y="2292878"/>
          <a:ext cx="4544255" cy="20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55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£3 and 75p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25p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412DFFDF-7F6C-4CF6-952C-58860392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68AAD7AB-01B8-4FD8-BDBC-078A325DED6F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238703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Joe buys an ice cream for 87p. He pays with a £2 coin.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Calculate his change.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E1BFE4-3BD5-42BF-B128-2E3F30C9E4C6}"/>
              </a:ext>
            </a:extLst>
          </p:cNvPr>
          <p:cNvGrpSpPr/>
          <p:nvPr/>
        </p:nvGrpSpPr>
        <p:grpSpPr>
          <a:xfrm>
            <a:off x="3234585" y="1978678"/>
            <a:ext cx="2659302" cy="2560048"/>
            <a:chOff x="2150188" y="4862321"/>
            <a:chExt cx="1499484" cy="160716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0693E9-7F20-4C05-9CFE-47208CEA5381}"/>
                </a:ext>
              </a:extLst>
            </p:cNvPr>
            <p:cNvSpPr/>
            <p:nvPr/>
          </p:nvSpPr>
          <p:spPr>
            <a:xfrm>
              <a:off x="2150188" y="5768877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432028-3285-40DE-A0FC-DD93DB21C9AC}"/>
                </a:ext>
              </a:extLst>
            </p:cNvPr>
            <p:cNvSpPr/>
            <p:nvPr/>
          </p:nvSpPr>
          <p:spPr>
            <a:xfrm>
              <a:off x="3020400" y="5768873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87p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A10E3C-2DD9-4BF6-8E8F-94555FAFDB38}"/>
                </a:ext>
              </a:extLst>
            </p:cNvPr>
            <p:cNvSpPr/>
            <p:nvPr/>
          </p:nvSpPr>
          <p:spPr>
            <a:xfrm>
              <a:off x="2585294" y="4862321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36EB4-AC63-4B99-AB91-9588995371EB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4824" y="5460330"/>
              <a:ext cx="212625" cy="308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A5B292-F355-4B65-A8EC-0FA2051CC711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2411" y="5460330"/>
              <a:ext cx="212625" cy="308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5E523E98-6D7D-4403-B671-2BFFB8A7C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F7C3C584-9CE8-41F0-BBC5-00DB920F2E6F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27924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0f0ae0ff-29c4-4766-b250-c1a9bee8d430"/>
    <ds:schemaRef ds:uri="http://schemas.microsoft.com/office/2006/metadata/properties"/>
    <ds:schemaRef ds:uri="http://schemas.microsoft.com/sharepoint/v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6144f90-c7b6-48d0-aae5-f5e9e48cc3df"/>
  </ds:schemaRefs>
</ds:datastoreItem>
</file>

<file path=customXml/itemProps2.xml><?xml version="1.0" encoding="utf-8"?>
<ds:datastoreItem xmlns:ds="http://schemas.openxmlformats.org/officeDocument/2006/customXml" ds:itemID="{66A70222-571A-4EE2-B383-6B6C3F68D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</TotalTime>
  <Words>991</Words>
  <Application>Microsoft Office PowerPoint</Application>
  <PresentationFormat>On-screen Show (4:3)</PresentationFormat>
  <Paragraphs>505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Office Theme</vt:lpstr>
      <vt:lpstr>LO: To strengthen our knowledge of money, with a focus of finding change.</vt:lpstr>
      <vt:lpstr>Plenary- Mass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Plenary- Statistics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Giving Change PowerPoint Presentation</dc:title>
  <dc:creator>Ashleigh Sobol</dc:creator>
  <cp:lastModifiedBy>M Smith</cp:lastModifiedBy>
  <cp:revision>56</cp:revision>
  <dcterms:created xsi:type="dcterms:W3CDTF">2018-03-17T10:08:43Z</dcterms:created>
  <dcterms:modified xsi:type="dcterms:W3CDTF">2021-06-12T19:39:09Z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