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395" r:id="rId6"/>
    <p:sldId id="270" r:id="rId7"/>
    <p:sldId id="266" r:id="rId8"/>
    <p:sldId id="411" r:id="rId9"/>
    <p:sldId id="398" r:id="rId10"/>
    <p:sldId id="259" r:id="rId11"/>
    <p:sldId id="260" r:id="rId12"/>
    <p:sldId id="261" r:id="rId13"/>
    <p:sldId id="412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592" autoAdjust="0"/>
  </p:normalViewPr>
  <p:slideViewPr>
    <p:cSldViewPr snapToGrid="0">
      <p:cViewPr varScale="1">
        <p:scale>
          <a:sx n="57" d="100"/>
          <a:sy n="57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D8506-DE8B-4402-B7C5-02A44BA62CBF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773B-AB08-459F-93FF-52437FA91A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17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Ask children to show as many different ways as possible to represent this number on their whiteboards.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Have a timer up on the board and only give children 1/ 2 minutes to do so.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773B-AB08-459F-93FF-52437FA91AB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86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 on whiteboard using a number line, or counting on using fingers.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773B-AB08-459F-93FF-52437FA91AB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49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Model on whiteboard using a number line, or counting back using fingers,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773B-AB08-459F-93FF-52437FA91AB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34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58126-562F-49D8-B06A-D0152CB13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5F5F9-BACB-424B-B7D8-E0602208A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44826-402C-4C5A-BECF-7A6F6B4B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4B1F-7FD0-454A-83B6-CA570768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3FE21-DBFA-4FC4-A0BF-51F28CE7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6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563F-7285-4EA6-84EE-A05712F2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81BB9-729F-495F-AD70-C4FC0156E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E41C-6B92-4346-8083-9597EE1F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99CF6-4CBA-499C-95D7-AD5FCB7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ADFB7-4C85-47F5-A16A-8B8C0749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01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49167E-C64A-4047-9F87-9AFB82BC0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D2D5A-8F53-4468-8AEB-0D52D3A6D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5ACA0-E940-4741-A5BA-8C9E43E3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B9946-BDB4-4DE2-9270-D04A422C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246D07-29A7-4599-8EE1-58C2DEDD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9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D55AA-0FC9-4BAF-A2C8-692CB828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A978-356C-42CA-9B01-8251B05C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164E-E2CD-4971-ACAD-49A53AAA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A161-D2F5-4337-8E0C-6AE3A9A6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A2FBC-DB1A-4774-8B8C-00C71391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31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1B17-7EE7-40CF-A40A-DAC2FD91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C83240-4995-4013-8EFA-99A45B4B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9C12D-496E-48F7-AA7B-F1204BDC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4BFC-4E17-4008-8D54-45FB794AA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B7E4A-7302-418C-A5A3-4F7842CAF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97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15EF-DCBB-47ED-BD4E-0E91D68A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482A8-267A-4F32-937E-FAE2C12F0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91A6E-9CCA-4B7E-953F-B93D920E9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E14E3-D4E6-4798-85DC-559B4ECAB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5D468-FD92-411E-8A6A-DF922FCBE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D57F5-A3C8-4E9C-90E0-DAD51F2B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2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9917-7259-4013-B15B-990DC787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2C9D1-7DA5-43AE-833E-8410BE5AF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CF0DA-1450-4829-9484-42A9F0B10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1CE6D9-3491-4E03-9C71-9D64D80E7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B0E03-A959-4F15-97C6-C980FE837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57D0A6-1EBA-49A7-9B6A-664D2F6AF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A3200E-9889-45FE-A01F-4A9B6658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D5752-22AD-450A-8AA7-9A555F62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42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AF61-7F94-4D89-8124-51836796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37EA5-9F2A-4C4A-BAA6-724770136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FE463-ED0E-472D-9A97-CFF4B277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E4B1E-0093-4520-BFCE-F9897855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570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BF61C-B651-494A-933D-F3D717B8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619DBF-2477-4C7C-A01A-5D3C245E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4A34A-4EC3-48BE-ACD5-2D99D1F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8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0F584-4B8C-4C77-98F8-D977F4F5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866A4-2C16-43CF-BB1D-425CA37A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0456A-2053-4332-8949-18E63E003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4C8B5C-1545-4D59-85E9-378089F95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7CC2D-2DE6-407E-87AD-08C778EA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551C8-AD36-48D5-878B-5906EC59D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317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1A22-671D-4DF3-A685-4792493B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0E84AF-826B-4F83-8FE0-44EBA3D6A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3C91D-EA56-4BF1-82D7-E56281114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00E92-63E3-4F02-A135-84F16C44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A6F7E-0FE2-4A21-A316-6185288D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B3367-E001-4A55-9387-00C216D74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64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AAA95-8777-480D-97A6-54BF0D184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7FD9B-EE58-4EDD-B60E-229FB05A7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AFC17-F9B7-4616-99FE-B07490918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1ADC4-2444-4A3B-82B9-3B6632550D96}" type="datetimeFigureOut">
              <a:rPr lang="en-GB" smtClean="0"/>
              <a:t>07/06/2021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DC8D3-3E5B-456C-80B3-2FAD11866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3EAE9-A90D-4B1D-9322-553DDDAA0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DB70B-B849-4B6E-B8DF-DEC87DEEAF9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97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mathsframe.co.uk/en/resources/resource/581/Finding-Difference-using-a-Number-Lin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1A2E-B9B2-4848-86D4-A5C065245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52358"/>
            <a:ext cx="9144000" cy="1103604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measurements</a:t>
            </a:r>
            <a:endParaRPr lang="en-GB" sz="2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13A1A-E3F9-48C0-825F-7D42536149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LO: To be able to compare measurements using different methods.</a:t>
            </a:r>
            <a:endParaRPr lang="en-GB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6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F5CB-1F89-4500-AF82-7236522ED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Finding the difference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E9978-58F5-4B32-9F63-77ABAF29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267"/>
            <a:ext cx="10515600" cy="47206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Finding Difference using a Number Line – Mathsframe</a:t>
            </a:r>
            <a:endParaRPr lang="en-US" dirty="0"/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Let’s practice finding the difference using a number line. 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55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A287-B577-4C18-BF62-A6442E7C0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Counting 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E4B88-4CB3-406D-9E90-BC4D431E7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If my friend has 600ml of water and I have 750ml, what is the difference?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061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DE95-9CFF-41EE-9EA7-15BF8E3C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Counting backwards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D856-47E6-4A8A-B5ED-7CAAFDEF2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If my friend has 400ml of water and I have 500ml, what’s the difference?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855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114D-077B-432A-AE5C-6BB93FAB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867"/>
            <a:ext cx="10515600" cy="5127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Always think about what the most effective way to compare. </a:t>
            </a: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Comic Sans MS" panose="030F0702030302020204" pitchFamily="66" charset="0"/>
              </a:rPr>
              <a:t>If we have a number which is much greater than another, for example comparing 38 and 95,  is the best method to count on our fingers?</a:t>
            </a:r>
            <a:br>
              <a:rPr lang="en-US" sz="3200" dirty="0">
                <a:latin typeface="Comic Sans MS" panose="030F0702030302020204" pitchFamily="66" charset="0"/>
              </a:rPr>
            </a:b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dirty="0">
                <a:latin typeface="Comic Sans MS" panose="030F0702030302020204" pitchFamily="66" charset="0"/>
              </a:rPr>
              <a:t>What is the best way to do this?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44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B94E-636F-475F-8973-813BE28DA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515600" cy="5516563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you weigh or measure objects around the classroom?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Lets estimate which object will be heavier or lighter, most full or least full.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we find the difference between the two measurements?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Then complete the worksheet. </a:t>
            </a:r>
            <a:r>
              <a:rPr lang="en-GB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13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A0FA-FF72-468E-983E-A08C197F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2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Comic Sans MS" panose="030F0702030302020204" pitchFamily="66" charset="0"/>
              </a:rPr>
              <a:t>68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2DC74-C564-4B10-B0C3-8BC6559B2991}"/>
              </a:ext>
            </a:extLst>
          </p:cNvPr>
          <p:cNvSpPr txBox="1"/>
          <p:nvPr/>
        </p:nvSpPr>
        <p:spPr>
          <a:xfrm>
            <a:off x="1752600" y="1091610"/>
            <a:ext cx="868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omic Sans MS" panose="030F0702030302020204" pitchFamily="66" charset="0"/>
              </a:rPr>
              <a:t>Show me as many different ways to represent: </a:t>
            </a:r>
            <a:endParaRPr lang="en-GB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156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1F008-C8E6-414C-AF0C-E9729FE90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867"/>
            <a:ext cx="10515600" cy="5635096"/>
          </a:xfrm>
        </p:spPr>
        <p:txBody>
          <a:bodyPr/>
          <a:lstStyle/>
          <a:p>
            <a:pPr marL="0" indent="0" algn="ctr">
              <a:buNone/>
            </a:pPr>
            <a:endParaRPr lang="en-US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4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Today we are comparing measurements.</a:t>
            </a:r>
          </a:p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sz="4400" dirty="0">
                <a:latin typeface="Comic Sans MS" panose="030F0702030302020204" pitchFamily="66" charset="0"/>
              </a:rPr>
              <a:t>What do we mean by comparing?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6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148A-4EE4-43E4-A8A1-116EF6664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8267"/>
            <a:ext cx="10515600" cy="52286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When comparing mass or capacity, we use these words:</a:t>
            </a:r>
          </a:p>
          <a:p>
            <a:pPr marL="0" indent="0" algn="ctr">
              <a:buNone/>
            </a:pPr>
            <a:endParaRPr lang="en-US" sz="40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heavier and heaviest</a:t>
            </a:r>
          </a:p>
          <a:p>
            <a:pPr marL="0" indent="0" algn="ctr">
              <a:buNone/>
            </a:pPr>
            <a:endParaRPr lang="en-US" sz="40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4000" b="0" i="0" dirty="0">
                <a:solidFill>
                  <a:srgbClr val="231F20"/>
                </a:solidFill>
                <a:effectLst/>
                <a:latin typeface="Comic Sans MS" panose="030F0702030302020204" pitchFamily="66" charset="0"/>
              </a:rPr>
              <a:t>lighter and lightest</a:t>
            </a:r>
          </a:p>
          <a:p>
            <a:pPr marL="0" indent="0" algn="ctr">
              <a:buNone/>
            </a:pPr>
            <a:endParaRPr lang="en-US" sz="4000" b="0" i="0" dirty="0">
              <a:solidFill>
                <a:srgbClr val="231F20"/>
              </a:solidFill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Most full or least full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64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879E2434-68BA-41C6-8D59-1CAE2642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5870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62E1E2F-CAB4-4A7D-A461-8A340376202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&lt;, &gt; and = symbols to compare the capacity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 container A with container B.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F6E392F-61E1-4393-A6F8-2C76BBE176F8}"/>
              </a:ext>
            </a:extLst>
          </p:cNvPr>
          <p:cNvSpPr/>
          <p:nvPr/>
        </p:nvSpPr>
        <p:spPr>
          <a:xfrm>
            <a:off x="5461438" y="2002221"/>
            <a:ext cx="1269124" cy="12297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FB18AD2-88A0-49B0-93DB-EED9AE4DC365}"/>
              </a:ext>
            </a:extLst>
          </p:cNvPr>
          <p:cNvSpPr/>
          <p:nvPr/>
        </p:nvSpPr>
        <p:spPr>
          <a:xfrm>
            <a:off x="5461438" y="3472563"/>
            <a:ext cx="1269124" cy="12297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C383F5D-295A-4626-B839-42576C5DCE49}"/>
              </a:ext>
            </a:extLst>
          </p:cNvPr>
          <p:cNvSpPr/>
          <p:nvPr/>
        </p:nvSpPr>
        <p:spPr>
          <a:xfrm>
            <a:off x="5461438" y="4934605"/>
            <a:ext cx="1269124" cy="122971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592E03-D0CD-479E-AFF0-07A233C8357B}"/>
              </a:ext>
            </a:extLst>
          </p:cNvPr>
          <p:cNvSpPr txBox="1"/>
          <p:nvPr/>
        </p:nvSpPr>
        <p:spPr>
          <a:xfrm>
            <a:off x="4117429" y="1522439"/>
            <a:ext cx="40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81E910-3A2E-4F3A-AEF1-E65AE710AE00}"/>
              </a:ext>
            </a:extLst>
          </p:cNvPr>
          <p:cNvSpPr txBox="1"/>
          <p:nvPr/>
        </p:nvSpPr>
        <p:spPr>
          <a:xfrm>
            <a:off x="7775030" y="1522439"/>
            <a:ext cx="409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442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4_PP_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UM_B4_PP_07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FEFDDBB-5ED6-4430-8D1A-B9646A679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587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2E1F62B-B9EF-4824-A2DC-8CDF12BAF489}"/>
              </a:ext>
            </a:extLst>
          </p:cNvPr>
          <p:cNvSpPr/>
          <p:nvPr/>
        </p:nvSpPr>
        <p:spPr>
          <a:xfrm>
            <a:off x="1799305" y="271106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Draw a line to the word that best describes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volume of each container.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377A0C-4B0E-46A5-8A30-BA2FDB916B79}"/>
              </a:ext>
            </a:extLst>
          </p:cNvPr>
          <p:cNvGraphicFramePr>
            <a:graphicFrameLocks noGrp="1"/>
          </p:cNvGraphicFramePr>
          <p:nvPr/>
        </p:nvGraphicFramePr>
        <p:xfrm>
          <a:off x="2293418" y="5213578"/>
          <a:ext cx="7838563" cy="396240"/>
        </p:xfrm>
        <a:graphic>
          <a:graphicData uri="http://schemas.openxmlformats.org/drawingml/2006/table">
            <a:tbl>
              <a:tblPr firstRow="1" bandRow="1">
                <a:effectLst/>
                <a:tableStyleId>{1FECB4D8-DB02-4DC6-A0A2-4F2EBAE1DC90}</a:tableStyleId>
              </a:tblPr>
              <a:tblGrid>
                <a:gridCol w="1211672">
                  <a:extLst>
                    <a:ext uri="{9D8B030D-6E8A-4147-A177-3AD203B41FA5}">
                      <a16:colId xmlns:a16="http://schemas.microsoft.com/office/drawing/2014/main" val="1744541775"/>
                    </a:ext>
                  </a:extLst>
                </a:gridCol>
                <a:gridCol w="2114966">
                  <a:extLst>
                    <a:ext uri="{9D8B030D-6E8A-4147-A177-3AD203B41FA5}">
                      <a16:colId xmlns:a16="http://schemas.microsoft.com/office/drawing/2014/main" val="1838148499"/>
                    </a:ext>
                  </a:extLst>
                </a:gridCol>
                <a:gridCol w="1560375">
                  <a:extLst>
                    <a:ext uri="{9D8B030D-6E8A-4147-A177-3AD203B41FA5}">
                      <a16:colId xmlns:a16="http://schemas.microsoft.com/office/drawing/2014/main" val="1482488788"/>
                    </a:ext>
                  </a:extLst>
                </a:gridCol>
                <a:gridCol w="2951550">
                  <a:extLst>
                    <a:ext uri="{9D8B030D-6E8A-4147-A177-3AD203B41FA5}">
                      <a16:colId xmlns:a16="http://schemas.microsoft.com/office/drawing/2014/main" val="2797253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full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quarter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half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three-quarters</a:t>
                      </a:r>
                      <a:endParaRPr lang="en-US" sz="20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6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65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3EF89D31-A4FF-4B60-B7D2-29F392778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5870"/>
            <a:ext cx="8913124" cy="6322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DB94B0E-5C86-462B-A391-DB6B337C171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Order these items from the </a:t>
            </a:r>
          </a:p>
          <a:p>
            <a:pPr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largest capacity to the smallest capacity.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87D2B09-3F02-4E42-85F8-DE9677C1C366}"/>
              </a:ext>
            </a:extLst>
          </p:cNvPr>
          <p:cNvGraphicFramePr>
            <a:graphicFrameLocks noGrp="1"/>
          </p:cNvGraphicFramePr>
          <p:nvPr/>
        </p:nvGraphicFramePr>
        <p:xfrm>
          <a:off x="2768600" y="4156938"/>
          <a:ext cx="6798733" cy="396240"/>
        </p:xfrm>
        <a:graphic>
          <a:graphicData uri="http://schemas.openxmlformats.org/drawingml/2006/table">
            <a:tbl>
              <a:tblPr firstRow="1" bandRow="1">
                <a:effectLst/>
                <a:tableStyleId>{1FECB4D8-DB02-4DC6-A0A2-4F2EBAE1DC90}</a:tableStyleId>
              </a:tblPr>
              <a:tblGrid>
                <a:gridCol w="1050937">
                  <a:extLst>
                    <a:ext uri="{9D8B030D-6E8A-4147-A177-3AD203B41FA5}">
                      <a16:colId xmlns:a16="http://schemas.microsoft.com/office/drawing/2014/main" val="1744541775"/>
                    </a:ext>
                  </a:extLst>
                </a:gridCol>
                <a:gridCol w="1834404">
                  <a:extLst>
                    <a:ext uri="{9D8B030D-6E8A-4147-A177-3AD203B41FA5}">
                      <a16:colId xmlns:a16="http://schemas.microsoft.com/office/drawing/2014/main" val="1838148499"/>
                    </a:ext>
                  </a:extLst>
                </a:gridCol>
                <a:gridCol w="2340710">
                  <a:extLst>
                    <a:ext uri="{9D8B030D-6E8A-4147-A177-3AD203B41FA5}">
                      <a16:colId xmlns:a16="http://schemas.microsoft.com/office/drawing/2014/main" val="1482488788"/>
                    </a:ext>
                  </a:extLst>
                </a:gridCol>
                <a:gridCol w="1572682">
                  <a:extLst>
                    <a:ext uri="{9D8B030D-6E8A-4147-A177-3AD203B41FA5}">
                      <a16:colId xmlns:a16="http://schemas.microsoft.com/office/drawing/2014/main" val="27972536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B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868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802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361</Words>
  <Application>Microsoft Office PowerPoint</Application>
  <PresentationFormat>Widescreen</PresentationFormat>
  <Paragraphs>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Comic Sans MS</vt:lpstr>
      <vt:lpstr>Office Theme</vt:lpstr>
      <vt:lpstr>Comparing measurements</vt:lpstr>
      <vt:lpstr>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difference </vt:lpstr>
      <vt:lpstr>Counting on</vt:lpstr>
      <vt:lpstr>Counting backwards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</dc:title>
  <dc:creator>M Smith</dc:creator>
  <cp:lastModifiedBy>M Smith</cp:lastModifiedBy>
  <cp:revision>11</cp:revision>
  <dcterms:created xsi:type="dcterms:W3CDTF">2021-06-05T15:12:26Z</dcterms:created>
  <dcterms:modified xsi:type="dcterms:W3CDTF">2021-06-07T16:23:52Z</dcterms:modified>
</cp:coreProperties>
</file>