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F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1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01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33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54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84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0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63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8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1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rgbClr val="25FB8B"/>
            </a:gs>
            <a:gs pos="10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6C2CA-0C78-4E45-BE3E-0FB84D9B809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09A06-925C-4AFB-A71C-F263D44C4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Reception LO: to understand that numbers can be combined to make bigger numbers. 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itchFamily="66" charset="0"/>
              </a:rPr>
              <a:t>Must: touch count accurately to 5.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itchFamily="66" charset="0"/>
              </a:rPr>
              <a:t>Should: combine two groups of objects and find the total.</a:t>
            </a:r>
          </a:p>
          <a:p>
            <a:r>
              <a:rPr lang="en-GB" sz="2400" dirty="0">
                <a:solidFill>
                  <a:srgbClr val="00B050"/>
                </a:solidFill>
                <a:latin typeface="Comic Sans MS" pitchFamily="66" charset="0"/>
              </a:rPr>
              <a:t>Could: record using jottings.</a:t>
            </a:r>
          </a:p>
          <a:p>
            <a:endParaRPr lang="en-GB" sz="2400" dirty="0">
              <a:latin typeface="Comic Sans MS" pitchFamily="66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Year 1 LO: to recognise that addition and subtraction are inverse operations.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Must:  recognise that addition is commutative but subtraction is not.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itchFamily="66" charset="0"/>
              </a:rPr>
              <a:t>Should: record inverse number facts.</a:t>
            </a:r>
          </a:p>
          <a:p>
            <a:r>
              <a:rPr lang="en-GB" sz="2400" dirty="0">
                <a:solidFill>
                  <a:srgbClr val="00B050"/>
                </a:solidFill>
                <a:latin typeface="Comic Sans MS" pitchFamily="66" charset="0"/>
              </a:rPr>
              <a:t>Could: problem solve, explaining how you know.</a:t>
            </a:r>
          </a:p>
        </p:txBody>
      </p:sp>
    </p:spTree>
    <p:extLst>
      <p:ext uri="{BB962C8B-B14F-4D97-AF65-F5344CB8AC3E}">
        <p14:creationId xmlns:p14="http://schemas.microsoft.com/office/powerpoint/2010/main" val="101613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73448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You are going to write addition number sentences and then write the inverse underneath.</a:t>
            </a:r>
            <a:endParaRPr lang="en-GB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11960" y="4608584"/>
            <a:ext cx="28803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6 + 4 = 10</a:t>
            </a:r>
          </a:p>
          <a:p>
            <a:pPr lvl="0"/>
            <a:r>
              <a:rPr lang="en-GB" sz="4000" dirty="0" smtClean="0">
                <a:solidFill>
                  <a:srgbClr val="7030A0"/>
                </a:solidFill>
                <a:latin typeface="Comic Sans MS" pitchFamily="66" charset="0"/>
              </a:rPr>
              <a:t>10 – 4 = 6</a:t>
            </a:r>
            <a:endParaRPr lang="en-GB" sz="4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07707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itchFamily="66" charset="0"/>
              </a:rPr>
              <a:t>For example:</a:t>
            </a:r>
            <a:endParaRPr lang="en-GB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31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908720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latin typeface="Comic Sans MS" pitchFamily="66" charset="0"/>
              </a:rPr>
              <a:t>Plenary</a:t>
            </a:r>
            <a:endParaRPr lang="en-GB" sz="3200" b="1" u="sng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700808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0070C0"/>
                </a:solidFill>
                <a:latin typeface="Comic Sans MS" pitchFamily="66" charset="0"/>
              </a:rPr>
              <a:t>11 + 9 = 20 </a:t>
            </a:r>
            <a:endParaRPr lang="en-GB" sz="6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93181" y="2716471"/>
            <a:ext cx="40895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13 + 7 = 20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542" y="3790853"/>
            <a:ext cx="40591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20 – 5 = 15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9952" y="5229200"/>
            <a:ext cx="40591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00B050"/>
                </a:solidFill>
                <a:latin typeface="Comic Sans MS" pitchFamily="66" charset="0"/>
              </a:rPr>
              <a:t>20 – 8 = 12</a:t>
            </a:r>
            <a:endParaRPr lang="en-GB" sz="6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2080" y="692696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Write the inverse of each of these on your board:</a:t>
            </a:r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6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620688"/>
            <a:ext cx="705678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Addition and subtraction are the opposite of each other.</a:t>
            </a:r>
          </a:p>
          <a:p>
            <a:endParaRPr lang="en-GB" sz="4000" dirty="0">
              <a:latin typeface="Comic Sans MS" pitchFamily="66" charset="0"/>
            </a:endParaRPr>
          </a:p>
          <a:p>
            <a:r>
              <a:rPr lang="en-GB" sz="4000" dirty="0" smtClean="0">
                <a:latin typeface="Comic Sans MS" pitchFamily="66" charset="0"/>
              </a:rPr>
              <a:t>3 + 7 = 10</a:t>
            </a:r>
          </a:p>
          <a:p>
            <a:endParaRPr lang="en-GB" sz="4000" dirty="0">
              <a:latin typeface="Comic Sans MS" pitchFamily="66" charset="0"/>
            </a:endParaRPr>
          </a:p>
          <a:p>
            <a:r>
              <a:rPr lang="en-GB" sz="4000" dirty="0" smtClean="0">
                <a:latin typeface="Comic Sans MS" pitchFamily="66" charset="0"/>
              </a:rPr>
              <a:t>10 – 7 = 3</a:t>
            </a:r>
          </a:p>
          <a:p>
            <a:endParaRPr lang="en-GB" sz="4000" dirty="0">
              <a:latin typeface="Comic Sans MS" pitchFamily="66" charset="0"/>
            </a:endParaRPr>
          </a:p>
          <a:p>
            <a:r>
              <a:rPr lang="en-GB" sz="4000" dirty="0" smtClean="0">
                <a:solidFill>
                  <a:srgbClr val="00B050"/>
                </a:solidFill>
                <a:latin typeface="Comic Sans MS" pitchFamily="66" charset="0"/>
              </a:rPr>
              <a:t>We say that they are </a:t>
            </a:r>
            <a:r>
              <a:rPr lang="en-GB" sz="4400" b="1" dirty="0" smtClean="0">
                <a:solidFill>
                  <a:srgbClr val="7030A0"/>
                </a:solidFill>
                <a:latin typeface="Comic Sans MS" pitchFamily="66" charset="0"/>
              </a:rPr>
              <a:t>inverse operations.</a:t>
            </a:r>
            <a:endParaRPr lang="en-GB" sz="4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42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980728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itchFamily="66" charset="0"/>
              </a:rPr>
              <a:t>What would be the inverse of:</a:t>
            </a:r>
            <a:endParaRPr lang="en-GB" sz="40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2492896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6 + 4 = 10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09905" y="4149080"/>
            <a:ext cx="35894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10 – 4 = 6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0152" y="4365104"/>
            <a:ext cx="28083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It is the same numbers in a different order…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45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7785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23728" y="2780928"/>
            <a:ext cx="349647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9 + 1 = 10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7744" y="4293096"/>
            <a:ext cx="34660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>
                <a:solidFill>
                  <a:srgbClr val="FF0000"/>
                </a:solidFill>
                <a:latin typeface="Comic Sans MS" pitchFamily="66" charset="0"/>
              </a:rPr>
              <a:t>10 – </a:t>
            </a:r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1 = 9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9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785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27209" y="2921169"/>
            <a:ext cx="36199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5 + 5 = 10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6407" y="4437112"/>
            <a:ext cx="35894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>
                <a:solidFill>
                  <a:srgbClr val="FF0000"/>
                </a:solidFill>
                <a:latin typeface="Comic Sans MS" pitchFamily="66" charset="0"/>
              </a:rPr>
              <a:t>10 – </a:t>
            </a:r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5 = 5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0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86" y="1124744"/>
            <a:ext cx="7785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27209" y="2921169"/>
            <a:ext cx="36199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8 + 2 = 10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3672" y="4581128"/>
            <a:ext cx="35894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>
                <a:solidFill>
                  <a:srgbClr val="FF0000"/>
                </a:solidFill>
                <a:latin typeface="Comic Sans MS" pitchFamily="66" charset="0"/>
              </a:rPr>
              <a:t>10 – </a:t>
            </a:r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en-GB" sz="6000" dirty="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8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54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86" y="1124744"/>
            <a:ext cx="7785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27209" y="2921169"/>
            <a:ext cx="34660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10 – 1 = 9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3672" y="4581128"/>
            <a:ext cx="349647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9 + 1 = 10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86" y="1124744"/>
            <a:ext cx="77851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27209" y="2921169"/>
            <a:ext cx="35894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7030A0"/>
                </a:solidFill>
                <a:latin typeface="Comic Sans MS" pitchFamily="66" charset="0"/>
              </a:rPr>
              <a:t>10 – 6 = 4</a:t>
            </a:r>
            <a:endParaRPr lang="en-GB" sz="6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3672" y="4581128"/>
            <a:ext cx="36199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0" dirty="0" smtClean="0">
                <a:solidFill>
                  <a:srgbClr val="FF0000"/>
                </a:solidFill>
                <a:latin typeface="Comic Sans MS" pitchFamily="66" charset="0"/>
              </a:rPr>
              <a:t>4 + 6 = 10</a:t>
            </a:r>
            <a:endParaRPr lang="en-GB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82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4664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u="sng" dirty="0" smtClean="0">
                <a:latin typeface="Comic Sans MS" pitchFamily="66" charset="0"/>
              </a:rPr>
              <a:t>Remember</a:t>
            </a:r>
            <a:r>
              <a:rPr lang="en-GB" sz="4000" dirty="0" smtClean="0">
                <a:latin typeface="Comic Sans MS" pitchFamily="66" charset="0"/>
              </a:rPr>
              <a:t>:</a:t>
            </a:r>
          </a:p>
          <a:p>
            <a:endParaRPr lang="en-GB" sz="4000" dirty="0">
              <a:latin typeface="Comic Sans MS" pitchFamily="66" charset="0"/>
            </a:endParaRPr>
          </a:p>
          <a:p>
            <a:r>
              <a:rPr lang="en-GB" sz="4000" dirty="0" smtClean="0">
                <a:solidFill>
                  <a:srgbClr val="7030A0"/>
                </a:solidFill>
                <a:latin typeface="Comic Sans MS" pitchFamily="66" charset="0"/>
              </a:rPr>
              <a:t>*An addition will become a subtraction… </a:t>
            </a:r>
          </a:p>
          <a:p>
            <a:r>
              <a:rPr lang="en-GB" sz="4000" dirty="0" smtClean="0">
                <a:solidFill>
                  <a:srgbClr val="FF0000"/>
                </a:solidFill>
                <a:latin typeface="Comic Sans MS" pitchFamily="66" charset="0"/>
              </a:rPr>
              <a:t>*A subtraction will become an addition…</a:t>
            </a:r>
          </a:p>
          <a:p>
            <a:r>
              <a:rPr lang="en-GB" sz="4000" dirty="0" smtClean="0">
                <a:solidFill>
                  <a:srgbClr val="0070C0"/>
                </a:solidFill>
                <a:latin typeface="Comic Sans MS" pitchFamily="66" charset="0"/>
              </a:rPr>
              <a:t>*You will have the same three numbers rearranged in a different order…</a:t>
            </a:r>
            <a:endParaRPr lang="en-GB" sz="4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14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281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 Activity:</dc:title>
  <dc:creator>LisaHerlihy</dc:creator>
  <cp:lastModifiedBy>Gemma Bleakley</cp:lastModifiedBy>
  <cp:revision>8</cp:revision>
  <dcterms:created xsi:type="dcterms:W3CDTF">2012-09-11T19:58:55Z</dcterms:created>
  <dcterms:modified xsi:type="dcterms:W3CDTF">2021-04-19T16:26:14Z</dcterms:modified>
</cp:coreProperties>
</file>