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0" r:id="rId1"/>
  </p:sldMasterIdLst>
  <p:sldIdLst>
    <p:sldId id="256" r:id="rId2"/>
    <p:sldId id="257" r:id="rId3"/>
    <p:sldId id="259" r:id="rId4"/>
    <p:sldId id="263" r:id="rId5"/>
    <p:sldId id="264" r:id="rId6"/>
    <p:sldId id="260" r:id="rId7"/>
    <p:sldId id="261" r:id="rId8"/>
    <p:sldId id="262" r:id="rId9"/>
    <p:sldId id="265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8015" autoAdjust="0"/>
    <p:restoredTop sz="94660"/>
  </p:normalViewPr>
  <p:slideViewPr>
    <p:cSldViewPr snapToGrid="0">
      <p:cViewPr varScale="1">
        <p:scale>
          <a:sx n="73" d="100"/>
          <a:sy n="73" d="100"/>
        </p:scale>
        <p:origin x="9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E494B3-091F-4D18-81BF-EA7E3AFC2E38}" type="datetimeFigureOut">
              <a:rPr lang="en-GB" smtClean="0"/>
              <a:t>11/09/2021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F8FFC2-0B0A-41E7-9E50-327EFDC5005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128501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E494B3-091F-4D18-81BF-EA7E3AFC2E38}" type="datetimeFigureOut">
              <a:rPr lang="en-GB" smtClean="0"/>
              <a:t>11/09/2021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F8FFC2-0B0A-41E7-9E50-327EFDC5005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03820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E494B3-091F-4D18-81BF-EA7E3AFC2E38}" type="datetimeFigureOut">
              <a:rPr lang="en-GB" smtClean="0"/>
              <a:t>11/09/2021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F8FFC2-0B0A-41E7-9E50-327EFDC5005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671872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E494B3-091F-4D18-81BF-EA7E3AFC2E38}" type="datetimeFigureOut">
              <a:rPr lang="en-GB" smtClean="0"/>
              <a:t>11/09/2021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F8FFC2-0B0A-41E7-9E50-327EFDC5005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357107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E494B3-091F-4D18-81BF-EA7E3AFC2E38}" type="datetimeFigureOut">
              <a:rPr lang="en-GB" smtClean="0"/>
              <a:t>11/09/2021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F8FFC2-0B0A-41E7-9E50-327EFDC5005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20306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E494B3-091F-4D18-81BF-EA7E3AFC2E38}" type="datetimeFigureOut">
              <a:rPr lang="en-GB" smtClean="0"/>
              <a:t>11/09/2021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F8FFC2-0B0A-41E7-9E50-327EFDC5005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515768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E494B3-091F-4D18-81BF-EA7E3AFC2E38}" type="datetimeFigureOut">
              <a:rPr lang="en-GB" smtClean="0"/>
              <a:t>11/09/2021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F8FFC2-0B0A-41E7-9E50-327EFDC5005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43362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E494B3-091F-4D18-81BF-EA7E3AFC2E38}" type="datetimeFigureOut">
              <a:rPr lang="en-GB" smtClean="0"/>
              <a:t>11/09/2021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F8FFC2-0B0A-41E7-9E50-327EFDC5005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254003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E494B3-091F-4D18-81BF-EA7E3AFC2E38}" type="datetimeFigureOut">
              <a:rPr lang="en-GB" smtClean="0"/>
              <a:t>11/09/2021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F8FFC2-0B0A-41E7-9E50-327EFDC5005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300994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E494B3-091F-4D18-81BF-EA7E3AFC2E38}" type="datetimeFigureOut">
              <a:rPr lang="en-GB" smtClean="0"/>
              <a:t>11/09/2021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F8FFC2-0B0A-41E7-9E50-327EFDC5005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660056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E494B3-091F-4D18-81BF-EA7E3AFC2E38}" type="datetimeFigureOut">
              <a:rPr lang="en-GB" smtClean="0"/>
              <a:t>11/09/2021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F8FFC2-0B0A-41E7-9E50-327EFDC5005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783828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E494B3-091F-4D18-81BF-EA7E3AFC2E38}" type="datetimeFigureOut">
              <a:rPr lang="en-GB" smtClean="0"/>
              <a:t>11/09/2021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F8FFC2-0B0A-41E7-9E50-327EFDC5005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062396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1196788" y="1452283"/>
            <a:ext cx="10434917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>Reception LO: to recite and recognise the alphabet.</a:t>
            </a:r>
          </a:p>
          <a:p>
            <a:r>
              <a:rPr lang="en-GB" sz="2800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Must: recite the alphabet with support.</a:t>
            </a:r>
          </a:p>
          <a:p>
            <a:r>
              <a:rPr lang="en-GB" sz="2800" dirty="0" smtClean="0">
                <a:solidFill>
                  <a:srgbClr val="FFC000"/>
                </a:solidFill>
                <a:latin typeface="Comic Sans MS" panose="030F0702030302020204" pitchFamily="66" charset="0"/>
              </a:rPr>
              <a:t>Should: recognise and name the letters of the alphabet.</a:t>
            </a:r>
            <a:endParaRPr lang="en-GB" sz="2800" dirty="0" smtClean="0">
              <a:latin typeface="Comic Sans MS" panose="030F0702030302020204" pitchFamily="66" charset="0"/>
            </a:endParaRPr>
          </a:p>
          <a:p>
            <a:r>
              <a:rPr lang="en-GB" sz="2800" dirty="0" smtClean="0">
                <a:solidFill>
                  <a:srgbClr val="00B050"/>
                </a:solidFill>
                <a:latin typeface="Comic Sans MS" panose="030F0702030302020204" pitchFamily="66" charset="0"/>
              </a:rPr>
              <a:t>Could: order the letters of the alphabet.</a:t>
            </a:r>
          </a:p>
          <a:p>
            <a:endParaRPr lang="en-GB" sz="2800" dirty="0" smtClean="0">
              <a:latin typeface="Comic Sans MS" panose="030F0702030302020204" pitchFamily="66" charset="0"/>
            </a:endParaRPr>
          </a:p>
          <a:p>
            <a:r>
              <a:rPr lang="en-GB" sz="2800" dirty="0">
                <a:solidFill>
                  <a:srgbClr val="002060"/>
                </a:solidFill>
                <a:latin typeface="Comic Sans MS" panose="030F0702030302020204" pitchFamily="66" charset="0"/>
              </a:rPr>
              <a:t>LO: to use capital letters and full stops. </a:t>
            </a:r>
          </a:p>
          <a:p>
            <a:r>
              <a:rPr lang="en-GB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Must: know when to use a capital letter.</a:t>
            </a:r>
          </a:p>
          <a:p>
            <a:r>
              <a:rPr lang="en-GB" sz="2800" dirty="0">
                <a:solidFill>
                  <a:srgbClr val="FFC000"/>
                </a:solidFill>
                <a:latin typeface="Comic Sans MS" panose="030F0702030302020204" pitchFamily="66" charset="0"/>
              </a:rPr>
              <a:t>Should: know when to use a full stop.</a:t>
            </a:r>
          </a:p>
          <a:p>
            <a:r>
              <a:rPr lang="en-GB" sz="2800" dirty="0">
                <a:solidFill>
                  <a:srgbClr val="92D050"/>
                </a:solidFill>
                <a:latin typeface="Comic Sans MS" panose="030F0702030302020204" pitchFamily="66" charset="0"/>
              </a:rPr>
              <a:t>Could: use capital letters and full stops to write a sentence. </a:t>
            </a:r>
            <a:endParaRPr lang="en-GB" sz="2800" dirty="0">
              <a:solidFill>
                <a:srgbClr val="92D050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411084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2126" y="1312189"/>
            <a:ext cx="3501445" cy="611863"/>
          </a:xfrm>
        </p:spPr>
        <p:txBody>
          <a:bodyPr>
            <a:normAutofit fontScale="90000"/>
          </a:bodyPr>
          <a:lstStyle/>
          <a:p>
            <a:endParaRPr lang="en-GB" dirty="0"/>
          </a:p>
        </p:txBody>
      </p:sp>
      <p:pic>
        <p:nvPicPr>
          <p:cNvPr id="1028" name="Picture 4" descr="Upper and lower case letters - Wednesdays with Sam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6881"/>
          <a:stretch/>
        </p:blipFill>
        <p:spPr bwMode="auto">
          <a:xfrm>
            <a:off x="768376" y="722105"/>
            <a:ext cx="8763000" cy="57002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Oval Callout 3"/>
          <p:cNvSpPr/>
          <p:nvPr/>
        </p:nvSpPr>
        <p:spPr>
          <a:xfrm>
            <a:off x="9705914" y="166961"/>
            <a:ext cx="2178424" cy="1707776"/>
          </a:xfrm>
          <a:prstGeom prst="wedgeEllipseCallout">
            <a:avLst>
              <a:gd name="adj1" fmla="val -57253"/>
              <a:gd name="adj2" fmla="val 3730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Recite the alphabet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080451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Order the words to make a sentence: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84943" y="4554310"/>
            <a:ext cx="10515600" cy="1425575"/>
          </a:xfrm>
        </p:spPr>
        <p:txBody>
          <a:bodyPr/>
          <a:lstStyle/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sz="4400" dirty="0" smtClean="0">
                <a:latin typeface="Comic Sans MS" panose="030F0702030302020204" pitchFamily="66" charset="0"/>
              </a:rPr>
              <a:t>On Saturday I like to go to the park.</a:t>
            </a:r>
            <a:endParaRPr lang="en-GB" sz="4400" dirty="0">
              <a:latin typeface="Comic Sans MS" panose="030F0702030302020204" pitchFamily="66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1084943" y="1861910"/>
            <a:ext cx="10515600" cy="14255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en-GB" dirty="0" smtClean="0"/>
          </a:p>
          <a:p>
            <a:pPr marL="0" indent="0">
              <a:buNone/>
            </a:pPr>
            <a:r>
              <a:rPr lang="en-GB" sz="4400" dirty="0" smtClean="0">
                <a:latin typeface="Comic Sans MS" panose="030F0702030302020204" pitchFamily="66" charset="0"/>
              </a:rPr>
              <a:t>On I like park. to go to the Saturday </a:t>
            </a:r>
            <a:endParaRPr lang="en-GB" sz="4400" dirty="0">
              <a:latin typeface="Comic Sans MS" panose="030F0702030302020204" pitchFamily="66" charset="0"/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1084943" y="4588020"/>
            <a:ext cx="10260106" cy="135815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Click here to reveal the answer.</a:t>
            </a:r>
            <a:endParaRPr lang="en-GB" dirty="0"/>
          </a:p>
        </p:txBody>
      </p:sp>
      <p:sp>
        <p:nvSpPr>
          <p:cNvPr id="5" name="Cloud Callout 4"/>
          <p:cNvSpPr/>
          <p:nvPr/>
        </p:nvSpPr>
        <p:spPr>
          <a:xfrm>
            <a:off x="9718766" y="365125"/>
            <a:ext cx="2325188" cy="1790246"/>
          </a:xfrm>
          <a:prstGeom prst="cloudCallout">
            <a:avLst>
              <a:gd name="adj1" fmla="val -70833"/>
              <a:gd name="adj2" fmla="val 51555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When do we need capital letters and full stops?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64108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latin typeface="Comic Sans MS" panose="030F0702030302020204" pitchFamily="66" charset="0"/>
              </a:rPr>
              <a:t>Capital letters</a:t>
            </a:r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We use capital letters at the start of every sentence and for the names of people and places. 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 err="1" smtClean="0"/>
              <a:t>Eg</a:t>
            </a:r>
            <a:endParaRPr lang="en-GB" dirty="0" smtClean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 smtClean="0">
                <a:solidFill>
                  <a:srgbClr val="FF0000"/>
                </a:solidFill>
              </a:rPr>
              <a:t>Vlad </a:t>
            </a:r>
            <a:r>
              <a:rPr lang="en-GB" dirty="0" smtClean="0"/>
              <a:t>and </a:t>
            </a:r>
            <a:r>
              <a:rPr lang="en-GB" dirty="0" err="1" smtClean="0">
                <a:solidFill>
                  <a:srgbClr val="FF0000"/>
                </a:solidFill>
              </a:rPr>
              <a:t>Boxton</a:t>
            </a:r>
            <a:r>
              <a:rPr lang="en-GB" dirty="0" smtClean="0"/>
              <a:t> ran from the fire.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 smtClean="0">
                <a:solidFill>
                  <a:srgbClr val="FF0000"/>
                </a:solidFill>
              </a:rPr>
              <a:t>W</a:t>
            </a:r>
            <a:r>
              <a:rPr lang="en-GB" dirty="0" smtClean="0"/>
              <a:t>e live in </a:t>
            </a:r>
            <a:r>
              <a:rPr lang="en-GB" dirty="0" smtClean="0">
                <a:solidFill>
                  <a:srgbClr val="FF0000"/>
                </a:solidFill>
              </a:rPr>
              <a:t>England</a:t>
            </a:r>
            <a:r>
              <a:rPr lang="en-GB" dirty="0" smtClean="0"/>
              <a:t>.</a:t>
            </a:r>
            <a:r>
              <a:rPr lang="en-GB" dirty="0" smtClean="0">
                <a:solidFill>
                  <a:srgbClr val="FF0000"/>
                </a:solidFill>
              </a:rPr>
              <a:t> </a:t>
            </a:r>
            <a:endParaRPr lang="en-GB" dirty="0">
              <a:solidFill>
                <a:srgbClr val="FF0000"/>
              </a:solidFill>
            </a:endParaRPr>
          </a:p>
        </p:txBody>
      </p:sp>
      <p:sp>
        <p:nvSpPr>
          <p:cNvPr id="4" name="Cloud Callout 3"/>
          <p:cNvSpPr/>
          <p:nvPr/>
        </p:nvSpPr>
        <p:spPr>
          <a:xfrm>
            <a:off x="7720149" y="3304903"/>
            <a:ext cx="3226525" cy="2312126"/>
          </a:xfrm>
          <a:prstGeom prst="cloudCallout">
            <a:avLst>
              <a:gd name="adj1" fmla="val -60509"/>
              <a:gd name="adj2" fmla="val 52895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Why do the words in these sentences need capital letters?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289901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latin typeface="Comic Sans MS" panose="030F0702030302020204" pitchFamily="66" charset="0"/>
              </a:rPr>
              <a:t>Full stops</a:t>
            </a:r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60188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lang="en-GB" dirty="0" smtClean="0"/>
              <a:t>We end statement sentences with a full stop. 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 smtClean="0"/>
              <a:t>E.g.</a:t>
            </a:r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The fire burned brightly</a:t>
            </a:r>
            <a:r>
              <a:rPr lang="en-GB" sz="6600" dirty="0" smtClean="0">
                <a:solidFill>
                  <a:srgbClr val="FF0000"/>
                </a:solidFill>
              </a:rPr>
              <a:t>.</a:t>
            </a:r>
          </a:p>
          <a:p>
            <a:pPr marL="0" indent="0">
              <a:buNone/>
            </a:pPr>
            <a:r>
              <a:rPr lang="en-GB" dirty="0" err="1" smtClean="0"/>
              <a:t>Boxton</a:t>
            </a:r>
            <a:r>
              <a:rPr lang="en-GB" dirty="0" smtClean="0"/>
              <a:t> squeezed under the door</a:t>
            </a:r>
            <a:r>
              <a:rPr lang="en-GB" sz="6600" dirty="0" smtClean="0">
                <a:solidFill>
                  <a:srgbClr val="FF0000"/>
                </a:solidFill>
              </a:rPr>
              <a:t>.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</p:txBody>
      </p:sp>
      <p:sp>
        <p:nvSpPr>
          <p:cNvPr id="4" name="Cloud Callout 3"/>
          <p:cNvSpPr/>
          <p:nvPr/>
        </p:nvSpPr>
        <p:spPr>
          <a:xfrm>
            <a:off x="8725989" y="534625"/>
            <a:ext cx="3226525" cy="2312126"/>
          </a:xfrm>
          <a:prstGeom prst="cloudCallout">
            <a:avLst>
              <a:gd name="adj1" fmla="val -60509"/>
              <a:gd name="adj2" fmla="val 52895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Remember to sit your letters and the full stop on the line!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239555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sz="4400" dirty="0" smtClean="0">
                <a:latin typeface="Comic Sans MS" panose="030F0702030302020204" pitchFamily="66" charset="0"/>
              </a:rPr>
              <a:t>the forest is full of trees</a:t>
            </a:r>
          </a:p>
          <a:p>
            <a:pPr marL="0" indent="0">
              <a:buNone/>
            </a:pPr>
            <a:endParaRPr lang="en-GB" sz="4400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n-GB" sz="4400" dirty="0">
                <a:latin typeface="Comic Sans MS" panose="030F0702030302020204" pitchFamily="66" charset="0"/>
              </a:rPr>
              <a:t>t</a:t>
            </a:r>
            <a:r>
              <a:rPr lang="en-GB" sz="4400" dirty="0" smtClean="0">
                <a:latin typeface="Comic Sans MS" panose="030F0702030302020204" pitchFamily="66" charset="0"/>
              </a:rPr>
              <a:t>he fish swim in the pond</a:t>
            </a:r>
          </a:p>
          <a:p>
            <a:pPr marL="0" indent="0">
              <a:buNone/>
            </a:pPr>
            <a:endParaRPr lang="en-GB" sz="4400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n-GB" sz="4400" dirty="0" smtClean="0">
                <a:latin typeface="Comic Sans MS" panose="030F0702030302020204" pitchFamily="66" charset="0"/>
              </a:rPr>
              <a:t>the cow goes moo</a:t>
            </a:r>
            <a:endParaRPr lang="en-GB" sz="4400" dirty="0">
              <a:latin typeface="Comic Sans MS" panose="030F0702030302020204" pitchFamily="66" charset="0"/>
            </a:endParaRPr>
          </a:p>
        </p:txBody>
      </p:sp>
      <p:sp>
        <p:nvSpPr>
          <p:cNvPr id="4" name="Oval Callout 3"/>
          <p:cNvSpPr/>
          <p:nvPr/>
        </p:nvSpPr>
        <p:spPr>
          <a:xfrm>
            <a:off x="9611785" y="174018"/>
            <a:ext cx="2178424" cy="1707776"/>
          </a:xfrm>
          <a:prstGeom prst="wedgeEllipseCallout">
            <a:avLst>
              <a:gd name="adj1" fmla="val -57253"/>
              <a:gd name="adj2" fmla="val 3730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Correct the </a:t>
            </a:r>
            <a:r>
              <a:rPr lang="en-GB" dirty="0" smtClean="0"/>
              <a:t>punctuation. What is missing?</a:t>
            </a:r>
            <a:endParaRPr lang="en-GB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838200" y="2455153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GB" sz="4400" dirty="0">
                <a:solidFill>
                  <a:srgbClr val="FF0000"/>
                </a:solidFill>
                <a:latin typeface="Comic Sans MS" panose="030F0702030302020204" pitchFamily="66" charset="0"/>
              </a:rPr>
              <a:t>T</a:t>
            </a:r>
            <a:r>
              <a:rPr lang="en-GB" sz="4400" dirty="0" smtClean="0">
                <a:latin typeface="Comic Sans MS" panose="030F0702030302020204" pitchFamily="66" charset="0"/>
              </a:rPr>
              <a:t>he forest is full of trees</a:t>
            </a:r>
            <a:r>
              <a:rPr lang="en-GB" sz="4400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.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GB" sz="4400" dirty="0" smtClean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n-GB" sz="4400" dirty="0">
                <a:solidFill>
                  <a:srgbClr val="FF0000"/>
                </a:solidFill>
                <a:latin typeface="Comic Sans MS" panose="030F0702030302020204" pitchFamily="66" charset="0"/>
              </a:rPr>
              <a:t>T</a:t>
            </a:r>
            <a:r>
              <a:rPr lang="en-GB" sz="4400" dirty="0" smtClean="0">
                <a:latin typeface="Comic Sans MS" panose="030F0702030302020204" pitchFamily="66" charset="0"/>
              </a:rPr>
              <a:t>he fish swim in the pond</a:t>
            </a:r>
            <a:r>
              <a:rPr lang="en-GB" sz="4400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.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GB" sz="4400" dirty="0" smtClean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n-GB" sz="4400" dirty="0">
                <a:solidFill>
                  <a:srgbClr val="FF0000"/>
                </a:solidFill>
                <a:latin typeface="Comic Sans MS" panose="030F0702030302020204" pitchFamily="66" charset="0"/>
              </a:rPr>
              <a:t>T</a:t>
            </a:r>
            <a:r>
              <a:rPr lang="en-GB" sz="4400" dirty="0" smtClean="0">
                <a:latin typeface="Comic Sans MS" panose="030F0702030302020204" pitchFamily="66" charset="0"/>
              </a:rPr>
              <a:t>he cow goes moo</a:t>
            </a:r>
            <a:r>
              <a:rPr lang="en-GB" sz="4400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.</a:t>
            </a:r>
            <a:endParaRPr lang="en-GB" sz="4400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07746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latin typeface="Comic Sans MS" panose="030F0702030302020204" pitchFamily="66" charset="0"/>
              </a:rPr>
              <a:t>Your Task!</a:t>
            </a:r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4" name="Rounded Rectangular Callout 3"/>
          <p:cNvSpPr/>
          <p:nvPr/>
        </p:nvSpPr>
        <p:spPr>
          <a:xfrm>
            <a:off x="838200" y="1515290"/>
            <a:ext cx="4478383" cy="4219303"/>
          </a:xfrm>
          <a:prstGeom prst="wedgeRoundRect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200" dirty="0" smtClean="0">
                <a:latin typeface="Comic Sans MS" panose="030F0702030302020204" pitchFamily="66" charset="0"/>
              </a:rPr>
              <a:t>Write a sentence on a whiteboard about Vlad, </a:t>
            </a:r>
            <a:r>
              <a:rPr lang="en-GB" sz="3200" dirty="0" err="1" smtClean="0">
                <a:latin typeface="Comic Sans MS" panose="030F0702030302020204" pitchFamily="66" charset="0"/>
              </a:rPr>
              <a:t>Boxton</a:t>
            </a:r>
            <a:r>
              <a:rPr lang="en-GB" sz="3200" dirty="0" smtClean="0">
                <a:latin typeface="Comic Sans MS" panose="030F0702030302020204" pitchFamily="66" charset="0"/>
              </a:rPr>
              <a:t> or the Great Fire of London. Remember capital letters and full stops.</a:t>
            </a:r>
            <a:endParaRPr lang="en-GB" sz="3200" dirty="0">
              <a:latin typeface="Comic Sans MS" panose="030F0702030302020204" pitchFamily="66" charset="0"/>
            </a:endParaRPr>
          </a:p>
        </p:txBody>
      </p:sp>
      <p:sp>
        <p:nvSpPr>
          <p:cNvPr id="5" name="Oval 4"/>
          <p:cNvSpPr/>
          <p:nvPr/>
        </p:nvSpPr>
        <p:spPr>
          <a:xfrm>
            <a:off x="6414951" y="541157"/>
            <a:ext cx="1920240" cy="1149531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2400" dirty="0" smtClean="0">
                <a:latin typeface="Comic Sans MS" panose="030F0702030302020204" pitchFamily="66" charset="0"/>
              </a:rPr>
              <a:t>Vlad</a:t>
            </a:r>
            <a:endParaRPr lang="en-GB" sz="2400" dirty="0">
              <a:latin typeface="Comic Sans MS" panose="030F0702030302020204" pitchFamily="66" charset="0"/>
            </a:endParaRPr>
          </a:p>
        </p:txBody>
      </p:sp>
      <p:sp>
        <p:nvSpPr>
          <p:cNvPr id="6" name="Oval 5"/>
          <p:cNvSpPr/>
          <p:nvPr/>
        </p:nvSpPr>
        <p:spPr>
          <a:xfrm>
            <a:off x="9295311" y="430259"/>
            <a:ext cx="1920240" cy="1149531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2400" dirty="0" err="1" smtClean="0">
                <a:latin typeface="Comic Sans MS" panose="030F0702030302020204" pitchFamily="66" charset="0"/>
              </a:rPr>
              <a:t>Boxton</a:t>
            </a:r>
            <a:endParaRPr lang="en-GB" sz="2400" dirty="0">
              <a:latin typeface="Comic Sans MS" panose="030F0702030302020204" pitchFamily="66" charset="0"/>
            </a:endParaRPr>
          </a:p>
        </p:txBody>
      </p:sp>
      <p:sp>
        <p:nvSpPr>
          <p:cNvPr id="7" name="Oval 6"/>
          <p:cNvSpPr/>
          <p:nvPr/>
        </p:nvSpPr>
        <p:spPr>
          <a:xfrm>
            <a:off x="5773783" y="2441801"/>
            <a:ext cx="1920240" cy="1149531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2400" dirty="0" smtClean="0">
                <a:latin typeface="Comic Sans MS" panose="030F0702030302020204" pitchFamily="66" charset="0"/>
              </a:rPr>
              <a:t>fire</a:t>
            </a:r>
            <a:endParaRPr lang="en-GB" sz="2400" dirty="0">
              <a:latin typeface="Comic Sans MS" panose="030F0702030302020204" pitchFamily="66" charset="0"/>
            </a:endParaRPr>
          </a:p>
        </p:txBody>
      </p:sp>
      <p:sp>
        <p:nvSpPr>
          <p:cNvPr id="8" name="Oval 7"/>
          <p:cNvSpPr/>
          <p:nvPr/>
        </p:nvSpPr>
        <p:spPr>
          <a:xfrm>
            <a:off x="7791995" y="1988344"/>
            <a:ext cx="1920240" cy="1149531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2400" dirty="0" smtClean="0">
                <a:latin typeface="Comic Sans MS" panose="030F0702030302020204" pitchFamily="66" charset="0"/>
              </a:rPr>
              <a:t>burning</a:t>
            </a:r>
            <a:endParaRPr lang="en-GB" sz="2400" dirty="0">
              <a:latin typeface="Comic Sans MS" panose="030F0702030302020204" pitchFamily="66" charset="0"/>
            </a:endParaRPr>
          </a:p>
        </p:txBody>
      </p:sp>
      <p:sp>
        <p:nvSpPr>
          <p:cNvPr id="9" name="Oval 8"/>
          <p:cNvSpPr/>
          <p:nvPr/>
        </p:nvSpPr>
        <p:spPr>
          <a:xfrm>
            <a:off x="5450947" y="4124767"/>
            <a:ext cx="1920240" cy="1149531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2400" dirty="0" smtClean="0">
                <a:latin typeface="Comic Sans MS" panose="030F0702030302020204" pitchFamily="66" charset="0"/>
              </a:rPr>
              <a:t>London</a:t>
            </a:r>
            <a:endParaRPr lang="en-GB" sz="2400" dirty="0">
              <a:latin typeface="Comic Sans MS" panose="030F0702030302020204" pitchFamily="66" charset="0"/>
            </a:endParaRPr>
          </a:p>
        </p:txBody>
      </p:sp>
      <p:sp>
        <p:nvSpPr>
          <p:cNvPr id="10" name="Oval 9"/>
          <p:cNvSpPr/>
          <p:nvPr/>
        </p:nvSpPr>
        <p:spPr>
          <a:xfrm>
            <a:off x="9976758" y="2279469"/>
            <a:ext cx="1920240" cy="1149531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2400" dirty="0" smtClean="0">
                <a:latin typeface="Comic Sans MS" panose="030F0702030302020204" pitchFamily="66" charset="0"/>
              </a:rPr>
              <a:t>running</a:t>
            </a:r>
            <a:endParaRPr lang="en-GB" sz="2400" dirty="0">
              <a:latin typeface="Comic Sans MS" panose="030F0702030302020204" pitchFamily="66" charset="0"/>
            </a:endParaRP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05551" y="3888988"/>
            <a:ext cx="4296469" cy="27706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46481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latin typeface="Comic Sans MS" panose="030F0702030302020204" pitchFamily="66" charset="0"/>
              </a:rPr>
              <a:t>Independently…</a:t>
            </a:r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>
                <a:latin typeface="Comic Sans MS" panose="030F0702030302020204" pitchFamily="66" charset="0"/>
              </a:rPr>
              <a:t>Write a sentence or more about Vlad and </a:t>
            </a:r>
            <a:r>
              <a:rPr lang="en-GB" dirty="0" err="1" smtClean="0">
                <a:latin typeface="Comic Sans MS" panose="030F0702030302020204" pitchFamily="66" charset="0"/>
              </a:rPr>
              <a:t>Boxton</a:t>
            </a:r>
            <a:r>
              <a:rPr lang="en-GB" dirty="0" smtClean="0">
                <a:latin typeface="Comic Sans MS" panose="030F0702030302020204" pitchFamily="66" charset="0"/>
              </a:rPr>
              <a:t> in the Great Fire of London. </a:t>
            </a:r>
          </a:p>
          <a:p>
            <a:pPr marL="0" indent="0">
              <a:buNone/>
            </a:pPr>
            <a:endParaRPr lang="en-GB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n-GB" dirty="0" smtClean="0">
                <a:latin typeface="Comic Sans MS" panose="030F0702030302020204" pitchFamily="66" charset="0"/>
              </a:rPr>
              <a:t>Remember your capital letters and full stops!</a:t>
            </a:r>
          </a:p>
          <a:p>
            <a:pPr marL="0" indent="0">
              <a:buNone/>
            </a:pPr>
            <a:endParaRPr lang="en-GB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n-GB" dirty="0" smtClean="0">
                <a:latin typeface="Comic Sans MS" panose="030F0702030302020204" pitchFamily="66" charset="0"/>
              </a:rPr>
              <a:t>Read your sentence to a partner.</a:t>
            </a:r>
            <a:endParaRPr lang="en-GB" dirty="0">
              <a:latin typeface="Comic Sans MS" panose="030F0702030302020204" pitchFamily="66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05551" y="3888988"/>
            <a:ext cx="4296469" cy="27706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22207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latin typeface="Comic Sans MS" panose="030F0702030302020204" pitchFamily="66" charset="0"/>
              </a:rPr>
              <a:t>Plenary</a:t>
            </a:r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4" name="Oval Callout 3"/>
          <p:cNvSpPr/>
          <p:nvPr/>
        </p:nvSpPr>
        <p:spPr>
          <a:xfrm>
            <a:off x="2699657" y="1690688"/>
            <a:ext cx="6792685" cy="4096158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4400" dirty="0" smtClean="0">
                <a:latin typeface="Comic Sans MS" panose="030F0702030302020204" pitchFamily="66" charset="0"/>
              </a:rPr>
              <a:t>Share your sentences by reading them out loud!</a:t>
            </a:r>
            <a:endParaRPr lang="en-GB" sz="44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824682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1789</TotalTime>
  <Words>331</Words>
  <Application>Microsoft Office PowerPoint</Application>
  <PresentationFormat>Widescreen</PresentationFormat>
  <Paragraphs>65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Comic Sans MS</vt:lpstr>
      <vt:lpstr>Office Theme</vt:lpstr>
      <vt:lpstr>PowerPoint Presentation</vt:lpstr>
      <vt:lpstr>PowerPoint Presentation</vt:lpstr>
      <vt:lpstr>Order the words to make a sentence:</vt:lpstr>
      <vt:lpstr>Capital letters</vt:lpstr>
      <vt:lpstr>Full stops</vt:lpstr>
      <vt:lpstr>PowerPoint Presentation</vt:lpstr>
      <vt:lpstr>Your Task!</vt:lpstr>
      <vt:lpstr>Independently…</vt:lpstr>
      <vt:lpstr>Plenary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Gemma Bleakley</dc:creator>
  <cp:lastModifiedBy>Gemma Bleakley</cp:lastModifiedBy>
  <cp:revision>12</cp:revision>
  <dcterms:created xsi:type="dcterms:W3CDTF">2020-09-17T13:41:33Z</dcterms:created>
  <dcterms:modified xsi:type="dcterms:W3CDTF">2021-09-11T17:54:47Z</dcterms:modified>
</cp:coreProperties>
</file>