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298" r:id="rId13"/>
    <p:sldId id="320" r:id="rId14"/>
    <p:sldId id="299" r:id="rId15"/>
    <p:sldId id="317" r:id="rId16"/>
    <p:sldId id="312" r:id="rId17"/>
    <p:sldId id="315" r:id="rId18"/>
    <p:sldId id="316" r:id="rId19"/>
    <p:sldId id="301" r:id="rId20"/>
    <p:sldId id="304" r:id="rId21"/>
    <p:sldId id="300" r:id="rId22"/>
    <p:sldId id="308" r:id="rId23"/>
    <p:sldId id="311" r:id="rId24"/>
    <p:sldId id="319" r:id="rId25"/>
    <p:sldId id="318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30/01/2022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57785-7438-492F-B7FA-E66DA7B653E8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806EE-2F9D-4145-9CBE-CB7CE80E60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4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" y="2515836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1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2224" y="1959050"/>
            <a:ext cx="690559" cy="62285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7504" y="1383085"/>
            <a:ext cx="690559" cy="6228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7" y="2266222"/>
            <a:ext cx="690559" cy="6228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628" y="1316270"/>
            <a:ext cx="690559" cy="6228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57632" y="2272937"/>
            <a:ext cx="1386411" cy="31392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09987" y="2904008"/>
            <a:ext cx="1386411" cy="31392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046" b="98075" l="3815" r="9536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160405" y="3703404"/>
            <a:ext cx="1386411" cy="313925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6321" y="1754878"/>
            <a:ext cx="690559" cy="6228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890" y="753805"/>
            <a:ext cx="690559" cy="62285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875" y="695038"/>
            <a:ext cx="690559" cy="6228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275" y="2548350"/>
            <a:ext cx="690559" cy="62285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494" y="1168389"/>
            <a:ext cx="690559" cy="62285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8014" y="1925493"/>
            <a:ext cx="690559" cy="62285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895" y="415084"/>
            <a:ext cx="690559" cy="62285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669" y="530442"/>
            <a:ext cx="690559" cy="62285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416" y="1471474"/>
            <a:ext cx="690559" cy="62285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357" y="2418622"/>
            <a:ext cx="690559" cy="62285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762" y="1846913"/>
            <a:ext cx="690559" cy="6228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463" y="2783788"/>
            <a:ext cx="690559" cy="6228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639" y="1403568"/>
            <a:ext cx="690559" cy="62285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299" y="2136384"/>
            <a:ext cx="690559" cy="62285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898" y="1006466"/>
            <a:ext cx="690559" cy="6228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492" y="1269061"/>
            <a:ext cx="690559" cy="62285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740" y="1925870"/>
            <a:ext cx="690559" cy="62285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2456" y="2239952"/>
            <a:ext cx="690559" cy="62285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809" y="1973370"/>
            <a:ext cx="690559" cy="62285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3423" y="677746"/>
            <a:ext cx="690559" cy="62285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597" y="2576260"/>
            <a:ext cx="690559" cy="62285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784" y="1226813"/>
            <a:ext cx="690559" cy="62285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975" y="1587623"/>
            <a:ext cx="690559" cy="62285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062" y="1811026"/>
            <a:ext cx="1523038" cy="1051783"/>
          </a:xfrm>
          <a:prstGeom prst="rect">
            <a:avLst/>
          </a:prstGeom>
        </p:spPr>
      </p:pic>
      <p:sp>
        <p:nvSpPr>
          <p:cNvPr id="42" name="Rounded Rectangular Callout 41"/>
          <p:cNvSpPr/>
          <p:nvPr/>
        </p:nvSpPr>
        <p:spPr>
          <a:xfrm>
            <a:off x="5629562" y="415084"/>
            <a:ext cx="1964967" cy="1099051"/>
          </a:xfrm>
          <a:prstGeom prst="wedgeRoundRectCallout">
            <a:avLst>
              <a:gd name="adj1" fmla="val 29287"/>
              <a:gd name="adj2" fmla="val 90061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5728198" y="369690"/>
            <a:ext cx="1821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need to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organise these!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243415" y="5380171"/>
            <a:ext cx="4075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27 bears.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4.07407E-6 L 0.14601 0.3648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1824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17 0.00973 L 0.02917 0.2597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0312 0.2696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347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0.0191 0.3928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" y="19630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-0.06858 0.3041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1520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48148E-6 L -0.01042 0.2692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1" y="1344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01458 0.2898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" y="14491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0.01979 0.48009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0" y="2400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-0.04895 0.4807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48" y="2402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1.85185E-6 L -0.04098 0.4129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9" y="20648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7.40741E-7 L 0.07205 0.4550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22755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44444E-6 L 0.01753 0.29583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8" y="1479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59259E-6 L -0.04237 0.48611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8" y="2430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10017 0.3486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17" y="1743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0.0368 0.36805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0" y="1840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96296E-6 L -0.00434 0.3759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1879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96296E-6 L -0.1 0.620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31019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7.40741E-7 L -0.1059 0.5122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95" y="25602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12274 0.43843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46" y="2192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01597 0.49584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24792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0.02396 0.3900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8" y="19491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7037E-7 L 0.00365 0.4131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" y="20648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0.21441 0.35694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12" y="17847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625 L 0.05034 0.25463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" y="13032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59259E-6 L 0.03333 0.28796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14398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-1.11111E-6 0.2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0.04166 0.3372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" y="1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/>
      <p:bldP spid="4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2958" y="350674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813439" y="2630231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3392" y="4696845"/>
            <a:ext cx="32601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thirty-three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25761" y="5398221"/>
            <a:ext cx="27130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forty-six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49684" y="4661785"/>
            <a:ext cx="32433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twenty-eight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02878" y="5395202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fifteen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59494" y="3143378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5384729" y="2109605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846508" y="1599749"/>
            <a:ext cx="505151" cy="518911"/>
          </a:xfrm>
          <a:prstGeom prst="rect">
            <a:avLst/>
          </a:prstGeom>
          <a:solidFill>
            <a:schemeClr val="accent6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19097"/>
            <a:ext cx="747045" cy="74704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494553" y="561786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923779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64174" y="79175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Counting on a number track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115751"/>
              </p:ext>
            </p:extLst>
          </p:nvPr>
        </p:nvGraphicFramePr>
        <p:xfrm>
          <a:off x="711564" y="3435782"/>
          <a:ext cx="7481460" cy="609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764">
                  <a:extLst>
                    <a:ext uri="{9D8B030D-6E8A-4147-A177-3AD203B41FA5}">
                      <a16:colId xmlns:a16="http://schemas.microsoft.com/office/drawing/2014/main" val="20191668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70372730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214035550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5512791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10652816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73853707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634069004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3498264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891008232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50544779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99707578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151808105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3375322356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4291195628"/>
                    </a:ext>
                  </a:extLst>
                </a:gridCol>
                <a:gridCol w="498764">
                  <a:extLst>
                    <a:ext uri="{9D8B030D-6E8A-4147-A177-3AD203B41FA5}">
                      <a16:colId xmlns:a16="http://schemas.microsoft.com/office/drawing/2014/main" val="2946923182"/>
                    </a:ext>
                  </a:extLst>
                </a:gridCol>
              </a:tblGrid>
              <a:tr h="609601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29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Comic Sans MS" panose="030F0702030302020204" pitchFamily="66" charset="0"/>
                        </a:rPr>
                        <a:t>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11251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164" y="1357416"/>
            <a:ext cx="1227755" cy="1734700"/>
          </a:xfrm>
          <a:prstGeom prst="rect">
            <a:avLst/>
          </a:prstGeom>
        </p:spPr>
      </p:pic>
      <p:sp>
        <p:nvSpPr>
          <p:cNvPr id="7" name="Rounded Rectangular Callout 6"/>
          <p:cNvSpPr/>
          <p:nvPr/>
        </p:nvSpPr>
        <p:spPr>
          <a:xfrm>
            <a:off x="1798796" y="1628231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789752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19 - 33 with a number track.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57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ular Callout 6"/>
          <p:cNvSpPr/>
          <p:nvPr/>
        </p:nvSpPr>
        <p:spPr>
          <a:xfrm>
            <a:off x="1798796" y="1171024"/>
            <a:ext cx="4316476" cy="1154041"/>
          </a:xfrm>
          <a:prstGeom prst="wedgeRoundRectCallout">
            <a:avLst>
              <a:gd name="adj1" fmla="val 63347"/>
              <a:gd name="adj2" fmla="val 20963"/>
              <a:gd name="adj3" fmla="val 16667"/>
            </a:avLst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9000" y="1332545"/>
            <a:ext cx="43103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I can count from 37 - 49 without a number track!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654" y="1355948"/>
            <a:ext cx="1459906" cy="100818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388584" y="2465510"/>
            <a:ext cx="57226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Which of these numbers will Mo say?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473689"/>
            <a:ext cx="747045" cy="7470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494553" y="616378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42161" y="3889564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18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01685" y="4263892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38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0879" y="481997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69749" y="4894441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46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51302" y="3912049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29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128751" y="4865328"/>
            <a:ext cx="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</a:rPr>
              <a:t>50</a:t>
            </a:r>
          </a:p>
        </p:txBody>
      </p:sp>
      <p:sp>
        <p:nvSpPr>
          <p:cNvPr id="2" name="&quot;No&quot; Symbol 1"/>
          <p:cNvSpPr/>
          <p:nvPr/>
        </p:nvSpPr>
        <p:spPr>
          <a:xfrm>
            <a:off x="2042161" y="3693974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0" name="&quot;No&quot; Symbol 19"/>
          <p:cNvSpPr/>
          <p:nvPr/>
        </p:nvSpPr>
        <p:spPr>
          <a:xfrm>
            <a:off x="3047455" y="4652920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  <p:sp>
        <p:nvSpPr>
          <p:cNvPr id="21" name="&quot;No&quot; Symbol 20"/>
          <p:cNvSpPr/>
          <p:nvPr/>
        </p:nvSpPr>
        <p:spPr>
          <a:xfrm>
            <a:off x="4906979" y="3790411"/>
            <a:ext cx="936000" cy="936000"/>
          </a:xfrm>
          <a:prstGeom prst="noSmoking">
            <a:avLst/>
          </a:prstGeom>
          <a:solidFill>
            <a:srgbClr val="FF0000">
              <a:alpha val="4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210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20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86066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1) What comes next? 8, 9, 10, ___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2) How do you spell 19?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3) How many counters?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4) 2 tens is equal to ___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2625" y="32289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40950" y="1613642"/>
            <a:ext cx="2137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nineteen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9940" y="2797080"/>
            <a:ext cx="2055098" cy="9040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9940" y="3701156"/>
            <a:ext cx="2022074" cy="8895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90374" y="290438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7887" y="4589045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2187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2121" y="337410"/>
            <a:ext cx="4726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Numbers to 50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8482" y="1071326"/>
            <a:ext cx="5182049" cy="521862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710082" y="3666794"/>
            <a:ext cx="5298825" cy="26518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448732" y="3846829"/>
            <a:ext cx="6055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Can you find these numbers?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40969" y="4682451"/>
            <a:ext cx="1330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70C0"/>
                </a:solidFill>
                <a:latin typeface="Comic Sans MS" panose="030F0702030302020204" pitchFamily="66" charset="0"/>
              </a:rPr>
              <a:t>ten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29807" y="4639379"/>
            <a:ext cx="238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thirty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40871" y="4679776"/>
            <a:ext cx="2064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7030A0"/>
                </a:solidFill>
                <a:latin typeface="Comic Sans MS" panose="030F0702030302020204" pitchFamily="66" charset="0"/>
              </a:rPr>
              <a:t>twenty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30268" y="5310634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FF"/>
                </a:solidFill>
                <a:latin typeface="Comic Sans MS" panose="030F0702030302020204" pitchFamily="66" charset="0"/>
              </a:rPr>
              <a:t>fifty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3559" y="1080838"/>
            <a:ext cx="505151" cy="518911"/>
          </a:xfrm>
          <a:prstGeom prst="rect">
            <a:avLst/>
          </a:prstGeom>
          <a:solidFill>
            <a:srgbClr val="0070C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03559" y="1599749"/>
            <a:ext cx="505151" cy="518911"/>
          </a:xfrm>
          <a:prstGeom prst="rect">
            <a:avLst/>
          </a:prstGeom>
          <a:solidFill>
            <a:srgbClr val="7030A0">
              <a:alpha val="53000"/>
            </a:srgb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403559" y="2109077"/>
            <a:ext cx="505151" cy="518911"/>
          </a:xfrm>
          <a:prstGeom prst="rect">
            <a:avLst/>
          </a:prstGeom>
          <a:solidFill>
            <a:srgbClr val="FF000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6403559" y="2632053"/>
            <a:ext cx="505151" cy="518911"/>
          </a:xfrm>
          <a:prstGeom prst="rect">
            <a:avLst/>
          </a:prstGeom>
          <a:solidFill>
            <a:srgbClr val="00B050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6403559" y="3152749"/>
            <a:ext cx="505151" cy="518911"/>
          </a:xfrm>
          <a:prstGeom prst="rect">
            <a:avLst/>
          </a:prstGeom>
          <a:solidFill>
            <a:srgbClr val="FF00FF">
              <a:alpha val="5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306363" y="5304948"/>
            <a:ext cx="20296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forty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302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7" grpId="0" animBg="1"/>
      <p:bldP spid="18" grpId="0" animBg="1"/>
      <p:bldP spid="19" grpId="0" animBg="1"/>
      <p:bldP spid="20" grpId="0" animBg="1"/>
      <p:bldP spid="21" grpId="0" animBg="1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counters?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5" y="448929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22 counters.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65" y="2540128"/>
            <a:ext cx="2055098" cy="904076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6281" y="2525600"/>
            <a:ext cx="2055098" cy="90407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2398" y="2540128"/>
            <a:ext cx="2022074" cy="889548"/>
          </a:xfrm>
          <a:prstGeom prst="rect">
            <a:avLst/>
          </a:prstGeom>
        </p:spPr>
      </p:pic>
      <p:sp>
        <p:nvSpPr>
          <p:cNvPr id="65" name="TextBox 64"/>
          <p:cNvSpPr txBox="1"/>
          <p:nvPr/>
        </p:nvSpPr>
        <p:spPr>
          <a:xfrm>
            <a:off x="1467192" y="345873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53308" y="3476939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011059" y="3421739"/>
            <a:ext cx="1222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21, 22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242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65" grpId="0"/>
      <p:bldP spid="66" grpId="0"/>
      <p:bldP spid="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45206" y="464843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grapes?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45206" y="1277148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35 grapes.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900709" y="2669801"/>
            <a:ext cx="2278298" cy="23327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95208" y="1733487"/>
            <a:ext cx="2249045" cy="23027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2043697" y="2777208"/>
            <a:ext cx="2249045" cy="23027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98609">
            <a:off x="3813807" y="1505798"/>
            <a:ext cx="2249045" cy="230275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428533" y="3755291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68219" y="4713693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86986" y="342775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16445" y="4799287"/>
            <a:ext cx="3209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31, 32, 33, 34, 35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2761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15" grpId="0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99745" y="335917"/>
            <a:ext cx="5291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</a:rPr>
              <a:t>How many eggs?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39427" y="1291043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can we count them?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45206" y="5447725"/>
            <a:ext cx="52914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There are 46 eggs.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57" y="1428717"/>
            <a:ext cx="2574146" cy="239661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319" y="2048046"/>
            <a:ext cx="2575960" cy="23983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91" y="3074466"/>
            <a:ext cx="2574146" cy="239661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918" y="2952257"/>
            <a:ext cx="2574146" cy="23966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173" y="1356577"/>
            <a:ext cx="2574146" cy="23966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115469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2547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20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467621" y="3099316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30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17953" y="4754567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40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01817" y="3923134"/>
            <a:ext cx="11026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05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55" grpId="0"/>
      <p:bldP spid="20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5|8.1|14.3|9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4.9|7.2|3.9|3.1|7.1|2.7|6.8|4.6|4.1|11.7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3.8|15.1|7.5|5.5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1|11.6|8.8|6.1|9.7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1|16.3|11.9|3.1|2.9|3.3|5.9|5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|15.6|7.8|9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4.2|8.5|1.1|0.9|1|20.5|6.5|5.1|6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22.2|4.1|3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522d4c35-b548-4432-90ae-af4376e1c4b4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6844</TotalTime>
  <Words>273</Words>
  <Application>Microsoft Office PowerPoint</Application>
  <PresentationFormat>On-screen Show (4:3)</PresentationFormat>
  <Paragraphs>94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 1 on the worksheet</vt:lpstr>
      <vt:lpstr>PowerPoint Presentation</vt:lpstr>
      <vt:lpstr>PowerPoint Presentation</vt:lpstr>
      <vt:lpstr>Have a go at question 2 on the worksheet</vt:lpstr>
      <vt:lpstr>PowerPoint Presentation</vt:lpstr>
      <vt:lpstr>PowerPoint Presentation</vt:lpstr>
      <vt:lpstr>Have a go at question 3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229</cp:revision>
  <dcterms:created xsi:type="dcterms:W3CDTF">2019-07-05T11:02:13Z</dcterms:created>
  <dcterms:modified xsi:type="dcterms:W3CDTF">2022-01-30T16:38:23Z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