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0" r:id="rId4"/>
    <p:sldId id="272" r:id="rId5"/>
    <p:sldId id="265" r:id="rId6"/>
    <p:sldId id="273" r:id="rId7"/>
    <p:sldId id="276" r:id="rId8"/>
    <p:sldId id="266" r:id="rId9"/>
    <p:sldId id="26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78182" autoAdjust="0"/>
  </p:normalViewPr>
  <p:slideViewPr>
    <p:cSldViewPr snapToGrid="0">
      <p:cViewPr varScale="1">
        <p:scale>
          <a:sx n="57" d="100"/>
          <a:sy n="57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38EF-BF67-411B-9603-E6D83AF65787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1D06-20FD-482C-AE6A-1F5242C82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8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11D06-20FD-482C-AE6A-1F5242C820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7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0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9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5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3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98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03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30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27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27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0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0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1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3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50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3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3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868" y="1090022"/>
            <a:ext cx="11190999" cy="341424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LO: to count forwards and backwards in tens. </a:t>
            </a:r>
          </a:p>
          <a:p>
            <a:pPr algn="l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Must: count in multiples of ten from 0-100.</a:t>
            </a:r>
          </a:p>
          <a:p>
            <a:pPr algn="l"/>
            <a:r>
              <a:rPr lang="en-GB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Should: count objects in groups of ten and find ten more and ten less. </a:t>
            </a:r>
          </a:p>
          <a:p>
            <a:pPr algn="l"/>
            <a:r>
              <a:rPr lang="en-GB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Could: problem solve and reason. </a:t>
            </a:r>
          </a:p>
        </p:txBody>
      </p:sp>
      <p:pic>
        <p:nvPicPr>
          <p:cNvPr id="1026" name="Picture 2" descr="100 square activitie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4" b="16089"/>
          <a:stretch/>
        </p:blipFill>
        <p:spPr bwMode="auto">
          <a:xfrm>
            <a:off x="8481484" y="3098799"/>
            <a:ext cx="337185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B08BCAB-D6DC-4CEE-AF69-5DAFB2A70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189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41B9B-1F26-4285-9B68-30142310F81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one packet of seeds has 10 seeds, how many seeds do 5 packets of seeds have?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66B150-48DC-4B3D-945C-0A5BD14511DC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913D13-19A4-435F-9740-895798D791C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85230C1-82AC-459C-9CA7-B72686B6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4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B08BCAB-D6DC-4CEE-AF69-5DAFB2A70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189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41B9B-1F26-4285-9B68-30142310F81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one packet of seeds has 10 seeds, how many seeds do 5 packets of seeds have?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packets of seeds will have 50 seeds altogether.</a:t>
            </a: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E494BD-9208-4F9D-BE83-A825B1AD2767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12790E-0E78-43AA-9BA8-96CBAC89B9D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9D13343-5597-49D5-A335-FAFC39569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7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90454CF-5B93-4B3E-840F-78F24E5F2CDE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CD0274-39EF-4D58-9D64-06898A36FF7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98DB0B2-877E-4816-9DA7-6874EF619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741899B-D073-409B-8BF0-4C4958C6E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5118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2F4B9B2-3A8E-447D-8E6D-1882C004831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one box holds 10 toys, circle the boxes you need to hold 60 toys.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90454CF-5B93-4B3E-840F-78F24E5F2CDE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CD0274-39EF-4D58-9D64-06898A36FF7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98DB0B2-877E-4816-9DA7-6874EF619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741899B-D073-409B-8BF0-4C4958C6E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5118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2F4B9B2-3A8E-447D-8E6D-1882C004831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67D0B3-68C6-49EF-AC1B-B549A2C6EEC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one box holds 10 toys, circle the boxes you need to hold 60 toys.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 will need 6 boxes. 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A1521B-4936-41F6-AF33-577903442E12}"/>
              </a:ext>
            </a:extLst>
          </p:cNvPr>
          <p:cNvSpPr/>
          <p:nvPr/>
        </p:nvSpPr>
        <p:spPr>
          <a:xfrm>
            <a:off x="1984552" y="1559528"/>
            <a:ext cx="1296000" cy="12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1906F1-71E6-45F7-A13C-58E92B8A5B98}"/>
              </a:ext>
            </a:extLst>
          </p:cNvPr>
          <p:cNvSpPr/>
          <p:nvPr/>
        </p:nvSpPr>
        <p:spPr>
          <a:xfrm>
            <a:off x="3716276" y="1559528"/>
            <a:ext cx="1296000" cy="12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0C6511-24C6-4408-92D3-DC75BEEC4686}"/>
              </a:ext>
            </a:extLst>
          </p:cNvPr>
          <p:cNvSpPr/>
          <p:nvPr/>
        </p:nvSpPr>
        <p:spPr>
          <a:xfrm>
            <a:off x="5418065" y="1559528"/>
            <a:ext cx="1296000" cy="12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3FD7A5-F92E-4FB9-A77D-3CD7F19BC999}"/>
              </a:ext>
            </a:extLst>
          </p:cNvPr>
          <p:cNvSpPr/>
          <p:nvPr/>
        </p:nvSpPr>
        <p:spPr>
          <a:xfrm>
            <a:off x="1984552" y="2980213"/>
            <a:ext cx="1296000" cy="12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A0784F-5B9C-4957-8E01-C2A4036BC39A}"/>
              </a:ext>
            </a:extLst>
          </p:cNvPr>
          <p:cNvSpPr/>
          <p:nvPr/>
        </p:nvSpPr>
        <p:spPr>
          <a:xfrm>
            <a:off x="3706955" y="2980213"/>
            <a:ext cx="1296000" cy="12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7E36BA-CF6B-4AC8-B53D-119DD87ECBB6}"/>
              </a:ext>
            </a:extLst>
          </p:cNvPr>
          <p:cNvSpPr/>
          <p:nvPr/>
        </p:nvSpPr>
        <p:spPr>
          <a:xfrm>
            <a:off x="5448000" y="2980213"/>
            <a:ext cx="1296000" cy="12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0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AC32E4DB-06D2-4929-B12B-1702094058EE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9305C57-F36A-4A17-A3EE-1FEF008BDD4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82" name="Picture 8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20DE9D7-B545-48D1-8FEE-C2EDE7F22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CC441694-A080-4C35-B305-EFD041755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5118"/>
            <a:ext cx="8913124" cy="63221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BCE5471-B801-44D1-BB0F-AA3086521A0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sequence to find the missing numbers.</a:t>
            </a:r>
          </a:p>
          <a:p>
            <a:pPr marL="88900"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58316FC2-5542-406C-B62E-C92BCF4080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68864" y="3912808"/>
          <a:ext cx="6675940" cy="1027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259">
                  <a:extLst>
                    <a:ext uri="{9D8B030D-6E8A-4147-A177-3AD203B41FA5}">
                      <a16:colId xmlns:a16="http://schemas.microsoft.com/office/drawing/2014/main" val="3212135419"/>
                    </a:ext>
                  </a:extLst>
                </a:gridCol>
                <a:gridCol w="1335259">
                  <a:extLst>
                    <a:ext uri="{9D8B030D-6E8A-4147-A177-3AD203B41FA5}">
                      <a16:colId xmlns:a16="http://schemas.microsoft.com/office/drawing/2014/main" val="3002626011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612878126"/>
                    </a:ext>
                  </a:extLst>
                </a:gridCol>
                <a:gridCol w="1027122">
                  <a:extLst>
                    <a:ext uri="{9D8B030D-6E8A-4147-A177-3AD203B41FA5}">
                      <a16:colId xmlns:a16="http://schemas.microsoft.com/office/drawing/2014/main" val="1533311044"/>
                    </a:ext>
                  </a:extLst>
                </a:gridCol>
                <a:gridCol w="547178">
                  <a:extLst>
                    <a:ext uri="{9D8B030D-6E8A-4147-A177-3AD203B41FA5}">
                      <a16:colId xmlns:a16="http://schemas.microsoft.com/office/drawing/2014/main" val="855315006"/>
                    </a:ext>
                  </a:extLst>
                </a:gridCol>
                <a:gridCol w="1027122">
                  <a:extLst>
                    <a:ext uri="{9D8B030D-6E8A-4147-A177-3AD203B41FA5}">
                      <a16:colId xmlns:a16="http://schemas.microsoft.com/office/drawing/2014/main" val="2915790634"/>
                    </a:ext>
                  </a:extLst>
                </a:gridCol>
              </a:tblGrid>
              <a:tr h="1027122">
                <a:tc>
                  <a:txBody>
                    <a:bodyPr/>
                    <a:lstStyle/>
                    <a:p>
                      <a:pPr algn="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50 ,</a:t>
                      </a:r>
                    </a:p>
                  </a:txBody>
                  <a:tcPr marL="260889" marR="260889" marT="130446" marB="130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60 ,</a:t>
                      </a:r>
                    </a:p>
                  </a:txBody>
                  <a:tcPr marL="260889" marR="260889" marT="130446" marB="130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70 ,   </a:t>
                      </a:r>
                    </a:p>
                  </a:txBody>
                  <a:tcPr marL="260889" marR="260889" marT="130446" marB="13044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0889" marR="260889" marT="130446" marB="13044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260889" marR="260889" marT="130446" marB="13044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0889" marR="260889" marT="130446" marB="13044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2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AC32E4DB-06D2-4929-B12B-1702094058EE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9305C57-F36A-4A17-A3EE-1FEF008BDD4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82" name="Picture 8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20DE9D7-B545-48D1-8FEE-C2EDE7F22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CC441694-A080-4C35-B305-EFD041755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5118"/>
            <a:ext cx="8913124" cy="63221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BCE5471-B801-44D1-BB0F-AA3086521A0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sequence to find the missing numbers.</a:t>
            </a:r>
          </a:p>
          <a:p>
            <a:pPr marL="88900"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B1E3F90-C3C5-40BA-9F19-8B91748914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68864" y="3912808"/>
          <a:ext cx="6675940" cy="1027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259">
                  <a:extLst>
                    <a:ext uri="{9D8B030D-6E8A-4147-A177-3AD203B41FA5}">
                      <a16:colId xmlns:a16="http://schemas.microsoft.com/office/drawing/2014/main" val="3212135419"/>
                    </a:ext>
                  </a:extLst>
                </a:gridCol>
                <a:gridCol w="1335259">
                  <a:extLst>
                    <a:ext uri="{9D8B030D-6E8A-4147-A177-3AD203B41FA5}">
                      <a16:colId xmlns:a16="http://schemas.microsoft.com/office/drawing/2014/main" val="3002626011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612878126"/>
                    </a:ext>
                  </a:extLst>
                </a:gridCol>
                <a:gridCol w="1027122">
                  <a:extLst>
                    <a:ext uri="{9D8B030D-6E8A-4147-A177-3AD203B41FA5}">
                      <a16:colId xmlns:a16="http://schemas.microsoft.com/office/drawing/2014/main" val="1533311044"/>
                    </a:ext>
                  </a:extLst>
                </a:gridCol>
                <a:gridCol w="547178">
                  <a:extLst>
                    <a:ext uri="{9D8B030D-6E8A-4147-A177-3AD203B41FA5}">
                      <a16:colId xmlns:a16="http://schemas.microsoft.com/office/drawing/2014/main" val="855315006"/>
                    </a:ext>
                  </a:extLst>
                </a:gridCol>
                <a:gridCol w="1027122">
                  <a:extLst>
                    <a:ext uri="{9D8B030D-6E8A-4147-A177-3AD203B41FA5}">
                      <a16:colId xmlns:a16="http://schemas.microsoft.com/office/drawing/2014/main" val="2915790634"/>
                    </a:ext>
                  </a:extLst>
                </a:gridCol>
              </a:tblGrid>
              <a:tr h="1027122">
                <a:tc>
                  <a:txBody>
                    <a:bodyPr/>
                    <a:lstStyle/>
                    <a:p>
                      <a:pPr algn="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50 ,</a:t>
                      </a:r>
                    </a:p>
                  </a:txBody>
                  <a:tcPr marL="260889" marR="260889" marT="130446" marB="130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60 ,</a:t>
                      </a:r>
                    </a:p>
                  </a:txBody>
                  <a:tcPr marL="260889" marR="260889" marT="130446" marB="130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70 ,   </a:t>
                      </a:r>
                    </a:p>
                  </a:txBody>
                  <a:tcPr marL="260889" marR="260889" marT="130446" marB="13044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260889" marR="260889" marT="130446" marB="13044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260889" marR="260889" marT="130446" marB="13044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260889" marR="260889" marT="130446" marB="13044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61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the missing numbers on the number line.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E051DB-DC0E-4EBE-A41C-11587720D7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81426" y="2298763"/>
          <a:ext cx="6029148" cy="520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58">
                  <a:extLst>
                    <a:ext uri="{9D8B030D-6E8A-4147-A177-3AD203B41FA5}">
                      <a16:colId xmlns:a16="http://schemas.microsoft.com/office/drawing/2014/main" val="2682119177"/>
                    </a:ext>
                  </a:extLst>
                </a:gridCol>
                <a:gridCol w="1004858">
                  <a:extLst>
                    <a:ext uri="{9D8B030D-6E8A-4147-A177-3AD203B41FA5}">
                      <a16:colId xmlns:a16="http://schemas.microsoft.com/office/drawing/2014/main" val="3699044304"/>
                    </a:ext>
                  </a:extLst>
                </a:gridCol>
                <a:gridCol w="1004858">
                  <a:extLst>
                    <a:ext uri="{9D8B030D-6E8A-4147-A177-3AD203B41FA5}">
                      <a16:colId xmlns:a16="http://schemas.microsoft.com/office/drawing/2014/main" val="348754384"/>
                    </a:ext>
                  </a:extLst>
                </a:gridCol>
                <a:gridCol w="1004858">
                  <a:extLst>
                    <a:ext uri="{9D8B030D-6E8A-4147-A177-3AD203B41FA5}">
                      <a16:colId xmlns:a16="http://schemas.microsoft.com/office/drawing/2014/main" val="3661689815"/>
                    </a:ext>
                  </a:extLst>
                </a:gridCol>
                <a:gridCol w="1004858">
                  <a:extLst>
                    <a:ext uri="{9D8B030D-6E8A-4147-A177-3AD203B41FA5}">
                      <a16:colId xmlns:a16="http://schemas.microsoft.com/office/drawing/2014/main" val="4022451654"/>
                    </a:ext>
                  </a:extLst>
                </a:gridCol>
                <a:gridCol w="1004858">
                  <a:extLst>
                    <a:ext uri="{9D8B030D-6E8A-4147-A177-3AD203B41FA5}">
                      <a16:colId xmlns:a16="http://schemas.microsoft.com/office/drawing/2014/main" val="492941511"/>
                    </a:ext>
                  </a:extLst>
                </a:gridCol>
              </a:tblGrid>
              <a:tr h="520821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3552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C606BA-9E13-4672-A0C4-E67890C0BD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57750" y="2880475"/>
          <a:ext cx="6652948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720">
                  <a:extLst>
                    <a:ext uri="{9D8B030D-6E8A-4147-A177-3AD203B41FA5}">
                      <a16:colId xmlns:a16="http://schemas.microsoft.com/office/drawing/2014/main" val="2682119177"/>
                    </a:ext>
                  </a:extLst>
                </a:gridCol>
                <a:gridCol w="221318">
                  <a:extLst>
                    <a:ext uri="{9D8B030D-6E8A-4147-A177-3AD203B41FA5}">
                      <a16:colId xmlns:a16="http://schemas.microsoft.com/office/drawing/2014/main" val="3699044304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348754384"/>
                    </a:ext>
                  </a:extLst>
                </a:gridCol>
                <a:gridCol w="221318">
                  <a:extLst>
                    <a:ext uri="{9D8B030D-6E8A-4147-A177-3AD203B41FA5}">
                      <a16:colId xmlns:a16="http://schemas.microsoft.com/office/drawing/2014/main" val="3661689815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4022451654"/>
                    </a:ext>
                  </a:extLst>
                </a:gridCol>
                <a:gridCol w="221318">
                  <a:extLst>
                    <a:ext uri="{9D8B030D-6E8A-4147-A177-3AD203B41FA5}">
                      <a16:colId xmlns:a16="http://schemas.microsoft.com/office/drawing/2014/main" val="492941511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4200455432"/>
                    </a:ext>
                  </a:extLst>
                </a:gridCol>
                <a:gridCol w="221318">
                  <a:extLst>
                    <a:ext uri="{9D8B030D-6E8A-4147-A177-3AD203B41FA5}">
                      <a16:colId xmlns:a16="http://schemas.microsoft.com/office/drawing/2014/main" val="4084794962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3142352049"/>
                    </a:ext>
                  </a:extLst>
                </a:gridCol>
                <a:gridCol w="221318">
                  <a:extLst>
                    <a:ext uri="{9D8B030D-6E8A-4147-A177-3AD203B41FA5}">
                      <a16:colId xmlns:a16="http://schemas.microsoft.com/office/drawing/2014/main" val="2233799241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1716068193"/>
                    </a:ext>
                  </a:extLst>
                </a:gridCol>
                <a:gridCol w="221318">
                  <a:extLst>
                    <a:ext uri="{9D8B030D-6E8A-4147-A177-3AD203B41FA5}">
                      <a16:colId xmlns:a16="http://schemas.microsoft.com/office/drawing/2014/main" val="979106819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151739500"/>
                    </a:ext>
                  </a:extLst>
                </a:gridCol>
              </a:tblGrid>
              <a:tr h="520821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35520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CB29EBD-837F-47DD-B0A1-3335286EC586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F1B53B-C675-480C-93B1-AC2F4EDF7F24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39612DA-C528-42CE-9190-73C4C134C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029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the missing numbers on the number line.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E051DB-DC0E-4EBE-A41C-11587720D7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81426" y="2298763"/>
          <a:ext cx="6029148" cy="520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58">
                  <a:extLst>
                    <a:ext uri="{9D8B030D-6E8A-4147-A177-3AD203B41FA5}">
                      <a16:colId xmlns:a16="http://schemas.microsoft.com/office/drawing/2014/main" val="2682119177"/>
                    </a:ext>
                  </a:extLst>
                </a:gridCol>
                <a:gridCol w="1004858">
                  <a:extLst>
                    <a:ext uri="{9D8B030D-6E8A-4147-A177-3AD203B41FA5}">
                      <a16:colId xmlns:a16="http://schemas.microsoft.com/office/drawing/2014/main" val="3699044304"/>
                    </a:ext>
                  </a:extLst>
                </a:gridCol>
                <a:gridCol w="1004858">
                  <a:extLst>
                    <a:ext uri="{9D8B030D-6E8A-4147-A177-3AD203B41FA5}">
                      <a16:colId xmlns:a16="http://schemas.microsoft.com/office/drawing/2014/main" val="348754384"/>
                    </a:ext>
                  </a:extLst>
                </a:gridCol>
                <a:gridCol w="1004858">
                  <a:extLst>
                    <a:ext uri="{9D8B030D-6E8A-4147-A177-3AD203B41FA5}">
                      <a16:colId xmlns:a16="http://schemas.microsoft.com/office/drawing/2014/main" val="3661689815"/>
                    </a:ext>
                  </a:extLst>
                </a:gridCol>
                <a:gridCol w="1004858">
                  <a:extLst>
                    <a:ext uri="{9D8B030D-6E8A-4147-A177-3AD203B41FA5}">
                      <a16:colId xmlns:a16="http://schemas.microsoft.com/office/drawing/2014/main" val="4022451654"/>
                    </a:ext>
                  </a:extLst>
                </a:gridCol>
                <a:gridCol w="1004858">
                  <a:extLst>
                    <a:ext uri="{9D8B030D-6E8A-4147-A177-3AD203B41FA5}">
                      <a16:colId xmlns:a16="http://schemas.microsoft.com/office/drawing/2014/main" val="492941511"/>
                    </a:ext>
                  </a:extLst>
                </a:gridCol>
              </a:tblGrid>
              <a:tr h="520821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3552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C606BA-9E13-4672-A0C4-E67890C0BD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57750" y="2880475"/>
          <a:ext cx="6652948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720">
                  <a:extLst>
                    <a:ext uri="{9D8B030D-6E8A-4147-A177-3AD203B41FA5}">
                      <a16:colId xmlns:a16="http://schemas.microsoft.com/office/drawing/2014/main" val="2682119177"/>
                    </a:ext>
                  </a:extLst>
                </a:gridCol>
                <a:gridCol w="221318">
                  <a:extLst>
                    <a:ext uri="{9D8B030D-6E8A-4147-A177-3AD203B41FA5}">
                      <a16:colId xmlns:a16="http://schemas.microsoft.com/office/drawing/2014/main" val="3699044304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348754384"/>
                    </a:ext>
                  </a:extLst>
                </a:gridCol>
                <a:gridCol w="221318">
                  <a:extLst>
                    <a:ext uri="{9D8B030D-6E8A-4147-A177-3AD203B41FA5}">
                      <a16:colId xmlns:a16="http://schemas.microsoft.com/office/drawing/2014/main" val="3661689815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4022451654"/>
                    </a:ext>
                  </a:extLst>
                </a:gridCol>
                <a:gridCol w="221318">
                  <a:extLst>
                    <a:ext uri="{9D8B030D-6E8A-4147-A177-3AD203B41FA5}">
                      <a16:colId xmlns:a16="http://schemas.microsoft.com/office/drawing/2014/main" val="492941511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4200455432"/>
                    </a:ext>
                  </a:extLst>
                </a:gridCol>
                <a:gridCol w="221318">
                  <a:extLst>
                    <a:ext uri="{9D8B030D-6E8A-4147-A177-3AD203B41FA5}">
                      <a16:colId xmlns:a16="http://schemas.microsoft.com/office/drawing/2014/main" val="4084794962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3142352049"/>
                    </a:ext>
                  </a:extLst>
                </a:gridCol>
                <a:gridCol w="221318">
                  <a:extLst>
                    <a:ext uri="{9D8B030D-6E8A-4147-A177-3AD203B41FA5}">
                      <a16:colId xmlns:a16="http://schemas.microsoft.com/office/drawing/2014/main" val="2233799241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1716068193"/>
                    </a:ext>
                  </a:extLst>
                </a:gridCol>
                <a:gridCol w="221318">
                  <a:extLst>
                    <a:ext uri="{9D8B030D-6E8A-4147-A177-3AD203B41FA5}">
                      <a16:colId xmlns:a16="http://schemas.microsoft.com/office/drawing/2014/main" val="979106819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151739500"/>
                    </a:ext>
                  </a:extLst>
                </a:gridCol>
              </a:tblGrid>
              <a:tr h="520821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35520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695A897B-3517-4C8B-822C-EEF0EDD40EB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D22D4A-14DA-471D-9CB6-6C457511568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EBA8136-0FCC-400E-94E3-0958D79BF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45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 is counting in 10s starting from 10.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thinks she will land on the number 44.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2D34C7-B922-40F5-9C0D-93593D48D5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59636" y="1614785"/>
          <a:ext cx="3272730" cy="310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273">
                  <a:extLst>
                    <a:ext uri="{9D8B030D-6E8A-4147-A177-3AD203B41FA5}">
                      <a16:colId xmlns:a16="http://schemas.microsoft.com/office/drawing/2014/main" val="1197211122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2080147445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1659150652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419753580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2105947132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3000995852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453285080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3687233797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1071348233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3628038824"/>
                    </a:ext>
                  </a:extLst>
                </a:gridCol>
              </a:tblGrid>
              <a:tr h="310909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08233"/>
                  </a:ext>
                </a:extLst>
              </a:tr>
              <a:tr h="310909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767180"/>
                  </a:ext>
                </a:extLst>
              </a:tr>
              <a:tr h="310909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016226"/>
                  </a:ext>
                </a:extLst>
              </a:tr>
              <a:tr h="310909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79220"/>
                  </a:ext>
                </a:extLst>
              </a:tr>
              <a:tr h="310909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59024"/>
                  </a:ext>
                </a:extLst>
              </a:tr>
              <a:tr h="310909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475423"/>
                  </a:ext>
                </a:extLst>
              </a:tr>
              <a:tr h="310909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72704"/>
                  </a:ext>
                </a:extLst>
              </a:tr>
              <a:tr h="310909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529538"/>
                  </a:ext>
                </a:extLst>
              </a:tr>
              <a:tr h="310909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610320"/>
                  </a:ext>
                </a:extLst>
              </a:tr>
              <a:tr h="310909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30866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E558B1A-5532-4C37-A4EE-C95AAC8B63C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9DB3DF-DFE0-48E6-ACD7-C5F00160F0C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0824BFE-8A9F-43AF-875C-0EC6453C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080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Task: year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267" y="1405466"/>
            <a:ext cx="3522133" cy="5147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309534" y="1405466"/>
            <a:ext cx="3522133" cy="5147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229600" y="1405467"/>
            <a:ext cx="3522133" cy="5147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38200" y="1540933"/>
            <a:ext cx="276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Something easier: </a:t>
            </a:r>
            <a:r>
              <a:rPr lang="en-GB" sz="2400" dirty="0" smtClean="0"/>
              <a:t> Complete the ‘something easier’ sheet. Can you count the objects in 2s?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86299" y="1690688"/>
            <a:ext cx="276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Year 1: </a:t>
            </a:r>
            <a:r>
              <a:rPr lang="en-GB" sz="2400" dirty="0" smtClean="0"/>
              <a:t>Complete a </a:t>
            </a:r>
            <a:r>
              <a:rPr lang="en-GB" sz="2400" dirty="0" smtClean="0"/>
              <a:t> main activity sheet. Check your answers with a partner. 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606366" y="1576868"/>
            <a:ext cx="276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Something harder: </a:t>
            </a:r>
            <a:r>
              <a:rPr lang="en-GB" sz="2400" dirty="0" smtClean="0"/>
              <a:t> Complete the ‘something harder’ activity sheet. Share your ideas with a partner. How did you solve the problem?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24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8554" y="7119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498" y="437468"/>
            <a:ext cx="3772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many?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91" y="1478239"/>
            <a:ext cx="2278794" cy="2219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94" y="1509941"/>
            <a:ext cx="2109853" cy="2195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91" y="4128025"/>
            <a:ext cx="1928470" cy="1893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65" y="3756416"/>
            <a:ext cx="3414778" cy="23006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4498" y="1048276"/>
            <a:ext cx="504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did you count them?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6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8554" y="7119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1513" y="432062"/>
            <a:ext cx="3772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Why count in 10s?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42" y="1493023"/>
            <a:ext cx="2449122" cy="2280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16200000">
            <a:off x="3364978" y="3299110"/>
            <a:ext cx="937104" cy="2642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40" y="1650516"/>
            <a:ext cx="1823856" cy="2257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722" y="4151875"/>
            <a:ext cx="1216320" cy="1083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60" y="2279018"/>
            <a:ext cx="2073354" cy="114658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75546" y="4097527"/>
            <a:ext cx="1970650" cy="1080000"/>
            <a:chOff x="3951546" y="4097527"/>
            <a:chExt cx="1970650" cy="1080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196" y="4097527"/>
              <a:ext cx="1160000" cy="1080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1546" y="4097527"/>
              <a:ext cx="1160000" cy="10800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576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0791" y="368222"/>
            <a:ext cx="3772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Let’s count in 10s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309917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8554" y="4526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049536" y="4709024"/>
            <a:ext cx="1882692" cy="799927"/>
          </a:xfrm>
          <a:prstGeom prst="wedgeRoundRectCallout">
            <a:avLst>
              <a:gd name="adj1" fmla="val -71568"/>
              <a:gd name="adj2" fmla="val 25604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109246" y="4747295"/>
            <a:ext cx="182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can see a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pattern!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7793" y="4754525"/>
            <a:ext cx="1453607" cy="10195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759" y="1478543"/>
            <a:ext cx="1360662" cy="5985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89122" y="1478542"/>
            <a:ext cx="219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 ten = 10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759" y="2232919"/>
            <a:ext cx="1360662" cy="5985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89122" y="2232918"/>
            <a:ext cx="219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2 tens = 20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29" y="2232919"/>
            <a:ext cx="1360662" cy="5985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803" y="2987295"/>
            <a:ext cx="1360662" cy="5985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04166" y="2987294"/>
            <a:ext cx="219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 tens = 30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573" y="2987295"/>
            <a:ext cx="1360662" cy="5985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921" y="2987294"/>
            <a:ext cx="1360662" cy="5985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759" y="3775495"/>
            <a:ext cx="1360662" cy="5985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89122" y="3775494"/>
            <a:ext cx="219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4 tens = 40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29" y="3775495"/>
            <a:ext cx="1360662" cy="5985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877" y="3775494"/>
            <a:ext cx="1360662" cy="5985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187" y="3772728"/>
            <a:ext cx="1360662" cy="5985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7226" y="4566070"/>
            <a:ext cx="1393867" cy="957740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>
          <a:xfrm>
            <a:off x="6393858" y="4652726"/>
            <a:ext cx="1882692" cy="799927"/>
          </a:xfrm>
          <a:prstGeom prst="wedgeRoundRectCallout">
            <a:avLst>
              <a:gd name="adj1" fmla="val 66889"/>
              <a:gd name="adj2" fmla="val 40959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453568" y="4690997"/>
            <a:ext cx="182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know that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5 tens = 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0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  <p:bldP spid="24" grpId="0"/>
      <p:bldP spid="27" grpId="0"/>
      <p:bldP spid="31" grpId="0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Multiples of ten: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666" y="738452"/>
            <a:ext cx="4377267" cy="578908"/>
          </a:xfrm>
        </p:spPr>
        <p:txBody>
          <a:bodyPr/>
          <a:lstStyle/>
          <a:p>
            <a:r>
              <a:rPr lang="en-GB" dirty="0" smtClean="0"/>
              <a:t>Order the multiples of ten.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36133" y="2726267"/>
            <a:ext cx="89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10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0" y="2861734"/>
            <a:ext cx="89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8800" y="3631175"/>
            <a:ext cx="89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20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2667" y="3972536"/>
            <a:ext cx="89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30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401" y="4741977"/>
            <a:ext cx="89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4</a:t>
            </a:r>
            <a:r>
              <a:rPr lang="en-GB" sz="4400" dirty="0" smtClean="0">
                <a:latin typeface="Comic Sans MS" panose="030F0702030302020204" pitchFamily="66" charset="0"/>
              </a:rPr>
              <a:t>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0267" y="2477013"/>
            <a:ext cx="89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5</a:t>
            </a:r>
            <a:r>
              <a:rPr lang="en-GB" sz="4400" dirty="0" smtClean="0">
                <a:latin typeface="Comic Sans MS" panose="030F0702030302020204" pitchFamily="66" charset="0"/>
              </a:rPr>
              <a:t>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3999" y="4741977"/>
            <a:ext cx="89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6</a:t>
            </a:r>
            <a:r>
              <a:rPr lang="en-GB" sz="4400" dirty="0" smtClean="0">
                <a:latin typeface="Comic Sans MS" panose="030F0702030302020204" pitchFamily="66" charset="0"/>
              </a:rPr>
              <a:t>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466" y="4357256"/>
            <a:ext cx="89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7</a:t>
            </a:r>
            <a:r>
              <a:rPr lang="en-GB" sz="4400" dirty="0" smtClean="0">
                <a:latin typeface="Comic Sans MS" panose="030F0702030302020204" pitchFamily="66" charset="0"/>
              </a:rPr>
              <a:t>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8800" y="1831199"/>
            <a:ext cx="89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8</a:t>
            </a:r>
            <a:r>
              <a:rPr lang="en-GB" sz="4400" dirty="0" smtClean="0">
                <a:latin typeface="Comic Sans MS" panose="030F0702030302020204" pitchFamily="66" charset="0"/>
              </a:rPr>
              <a:t>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6400" y="1497278"/>
            <a:ext cx="89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90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29331" y="3631175"/>
            <a:ext cx="1625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100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30196 0.4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5078 0.42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2982 0.273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7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6315 0.238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01184 0.114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31731 0.446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22005 0.112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59232 0.17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11744 0.543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52161 0.58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81" y="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00976 0.273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8554" y="7119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23" y="2904731"/>
            <a:ext cx="7289654" cy="11623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77" y="1903862"/>
            <a:ext cx="645877" cy="1349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82" y="1903862"/>
            <a:ext cx="645877" cy="13499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87" y="1903862"/>
            <a:ext cx="645877" cy="13499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92" y="1903862"/>
            <a:ext cx="645877" cy="1349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97" y="1903862"/>
            <a:ext cx="645877" cy="13499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02" y="1903862"/>
            <a:ext cx="645877" cy="13499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07" y="1903862"/>
            <a:ext cx="645877" cy="13499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12" y="1903862"/>
            <a:ext cx="645877" cy="13499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17" y="1903862"/>
            <a:ext cx="645877" cy="13499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18" y="1903862"/>
            <a:ext cx="645877" cy="1349965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4238859" y="4119449"/>
            <a:ext cx="2646199" cy="1456423"/>
          </a:xfrm>
          <a:prstGeom prst="wedgeRoundRectCallout">
            <a:avLst>
              <a:gd name="adj1" fmla="val -64909"/>
              <a:gd name="adj2" fmla="val 3805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147913" y="4252433"/>
            <a:ext cx="2737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think I need to practice counting forwards and backwards in 10s.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7259" y="4924998"/>
            <a:ext cx="1453607" cy="1019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06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6018" y="535342"/>
            <a:ext cx="3772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Let’s count in 10s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309917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8554" y="4526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6" y="1529685"/>
            <a:ext cx="4489097" cy="45207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783489" y="2911445"/>
            <a:ext cx="367257" cy="384236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783489" y="3368190"/>
            <a:ext cx="367257" cy="384236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783489" y="2444533"/>
            <a:ext cx="367257" cy="384236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783489" y="2006272"/>
            <a:ext cx="367257" cy="384236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783489" y="1568011"/>
            <a:ext cx="367257" cy="384236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783489" y="5149743"/>
            <a:ext cx="367257" cy="384236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783489" y="5606488"/>
            <a:ext cx="367257" cy="384236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783489" y="4682831"/>
            <a:ext cx="367257" cy="384236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783489" y="4244570"/>
            <a:ext cx="367257" cy="384236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783489" y="3806309"/>
            <a:ext cx="367257" cy="384236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ular Callout 17"/>
          <p:cNvSpPr/>
          <p:nvPr/>
        </p:nvSpPr>
        <p:spPr>
          <a:xfrm>
            <a:off x="2247832" y="3444644"/>
            <a:ext cx="2413817" cy="799927"/>
          </a:xfrm>
          <a:prstGeom prst="wedgeRoundRectCallout">
            <a:avLst>
              <a:gd name="adj1" fmla="val 1369"/>
              <a:gd name="adj2" fmla="val 116029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088517" y="3482659"/>
            <a:ext cx="273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love how it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makes a column!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1512" y="4712507"/>
            <a:ext cx="1453607" cy="1019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53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 more and ten less</a:t>
            </a:r>
            <a:endParaRPr lang="en-GB" dirty="0"/>
          </a:p>
        </p:txBody>
      </p:sp>
      <p:pic>
        <p:nvPicPr>
          <p:cNvPr id="4" name="Picture 2" descr="100 square activities | Teaching Resour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4" b="16089"/>
          <a:stretch/>
        </p:blipFill>
        <p:spPr bwMode="auto">
          <a:xfrm>
            <a:off x="6096000" y="672306"/>
            <a:ext cx="5689600" cy="574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38200" y="3183467"/>
            <a:ext cx="4241800" cy="1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59100" y="2336800"/>
            <a:ext cx="0" cy="323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21317" y="2316553"/>
            <a:ext cx="135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tens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556001" y="2336800"/>
            <a:ext cx="135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ones</a:t>
            </a:r>
            <a:endParaRPr lang="en-GB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2534" y="5755514"/>
            <a:ext cx="52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you find ten more and ten less, the number in the tens column increases or decreases. </a:t>
            </a:r>
            <a:r>
              <a:rPr lang="en-GB" dirty="0" err="1" smtClean="0"/>
              <a:t>Eg</a:t>
            </a:r>
            <a:r>
              <a:rPr lang="en-GB" dirty="0" smtClean="0"/>
              <a:t> ten more than 24.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11793" y="3781286"/>
            <a:ext cx="135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8659" y="3759200"/>
            <a:ext cx="135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56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ten more and ten less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900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Using a hundred square can you find ten more and ten less?</a:t>
            </a:r>
          </a:p>
          <a:p>
            <a:endParaRPr lang="en-GB" dirty="0"/>
          </a:p>
          <a:p>
            <a:r>
              <a:rPr lang="en-GB" dirty="0" smtClean="0"/>
              <a:t>Ten more than 32</a:t>
            </a:r>
          </a:p>
          <a:p>
            <a:r>
              <a:rPr lang="en-GB" dirty="0" smtClean="0"/>
              <a:t>Ten more than 67</a:t>
            </a:r>
          </a:p>
          <a:p>
            <a:r>
              <a:rPr lang="en-GB" dirty="0" smtClean="0"/>
              <a:t>Ten less than 62</a:t>
            </a:r>
          </a:p>
          <a:p>
            <a:r>
              <a:rPr lang="en-GB" dirty="0" smtClean="0"/>
              <a:t>Ten less than 98</a:t>
            </a:r>
          </a:p>
          <a:p>
            <a:r>
              <a:rPr lang="en-GB" dirty="0" smtClean="0"/>
              <a:t>Ten less than 54</a:t>
            </a:r>
          </a:p>
          <a:p>
            <a:r>
              <a:rPr lang="en-GB" dirty="0" smtClean="0"/>
              <a:t>Ten more than 49</a:t>
            </a:r>
            <a:endParaRPr lang="en-GB" dirty="0"/>
          </a:p>
        </p:txBody>
      </p:sp>
      <p:pic>
        <p:nvPicPr>
          <p:cNvPr id="4" name="Picture 2" descr="100 square activitie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4" b="16089"/>
          <a:stretch/>
        </p:blipFill>
        <p:spPr bwMode="auto">
          <a:xfrm>
            <a:off x="6485466" y="1431406"/>
            <a:ext cx="5079999" cy="51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17.9|20.6|2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9.7|11.1|11.7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8.5|14.6|7.9|23.7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5.2|21.1|2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.5|1.6|1.5|1.5|1.7|1.5|1.6|1.4|1.6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646</Words>
  <Application>Microsoft Office PowerPoint</Application>
  <PresentationFormat>Widescreen</PresentationFormat>
  <Paragraphs>277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Multiples of ten:</vt:lpstr>
      <vt:lpstr>PowerPoint Presentation</vt:lpstr>
      <vt:lpstr>PowerPoint Presentation</vt:lpstr>
      <vt:lpstr>Ten more and ten less</vt:lpstr>
      <vt:lpstr>Finding ten more and ten less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Task: year 1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number sentences</dc:title>
  <dc:creator>Gemma Bleakley</dc:creator>
  <cp:lastModifiedBy>Gemma Bleakley</cp:lastModifiedBy>
  <cp:revision>14</cp:revision>
  <dcterms:created xsi:type="dcterms:W3CDTF">2020-01-30T11:04:17Z</dcterms:created>
  <dcterms:modified xsi:type="dcterms:W3CDTF">2021-04-24T08:46:13Z</dcterms:modified>
</cp:coreProperties>
</file>