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2" r:id="rId5"/>
    <p:sldId id="259" r:id="rId6"/>
    <p:sldId id="260" r:id="rId7"/>
    <p:sldId id="263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8182" autoAdjust="0"/>
  </p:normalViewPr>
  <p:slideViewPr>
    <p:cSldViewPr snapToGrid="0">
      <p:cViewPr varScale="1">
        <p:scale>
          <a:sx n="57" d="100"/>
          <a:sy n="57" d="100"/>
        </p:scale>
        <p:origin x="12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2538EF-BF67-411B-9603-E6D83AF65787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911D06-20FD-482C-AE6A-1F5242C820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882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number gets bigger. </a:t>
            </a:r>
          </a:p>
          <a:p>
            <a:r>
              <a:rPr lang="en-GB" dirty="0" smtClean="0"/>
              <a:t>Model adding 5 children and then adding 2 more. What is the total?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1D06-20FD-482C-AE6A-1F5242C820D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908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409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897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757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273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40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600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117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733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50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536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334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F02FC-C61C-4B50-8057-F8E65CF402E0}" type="datetimeFigureOut">
              <a:rPr lang="en-GB" smtClean="0"/>
              <a:t>18/04/2021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7290A-F7CC-4A94-B607-95ED4EF28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269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1668" y="836022"/>
            <a:ext cx="10663645" cy="5055326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GB" sz="4100" dirty="0">
                <a:solidFill>
                  <a:srgbClr val="0070C0"/>
                </a:solidFill>
                <a:latin typeface="Comic Sans MS" panose="030F0702030302020204" pitchFamily="66" charset="0"/>
              </a:rPr>
              <a:t>Reception LO: to add two groups of objects and record using + and = symbols. </a:t>
            </a:r>
          </a:p>
          <a:p>
            <a:pPr algn="l"/>
            <a:r>
              <a:rPr lang="en-GB" sz="4100" dirty="0">
                <a:solidFill>
                  <a:srgbClr val="FF0000"/>
                </a:solidFill>
                <a:latin typeface="Comic Sans MS" panose="030F0702030302020204" pitchFamily="66" charset="0"/>
              </a:rPr>
              <a:t>Must: recognise and write numbers to 20.</a:t>
            </a:r>
          </a:p>
          <a:p>
            <a:pPr algn="l"/>
            <a:r>
              <a:rPr lang="en-GB" sz="4100" dirty="0">
                <a:solidFill>
                  <a:srgbClr val="FFC000"/>
                </a:solidFill>
                <a:latin typeface="Comic Sans MS" panose="030F0702030302020204" pitchFamily="66" charset="0"/>
              </a:rPr>
              <a:t>Should: touch count accurately.</a:t>
            </a:r>
          </a:p>
          <a:p>
            <a:pPr algn="l"/>
            <a:r>
              <a:rPr lang="en-GB" sz="4100" dirty="0">
                <a:solidFill>
                  <a:srgbClr val="00B050"/>
                </a:solidFill>
                <a:latin typeface="Comic Sans MS" panose="030F0702030302020204" pitchFamily="66" charset="0"/>
              </a:rPr>
              <a:t>Could: record using + and =.</a:t>
            </a:r>
          </a:p>
          <a:p>
            <a:pPr algn="l"/>
            <a:endParaRPr lang="en-GB" sz="4100" dirty="0">
              <a:latin typeface="Comic Sans MS" panose="030F0702030302020204" pitchFamily="66" charset="0"/>
            </a:endParaRPr>
          </a:p>
          <a:p>
            <a:pPr algn="l"/>
            <a:r>
              <a:rPr lang="en-GB" sz="4100" dirty="0">
                <a:solidFill>
                  <a:srgbClr val="0070C0"/>
                </a:solidFill>
                <a:latin typeface="Comic Sans MS" panose="030F0702030302020204" pitchFamily="66" charset="0"/>
              </a:rPr>
              <a:t>Year 1 LO: to add single and two digit numbers using a number line. </a:t>
            </a:r>
          </a:p>
          <a:p>
            <a:pPr algn="l"/>
            <a:r>
              <a:rPr lang="en-GB" sz="4100" dirty="0">
                <a:solidFill>
                  <a:srgbClr val="FF0000"/>
                </a:solidFill>
                <a:latin typeface="Comic Sans MS" panose="030F0702030302020204" pitchFamily="66" charset="0"/>
              </a:rPr>
              <a:t>Must: recognise, write and use + and = symbols. </a:t>
            </a:r>
          </a:p>
          <a:p>
            <a:pPr algn="l"/>
            <a:r>
              <a:rPr lang="en-GB" sz="4100" dirty="0">
                <a:solidFill>
                  <a:srgbClr val="FFC000"/>
                </a:solidFill>
                <a:latin typeface="Comic Sans MS" panose="030F0702030302020204" pitchFamily="66" charset="0"/>
              </a:rPr>
              <a:t>Should: add single and two digit numbers using a number line.</a:t>
            </a:r>
          </a:p>
          <a:p>
            <a:pPr algn="l"/>
            <a:r>
              <a:rPr lang="en-GB" sz="4100" dirty="0">
                <a:solidFill>
                  <a:srgbClr val="00B050"/>
                </a:solidFill>
                <a:latin typeface="Comic Sans MS" panose="030F0702030302020204" pitchFamily="66" charset="0"/>
              </a:rPr>
              <a:t>Could: solve addition word problems. </a:t>
            </a:r>
          </a:p>
          <a:p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88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04759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What do these symbols mean? Can you think of all the different words for these symbols?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210288"/>
            <a:ext cx="1709057" cy="27333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19900" dirty="0" smtClean="0"/>
              <a:t>+</a:t>
            </a:r>
            <a:endParaRPr lang="en-GB" sz="199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719354" y="3210288"/>
            <a:ext cx="1709057" cy="27333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19900" dirty="0"/>
              <a:t>-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745979" y="3210288"/>
            <a:ext cx="1709057" cy="27333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19900" dirty="0" smtClean="0"/>
              <a:t>=</a:t>
            </a:r>
            <a:endParaRPr lang="en-GB" sz="19900" dirty="0"/>
          </a:p>
        </p:txBody>
      </p:sp>
    </p:spTree>
    <p:extLst>
      <p:ext uri="{BB962C8B-B14F-4D97-AF65-F5344CB8AC3E}">
        <p14:creationId xmlns:p14="http://schemas.microsoft.com/office/powerpoint/2010/main" val="986742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1320316" y="1411184"/>
            <a:ext cx="4245428" cy="3082834"/>
          </a:xfrm>
          <a:prstGeom prst="cloudCallout">
            <a:avLst>
              <a:gd name="adj1" fmla="val -46987"/>
              <a:gd name="adj2" fmla="val 675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What happens when you add to a number?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262949" y="1089451"/>
            <a:ext cx="389273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Comic Sans MS" panose="030F0702030302020204" pitchFamily="66" charset="0"/>
              </a:rPr>
              <a:t>5 + 2 =</a:t>
            </a:r>
          </a:p>
          <a:p>
            <a:endParaRPr lang="en-GB" sz="3600" dirty="0">
              <a:latin typeface="Comic Sans MS" panose="030F0702030302020204" pitchFamily="66" charset="0"/>
            </a:endParaRPr>
          </a:p>
          <a:p>
            <a:r>
              <a:rPr lang="en-GB" sz="3600" dirty="0" smtClean="0">
                <a:latin typeface="Comic Sans MS" panose="030F0702030302020204" pitchFamily="66" charset="0"/>
              </a:rPr>
              <a:t>7 + 4 =</a:t>
            </a:r>
          </a:p>
          <a:p>
            <a:endParaRPr lang="en-GB" sz="3600" dirty="0">
              <a:latin typeface="Comic Sans MS" panose="030F0702030302020204" pitchFamily="66" charset="0"/>
            </a:endParaRPr>
          </a:p>
          <a:p>
            <a:r>
              <a:rPr lang="en-GB" sz="3600" dirty="0" smtClean="0">
                <a:latin typeface="Comic Sans MS" panose="030F0702030302020204" pitchFamily="66" charset="0"/>
              </a:rPr>
              <a:t>6 + 6 =</a:t>
            </a:r>
          </a:p>
          <a:p>
            <a:endParaRPr lang="en-GB" sz="3600" dirty="0">
              <a:latin typeface="Comic Sans MS" panose="030F0702030302020204" pitchFamily="66" charset="0"/>
            </a:endParaRPr>
          </a:p>
          <a:p>
            <a:r>
              <a:rPr lang="en-GB" sz="3600" dirty="0" smtClean="0">
                <a:latin typeface="Comic Sans MS" panose="030F0702030302020204" pitchFamily="66" charset="0"/>
              </a:rPr>
              <a:t>8 + 9 = </a:t>
            </a:r>
            <a:endParaRPr lang="en-GB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289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Reception: record the number sentence on your whiteboard.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388534" y="2502959"/>
            <a:ext cx="3386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888067" y="2502959"/>
            <a:ext cx="3386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2387600" y="2533651"/>
            <a:ext cx="3386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3403599" y="2523597"/>
            <a:ext cx="3386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2887133" y="2523597"/>
            <a:ext cx="3386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5588000" y="2523597"/>
            <a:ext cx="389467" cy="42650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6087533" y="2523597"/>
            <a:ext cx="389467" cy="42650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6587066" y="2554289"/>
            <a:ext cx="389467" cy="42650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7603065" y="2544235"/>
            <a:ext cx="389467" cy="42650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7086599" y="2544235"/>
            <a:ext cx="389467" cy="42650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1566330" y="4399493"/>
            <a:ext cx="389467" cy="42650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2048930" y="4430185"/>
            <a:ext cx="389467" cy="42650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2633129" y="4430185"/>
            <a:ext cx="389467" cy="42650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4707468" y="4399493"/>
            <a:ext cx="474131" cy="457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5317068" y="4399493"/>
            <a:ext cx="431797" cy="42650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5977467" y="4384678"/>
            <a:ext cx="389467" cy="42650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6544733" y="4414839"/>
            <a:ext cx="389467" cy="42650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7196666" y="4399493"/>
            <a:ext cx="389467" cy="42650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7687730" y="4430185"/>
            <a:ext cx="389467" cy="42650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922866" y="1771916"/>
            <a:ext cx="7704667" cy="18965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922866" y="3749678"/>
            <a:ext cx="7704667" cy="18965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Content Placeholder 2"/>
          <p:cNvSpPr>
            <a:spLocks noGrp="1"/>
          </p:cNvSpPr>
          <p:nvPr>
            <p:ph idx="1"/>
          </p:nvPr>
        </p:nvSpPr>
        <p:spPr>
          <a:xfrm>
            <a:off x="9838266" y="2092689"/>
            <a:ext cx="1709057" cy="27333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19900" dirty="0" smtClean="0"/>
              <a:t>+</a:t>
            </a:r>
            <a:endParaRPr lang="en-GB" sz="19900" dirty="0"/>
          </a:p>
        </p:txBody>
      </p:sp>
      <p:sp>
        <p:nvSpPr>
          <p:cNvPr id="28" name="Content Placeholder 2"/>
          <p:cNvSpPr txBox="1">
            <a:spLocks/>
          </p:cNvSpPr>
          <p:nvPr/>
        </p:nvSpPr>
        <p:spPr>
          <a:xfrm>
            <a:off x="9948937" y="3861346"/>
            <a:ext cx="1709057" cy="27333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19900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895276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 smtClean="0">
                <a:latin typeface="Comic Sans MS" panose="030F0702030302020204" pitchFamily="66" charset="0"/>
              </a:rPr>
              <a:t>Try these using objects:</a:t>
            </a:r>
            <a:endParaRPr lang="en-GB" sz="5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93359"/>
            <a:ext cx="10515600" cy="438890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5 + 4 =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7 + 5 =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12 + 6 =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5 + 9 =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4267200" y="1893359"/>
            <a:ext cx="3894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4766733" y="1893359"/>
            <a:ext cx="3894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5266266" y="1924051"/>
            <a:ext cx="3894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6282265" y="1913997"/>
            <a:ext cx="3894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5765799" y="1913997"/>
            <a:ext cx="3894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8150220" y="1940984"/>
            <a:ext cx="389467" cy="42650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7698298" y="1941646"/>
            <a:ext cx="421226" cy="42650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7357538" y="3007122"/>
            <a:ext cx="389467" cy="42650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7857071" y="3007122"/>
            <a:ext cx="389467" cy="42650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8356604" y="3037814"/>
            <a:ext cx="389467" cy="42650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9372603" y="3027760"/>
            <a:ext cx="389467" cy="42650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8856137" y="3027760"/>
            <a:ext cx="389467" cy="42650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3640668" y="2976034"/>
            <a:ext cx="389467" cy="42650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4140201" y="2976034"/>
            <a:ext cx="389467" cy="42650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4639734" y="3006726"/>
            <a:ext cx="389467" cy="42650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5655733" y="2996672"/>
            <a:ext cx="389467" cy="42650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5139267" y="2996672"/>
            <a:ext cx="389467" cy="42650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6112934" y="3019427"/>
            <a:ext cx="389467" cy="42650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6718300" y="3006726"/>
            <a:ext cx="389467" cy="42650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3242736" y="3925624"/>
            <a:ext cx="389467" cy="42650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3750734" y="3925624"/>
            <a:ext cx="389467" cy="42650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4284135" y="3925624"/>
            <a:ext cx="389467" cy="42650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4826002" y="3924036"/>
            <a:ext cx="389467" cy="42650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5300136" y="3924301"/>
            <a:ext cx="389467" cy="42650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5774271" y="3939382"/>
            <a:ext cx="389467" cy="42650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6282265" y="3924036"/>
            <a:ext cx="389467" cy="42650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7332137" y="3924036"/>
            <a:ext cx="389467" cy="42650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6798739" y="3939382"/>
            <a:ext cx="389467" cy="42650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7831674" y="3924036"/>
            <a:ext cx="389467" cy="42650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8737605" y="3924036"/>
            <a:ext cx="389467" cy="42650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8271937" y="3939382"/>
            <a:ext cx="389467" cy="42650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9228668" y="3890566"/>
            <a:ext cx="3894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9728201" y="3890566"/>
            <a:ext cx="3894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10227734" y="3921258"/>
            <a:ext cx="3894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/>
          <p:cNvSpPr/>
          <p:nvPr/>
        </p:nvSpPr>
        <p:spPr>
          <a:xfrm>
            <a:off x="11243733" y="3911204"/>
            <a:ext cx="3894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/>
          <p:cNvSpPr/>
          <p:nvPr/>
        </p:nvSpPr>
        <p:spPr>
          <a:xfrm>
            <a:off x="10727267" y="3911204"/>
            <a:ext cx="389467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/>
          <p:cNvSpPr/>
          <p:nvPr/>
        </p:nvSpPr>
        <p:spPr>
          <a:xfrm>
            <a:off x="11705165" y="3874559"/>
            <a:ext cx="364066" cy="4265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/>
          <p:cNvSpPr/>
          <p:nvPr/>
        </p:nvSpPr>
        <p:spPr>
          <a:xfrm>
            <a:off x="3365507" y="4927071"/>
            <a:ext cx="393699" cy="42650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/>
          <p:cNvSpPr/>
          <p:nvPr/>
        </p:nvSpPr>
        <p:spPr>
          <a:xfrm>
            <a:off x="3865040" y="4927071"/>
            <a:ext cx="393699" cy="42650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/>
          <p:cNvSpPr/>
          <p:nvPr/>
        </p:nvSpPr>
        <p:spPr>
          <a:xfrm>
            <a:off x="4364573" y="4957763"/>
            <a:ext cx="393699" cy="42650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/>
          <p:cNvSpPr/>
          <p:nvPr/>
        </p:nvSpPr>
        <p:spPr>
          <a:xfrm>
            <a:off x="5380572" y="4947709"/>
            <a:ext cx="393699" cy="42650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4864106" y="4947709"/>
            <a:ext cx="393699" cy="42650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/>
          <p:cNvSpPr/>
          <p:nvPr/>
        </p:nvSpPr>
        <p:spPr>
          <a:xfrm>
            <a:off x="6087543" y="4973506"/>
            <a:ext cx="389467" cy="42650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/>
          <p:cNvSpPr/>
          <p:nvPr/>
        </p:nvSpPr>
        <p:spPr>
          <a:xfrm>
            <a:off x="6595541" y="4973506"/>
            <a:ext cx="389467" cy="42650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/>
          <p:cNvSpPr/>
          <p:nvPr/>
        </p:nvSpPr>
        <p:spPr>
          <a:xfrm>
            <a:off x="7128942" y="4973506"/>
            <a:ext cx="389467" cy="42650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/>
          <p:cNvSpPr/>
          <p:nvPr/>
        </p:nvSpPr>
        <p:spPr>
          <a:xfrm>
            <a:off x="7670809" y="4971918"/>
            <a:ext cx="389467" cy="42650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/>
          <p:cNvSpPr/>
          <p:nvPr/>
        </p:nvSpPr>
        <p:spPr>
          <a:xfrm>
            <a:off x="8144943" y="4972183"/>
            <a:ext cx="389467" cy="42650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/>
          <p:cNvSpPr/>
          <p:nvPr/>
        </p:nvSpPr>
        <p:spPr>
          <a:xfrm>
            <a:off x="8619078" y="4987264"/>
            <a:ext cx="389467" cy="42650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/>
          <p:cNvSpPr/>
          <p:nvPr/>
        </p:nvSpPr>
        <p:spPr>
          <a:xfrm>
            <a:off x="9127072" y="4971918"/>
            <a:ext cx="389467" cy="42650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/>
          <p:cNvSpPr/>
          <p:nvPr/>
        </p:nvSpPr>
        <p:spPr>
          <a:xfrm>
            <a:off x="10176944" y="4971918"/>
            <a:ext cx="389467" cy="42650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/>
          <p:cNvSpPr/>
          <p:nvPr/>
        </p:nvSpPr>
        <p:spPr>
          <a:xfrm>
            <a:off x="9643546" y="4987264"/>
            <a:ext cx="389467" cy="42650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6762736" y="1958579"/>
            <a:ext cx="421226" cy="42650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/>
          <p:cNvSpPr/>
          <p:nvPr/>
        </p:nvSpPr>
        <p:spPr>
          <a:xfrm>
            <a:off x="7245338" y="1958579"/>
            <a:ext cx="421226" cy="42650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377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Try these on your number line: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2480733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600" dirty="0" smtClean="0">
                <a:latin typeface="Comic Sans MS" panose="030F0702030302020204" pitchFamily="66" charset="0"/>
              </a:rPr>
              <a:t>12 + 4 =</a:t>
            </a:r>
          </a:p>
          <a:p>
            <a:pPr marL="0" indent="0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600" dirty="0" smtClean="0">
                <a:latin typeface="Comic Sans MS" panose="030F0702030302020204" pitchFamily="66" charset="0"/>
              </a:rPr>
              <a:t>7 + 3 =</a:t>
            </a:r>
          </a:p>
          <a:p>
            <a:pPr marL="0" indent="0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600" dirty="0" smtClean="0">
                <a:latin typeface="Comic Sans MS" panose="030F0702030302020204" pitchFamily="66" charset="0"/>
              </a:rPr>
              <a:t>14 + 5 =</a:t>
            </a:r>
          </a:p>
          <a:p>
            <a:pPr marL="0" indent="0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600" dirty="0" smtClean="0">
                <a:latin typeface="Comic Sans MS" panose="030F0702030302020204" pitchFamily="66" charset="0"/>
              </a:rPr>
              <a:t>11 + 4 =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6855"/>
          <a:stretch/>
        </p:blipFill>
        <p:spPr>
          <a:xfrm>
            <a:off x="3931179" y="2641600"/>
            <a:ext cx="7794886" cy="2031999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8703734" y="5063067"/>
            <a:ext cx="2887133" cy="157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Top tip: start on the biggest number!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8197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Do you know your number bonds?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5461529" cy="4747712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416800" y="2523067"/>
            <a:ext cx="3937000" cy="27601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Let’s play ‘quick fire’ number bonds!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2920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 smtClean="0">
                <a:latin typeface="Comic Sans MS" panose="030F0702030302020204" pitchFamily="66" charset="0"/>
              </a:rPr>
              <a:t>Your Task:</a:t>
            </a:r>
            <a:endParaRPr lang="en-GB" sz="5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946" y="2223823"/>
            <a:ext cx="4326467" cy="145944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000" b="1" dirty="0" smtClean="0">
                <a:latin typeface="Comic Sans MS" panose="030F0702030302020204" pitchFamily="66" charset="0"/>
              </a:rPr>
              <a:t>Reception: </a:t>
            </a:r>
            <a:r>
              <a:rPr lang="en-GB" sz="2000" dirty="0" smtClean="0">
                <a:latin typeface="Comic Sans MS" panose="030F0702030302020204" pitchFamily="66" charset="0"/>
              </a:rPr>
              <a:t>grab two handfuls of objects and place them on your grab mat. Can you record the number sentence that your objects are showing?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3870" y="4216400"/>
            <a:ext cx="2922621" cy="209761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4653" y="1797050"/>
            <a:ext cx="3343275" cy="4838700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5228413" y="4391025"/>
            <a:ext cx="3016240" cy="2244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2000" b="1" dirty="0" smtClean="0">
                <a:latin typeface="Comic Sans MS" panose="030F0702030302020204" pitchFamily="66" charset="0"/>
              </a:rPr>
              <a:t>Reception Challenge: </a:t>
            </a:r>
            <a:r>
              <a:rPr lang="en-GB" sz="2000" dirty="0" smtClean="0">
                <a:latin typeface="Comic Sans MS" panose="030F0702030302020204" pitchFamily="66" charset="0"/>
              </a:rPr>
              <a:t>try the reception ‘something harder’ sheet. Can you read the symbols in the number sentences and record the totals?</a:t>
            </a:r>
            <a:endParaRPr lang="en-GB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245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Your Task: year 1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0267" y="1405466"/>
            <a:ext cx="3522133" cy="51477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4309534" y="1405466"/>
            <a:ext cx="3522133" cy="51477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8229600" y="1405467"/>
            <a:ext cx="3522133" cy="51477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267200"/>
            <a:ext cx="2922621" cy="209761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38200" y="1540933"/>
            <a:ext cx="276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Something easier: </a:t>
            </a:r>
            <a:r>
              <a:rPr lang="en-GB" dirty="0" smtClean="0"/>
              <a:t>grab 2 handfuls of objects and place them on your grab mat. Find the total by counting all the objects. Can you record this as a number sentence using + and =?</a:t>
            </a:r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7785" y="3849257"/>
            <a:ext cx="2705629" cy="244899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686299" y="1690688"/>
            <a:ext cx="2768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Year 1: </a:t>
            </a:r>
            <a:r>
              <a:rPr lang="en-GB" dirty="0" smtClean="0"/>
              <a:t>Use a number line to solve the addition number problems. Check your answers carefully. There are 2 levels of challenge here. 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8606366" y="1576868"/>
            <a:ext cx="2768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Something harder: </a:t>
            </a:r>
            <a:r>
              <a:rPr lang="en-GB" dirty="0" smtClean="0"/>
              <a:t>Complete some of the addition word problems. Read the question carefully and use a number line to help you find the total. 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6366" y="4138197"/>
            <a:ext cx="2976796" cy="2160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446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387</Words>
  <Application>Microsoft Office PowerPoint</Application>
  <PresentationFormat>Widescreen</PresentationFormat>
  <Paragraphs>53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Comic Sans MS</vt:lpstr>
      <vt:lpstr>Office Theme</vt:lpstr>
      <vt:lpstr>PowerPoint Presentation</vt:lpstr>
      <vt:lpstr>What do these symbols mean? Can you think of all the different words for these symbols? </vt:lpstr>
      <vt:lpstr>PowerPoint Presentation</vt:lpstr>
      <vt:lpstr>Reception: record the number sentence on your whiteboard. </vt:lpstr>
      <vt:lpstr>Try these using objects:</vt:lpstr>
      <vt:lpstr>Try these on your number line:</vt:lpstr>
      <vt:lpstr>Do you know your number bonds?</vt:lpstr>
      <vt:lpstr>Your Task:</vt:lpstr>
      <vt:lpstr>Your Task: year 1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number sentences</dc:title>
  <dc:creator>Gemma Bleakley</dc:creator>
  <cp:lastModifiedBy>Gemma Bleakley</cp:lastModifiedBy>
  <cp:revision>6</cp:revision>
  <dcterms:created xsi:type="dcterms:W3CDTF">2020-01-30T11:04:17Z</dcterms:created>
  <dcterms:modified xsi:type="dcterms:W3CDTF">2021-04-18T17:03:52Z</dcterms:modified>
</cp:coreProperties>
</file>