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314" r:id="rId11"/>
    <p:sldId id="305" r:id="rId12"/>
    <p:sldId id="311" r:id="rId13"/>
    <p:sldId id="309" r:id="rId14"/>
    <p:sldId id="301" r:id="rId15"/>
    <p:sldId id="310" r:id="rId16"/>
    <p:sldId id="312" r:id="rId17"/>
    <p:sldId id="313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0263" y="862148"/>
            <a:ext cx="79030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represent multiplication using arrays. 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Must: use concrete resources.</a:t>
            </a: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use pictorial representations. 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problem solve and reason using arrays.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609" y="3825071"/>
            <a:ext cx="2358984" cy="22524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998617" y="3742310"/>
            <a:ext cx="1136469" cy="23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97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1301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Make arrays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723" y="1204132"/>
            <a:ext cx="3387062" cy="32340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1537" y="445433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columns?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Right Arrow 6"/>
          <p:cNvSpPr/>
          <p:nvPr/>
        </p:nvSpPr>
        <p:spPr>
          <a:xfrm rot="6004830">
            <a:off x="3166385" y="3004153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 rot="5596734">
            <a:off x="3846534" y="3000246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5086752">
            <a:off x="4491566" y="3004153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291537" y="505520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are in each column?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81013" y="448341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32448" y="510001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3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651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Make arrays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1537" y="445433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columns</a:t>
            </a:r>
            <a:r>
              <a:rPr lang="en-GB" sz="3200" dirty="0" smtClean="0">
                <a:latin typeface="Comic Sans MS" panose="030F0702030302020204" pitchFamily="66" charset="0"/>
              </a:rPr>
              <a:t>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639" y="1747334"/>
            <a:ext cx="4000500" cy="18954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78475" y="5210911"/>
            <a:ext cx="657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are there altogether?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81013" y="448341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35607" y="525792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ight Arrow 6"/>
          <p:cNvSpPr/>
          <p:nvPr/>
        </p:nvSpPr>
        <p:spPr>
          <a:xfrm rot="6004830">
            <a:off x="2811648" y="2609558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 rot="5596734">
            <a:off x="3929170" y="2591653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5086752">
            <a:off x="5029102" y="2593044"/>
            <a:ext cx="1061437" cy="16124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91537" y="38840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rows</a:t>
            </a:r>
            <a:r>
              <a:rPr lang="en-GB" sz="3200" dirty="0" smtClean="0">
                <a:latin typeface="Comic Sans MS" panose="030F0702030302020204" pitchFamily="66" charset="0"/>
              </a:rPr>
              <a:t>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02891" y="39128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3170099" y="2230082"/>
            <a:ext cx="2579581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3170099" y="2754188"/>
            <a:ext cx="2579581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8723" y="1159176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31242" y="1301865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687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7" grpId="0" animBg="1"/>
      <p:bldP spid="8" grpId="0" animBg="1"/>
      <p:bldP spid="9" grpId="0" animBg="1"/>
      <p:bldP spid="15" grpId="0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653" y="1315950"/>
            <a:ext cx="2083662" cy="30162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83" y="2348492"/>
            <a:ext cx="2092500" cy="1814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945" y="1795760"/>
            <a:ext cx="2062646" cy="25530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9722" y="4580213"/>
            <a:ext cx="657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same?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512" y="5269319"/>
            <a:ext cx="657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different?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0929" y="4610990"/>
            <a:ext cx="2032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columns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1051" y="5269318"/>
            <a:ext cx="2032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rows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010" y="1052531"/>
            <a:ext cx="2206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3 columns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87826" y="1052531"/>
            <a:ext cx="2206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3 columns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66168" y="1052531"/>
            <a:ext cx="2206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3 columns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5892" y="1343359"/>
            <a:ext cx="615553" cy="44009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3 rows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0708" y="1343359"/>
            <a:ext cx="615553" cy="44009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rows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99050" y="1343359"/>
            <a:ext cx="615553" cy="44009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5 rows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930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00469 0.4400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2199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00868 0.4400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2199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0.00937 0.442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2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0.21841 -0.0011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20" y="-6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0.20885 0.0069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34" y="34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6 L 0.21024 -0.0113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03" y="-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 rot="16200000">
            <a:off x="3072701" y="167778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 rot="16200000">
            <a:off x="3631956" y="167778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 rot="16200000">
            <a:off x="3072701" y="223595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16200000">
            <a:off x="3631956" y="223595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rot="16200000">
            <a:off x="4210240" y="223595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164174" y="45714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make an array with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5 rows and 3 columns?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 rot="16200000">
            <a:off x="4210237" y="167778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 rot="16200000">
            <a:off x="3072701" y="2797786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 rot="16200000">
            <a:off x="3631956" y="2797786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 rot="16200000">
            <a:off x="4210240" y="2797786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 rot="16200000">
            <a:off x="3072701" y="335962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 rot="16200000">
            <a:off x="3631957" y="335962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 rot="16200000">
            <a:off x="4210240" y="335962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 rot="16200000">
            <a:off x="3072701" y="392145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 rot="16200000">
            <a:off x="3631957" y="392145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 rot="16200000">
            <a:off x="4210240" y="392145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260" y="2424263"/>
            <a:ext cx="747045" cy="74704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347779" y="25669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7512" y="4989459"/>
            <a:ext cx="7179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__ counters  in each row.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8866" y="5526578"/>
            <a:ext cx="7028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</a:t>
            </a:r>
            <a:r>
              <a:rPr lang="en-GB" sz="3200" dirty="0" smtClean="0">
                <a:latin typeface="Comic Sans MS" panose="030F0702030302020204" pitchFamily="66" charset="0"/>
              </a:rPr>
              <a:t>here are ___ counters altogether.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28039" y="498945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5087" y="5532978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15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80574" y="441922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___ rows</a:t>
            </a:r>
            <a:r>
              <a:rPr lang="en-GB" sz="32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54338" y="4447976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062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13" grpId="0" animBg="1"/>
      <p:bldP spid="13" grpId="1" animBg="1"/>
      <p:bldP spid="18" grpId="0" animBg="1"/>
      <p:bldP spid="18" grpId="1" animBg="1"/>
      <p:bldP spid="18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29" grpId="2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2" grpId="2" animBg="1"/>
      <p:bldP spid="33" grpId="0" animBg="1"/>
      <p:bldP spid="33" grpId="1" animBg="1"/>
      <p:bldP spid="34" grpId="0" animBg="1"/>
      <p:bldP spid="34" grpId="1" animBg="1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 rot="16200000">
            <a:off x="3072701" y="190980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 rot="16200000">
            <a:off x="3631956" y="190980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 rot="16200000">
            <a:off x="3072701" y="2467964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16200000">
            <a:off x="3631956" y="2467964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rot="16200000">
            <a:off x="4210240" y="2467964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164174" y="45714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make an array with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  <a:r>
              <a:rPr lang="en-GB" sz="3200" dirty="0" smtClean="0">
                <a:latin typeface="Comic Sans MS" panose="030F0702030302020204" pitchFamily="66" charset="0"/>
              </a:rPr>
              <a:t> rows and 3 columns?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 rot="16200000">
            <a:off x="4210237" y="190980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 rot="16200000">
            <a:off x="3072701" y="302980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 rot="16200000">
            <a:off x="3631956" y="302980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 rot="16200000">
            <a:off x="4210240" y="302980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260" y="2424263"/>
            <a:ext cx="747045" cy="74704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347779" y="25669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78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7" grpId="0" animBg="1"/>
      <p:bldP spid="7" grpId="1" animBg="1"/>
      <p:bldP spid="8" grpId="0" animBg="1"/>
      <p:bldP spid="8" grpId="1" animBg="1"/>
      <p:bldP spid="9" grpId="0" animBg="1"/>
      <p:bldP spid="13" grpId="0" animBg="1"/>
      <p:bldP spid="18" grpId="0" animBg="1"/>
      <p:bldP spid="18" grpId="1" animBg="1"/>
      <p:bldP spid="26" grpId="0" animBg="1"/>
      <p:bldP spid="26" grpId="1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 rot="16200000">
            <a:off x="3072701" y="2032633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 rot="16200000">
            <a:off x="3631956" y="2032633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 rot="16200000">
            <a:off x="3072701" y="2590795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16200000">
            <a:off x="3631956" y="2590795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rot="16200000">
            <a:off x="4210240" y="2590795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164174" y="45714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This array has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  <a:r>
              <a:rPr lang="en-GB" sz="3200" dirty="0" smtClean="0">
                <a:latin typeface="Comic Sans MS" panose="030F0702030302020204" pitchFamily="66" charset="0"/>
              </a:rPr>
              <a:t> rows and 3 columns.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 rot="16200000">
            <a:off x="4210237" y="2032633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 rot="16200000">
            <a:off x="3072701" y="3152631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 rot="16200000">
            <a:off x="3631956" y="3152631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 rot="16200000">
            <a:off x="4210240" y="3152631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260" y="2424263"/>
            <a:ext cx="747045" cy="74704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347779" y="25669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4971" y="4989459"/>
            <a:ext cx="7822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___ counters in each column.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2104" y="5526578"/>
            <a:ext cx="7179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</a:t>
            </a:r>
            <a:r>
              <a:rPr lang="en-GB" sz="3200" dirty="0" smtClean="0">
                <a:latin typeface="Comic Sans MS" panose="030F0702030302020204" pitchFamily="66" charset="0"/>
              </a:rPr>
              <a:t>here are ___ counters altogether.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73661" y="500489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5087" y="5532978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80574" y="441922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___ columns</a:t>
            </a:r>
            <a:r>
              <a:rPr lang="en-GB" sz="32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19368" y="4447976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576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023" y="518215"/>
            <a:ext cx="6792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Comic Sans MS" panose="030F0702030302020204" pitchFamily="66" charset="0"/>
              </a:rPr>
              <a:t>Your Task: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023" y="1650330"/>
            <a:ext cx="67926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Choose your challenge!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Choose the activity according to how confident you are feeling working with arrays.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9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6251" y="985266"/>
            <a:ext cx="5513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Let’s talk about arrays!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Sun 1"/>
          <p:cNvSpPr/>
          <p:nvPr/>
        </p:nvSpPr>
        <p:spPr>
          <a:xfrm>
            <a:off x="1113863" y="1895875"/>
            <a:ext cx="1364776" cy="1323833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68" y="3336877"/>
            <a:ext cx="1376203" cy="121975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210937" y="2947916"/>
            <a:ext cx="1337481" cy="777923"/>
          </a:xfrm>
          <a:prstGeom prst="straightConnector1">
            <a:avLst/>
          </a:prstGeom>
          <a:ln w="762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79255" y="4777880"/>
            <a:ext cx="3452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No Tiny, not rays from the sun… arrays… let me show you!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974" y="2947916"/>
            <a:ext cx="1948403" cy="214062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3070746" y="4735773"/>
            <a:ext cx="3480179" cy="1181974"/>
          </a:xfrm>
          <a:prstGeom prst="wedgeRoundRectCallout">
            <a:avLst>
              <a:gd name="adj1" fmla="val 53244"/>
              <a:gd name="adj2" fmla="val -9453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23229" y="1469212"/>
            <a:ext cx="3853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Arrays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have rows.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7099" y="4224642"/>
            <a:ext cx="3002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Arrays are when we build rows and columns.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546" y="3689561"/>
            <a:ext cx="1948403" cy="214062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2843698" y="4194906"/>
            <a:ext cx="3168857" cy="1181974"/>
          </a:xfrm>
          <a:prstGeom prst="wedgeRoundRectCallout">
            <a:avLst>
              <a:gd name="adj1" fmla="val 64294"/>
              <a:gd name="adj2" fmla="val 773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3" y="1449808"/>
            <a:ext cx="1107940" cy="809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413" y="2015698"/>
            <a:ext cx="1107940" cy="8091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318" y="2015698"/>
            <a:ext cx="1107940" cy="80917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223" y="2015698"/>
            <a:ext cx="1107940" cy="80917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28" y="2015698"/>
            <a:ext cx="1107940" cy="80917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034" y="2015698"/>
            <a:ext cx="1107940" cy="80917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3" y="2044931"/>
            <a:ext cx="1107940" cy="8091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3" y="2640054"/>
            <a:ext cx="1107940" cy="80917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3" y="3235177"/>
            <a:ext cx="1107940" cy="80917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3" y="3830301"/>
            <a:ext cx="1107940" cy="80917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 rot="16200000">
            <a:off x="3841174" y="788518"/>
            <a:ext cx="677108" cy="45582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Arrays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have columns.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868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22552 -0.0097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 animBg="1"/>
      <p:bldP spid="23" grpId="0"/>
      <p:bldP spid="23" grpId="1"/>
      <p:bldP spid="2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564" y="350847"/>
            <a:ext cx="5795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Where have you seen arrays?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2090" y="1014068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54609" y="115675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64" y="1666776"/>
            <a:ext cx="2235125" cy="16763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506" y="2798889"/>
            <a:ext cx="2837383" cy="21593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78" y="4875058"/>
            <a:ext cx="3991686" cy="12295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008" y="1873148"/>
            <a:ext cx="2708344" cy="20917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609" y="3825071"/>
            <a:ext cx="2358984" cy="22524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44" y="3637061"/>
            <a:ext cx="802171" cy="13927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any arrays?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9561" y="650504"/>
            <a:ext cx="4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Let’s look at arrays!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307" y="1618088"/>
            <a:ext cx="2686607" cy="34542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567" y="1583418"/>
            <a:ext cx="3454209" cy="27585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7512" y="4305862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window has    rows.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27561" y="4962503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window has    rows.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713" y="19609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8464" y="270036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616" y="349601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92908" y="43138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86415" y="189270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89166" y="263209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17318" y="342775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41873" y="428616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70991" y="49625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1446663" y="2183642"/>
            <a:ext cx="2680898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ight Arrow 26"/>
          <p:cNvSpPr/>
          <p:nvPr/>
        </p:nvSpPr>
        <p:spPr>
          <a:xfrm>
            <a:off x="1430512" y="2949684"/>
            <a:ext cx="2680898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ight Arrow 27"/>
          <p:cNvSpPr/>
          <p:nvPr/>
        </p:nvSpPr>
        <p:spPr>
          <a:xfrm>
            <a:off x="1473083" y="3695210"/>
            <a:ext cx="2680898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>
            <a:off x="5804765" y="2103022"/>
            <a:ext cx="1865277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ight Arrow 29"/>
          <p:cNvSpPr/>
          <p:nvPr/>
        </p:nvSpPr>
        <p:spPr>
          <a:xfrm>
            <a:off x="5804765" y="2881355"/>
            <a:ext cx="1865277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Arrow 30"/>
          <p:cNvSpPr/>
          <p:nvPr/>
        </p:nvSpPr>
        <p:spPr>
          <a:xfrm>
            <a:off x="5838352" y="3615279"/>
            <a:ext cx="1865277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Arrow 31"/>
          <p:cNvSpPr/>
          <p:nvPr/>
        </p:nvSpPr>
        <p:spPr>
          <a:xfrm>
            <a:off x="5899754" y="4400778"/>
            <a:ext cx="1865277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9561" y="650504"/>
            <a:ext cx="4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Let’s look at arrays!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307" y="1618088"/>
            <a:ext cx="2686607" cy="34542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567" y="1583418"/>
            <a:ext cx="3454209" cy="27585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7512" y="4305862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window has    rows.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27561" y="4962503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window has    rows.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9561" y="4718157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It has    columns.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3776" y="5468459"/>
            <a:ext cx="4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It has    columns.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17659" y="12602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81190" y="12549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40705" y="124323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50222" y="471815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91389" y="121378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00996" y="121378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94236" y="120411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14065" y="12602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70991" y="49625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82322" y="547035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02092" y="432291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ight Arrow 25"/>
          <p:cNvSpPr/>
          <p:nvPr/>
        </p:nvSpPr>
        <p:spPr>
          <a:xfrm rot="5400000">
            <a:off x="4667883" y="3264301"/>
            <a:ext cx="2680898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ight Arrow 26"/>
          <p:cNvSpPr/>
          <p:nvPr/>
        </p:nvSpPr>
        <p:spPr>
          <a:xfrm rot="5400000">
            <a:off x="714768" y="2881356"/>
            <a:ext cx="1865277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ight Arrow 27"/>
          <p:cNvSpPr/>
          <p:nvPr/>
        </p:nvSpPr>
        <p:spPr>
          <a:xfrm rot="5400000">
            <a:off x="1578299" y="2909795"/>
            <a:ext cx="1865277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 rot="5400000">
            <a:off x="2311943" y="2909796"/>
            <a:ext cx="1865277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ight Arrow 29"/>
          <p:cNvSpPr/>
          <p:nvPr/>
        </p:nvSpPr>
        <p:spPr>
          <a:xfrm rot="5400000">
            <a:off x="3090316" y="2917654"/>
            <a:ext cx="1865277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Arrow 30"/>
          <p:cNvSpPr/>
          <p:nvPr/>
        </p:nvSpPr>
        <p:spPr>
          <a:xfrm rot="5400000">
            <a:off x="5460161" y="3264301"/>
            <a:ext cx="2680898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Arrow 31"/>
          <p:cNvSpPr/>
          <p:nvPr/>
        </p:nvSpPr>
        <p:spPr>
          <a:xfrm rot="5400000">
            <a:off x="6199328" y="3244619"/>
            <a:ext cx="2680898" cy="1612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226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3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361" y="718434"/>
            <a:ext cx="1376203" cy="12197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678655" y="1156340"/>
            <a:ext cx="2367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Is a ten frame an array?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2582913" y="982251"/>
            <a:ext cx="2354912" cy="1181974"/>
          </a:xfrm>
          <a:prstGeom prst="wedgeRoundRectCallout">
            <a:avLst>
              <a:gd name="adj1" fmla="val 68318"/>
              <a:gd name="adj2" fmla="val -31028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0575" y="2986001"/>
            <a:ext cx="2643859" cy="11630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920022" y="3092946"/>
            <a:ext cx="2643859" cy="116308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70575" y="4355232"/>
            <a:ext cx="2990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This has    rows.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52624" y="4767527"/>
            <a:ext cx="3058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It has    columns.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99083" y="4772981"/>
            <a:ext cx="66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24278" y="4355232"/>
            <a:ext cx="66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52811" y="5033308"/>
            <a:ext cx="2990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This has    rows.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34860" y="5445603"/>
            <a:ext cx="3058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It has    columns.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81319" y="5451057"/>
            <a:ext cx="66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06514" y="5033308"/>
            <a:ext cx="66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24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317" y="303215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5317" y="356754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19184" y="246443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19184" y="29212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19184" y="343937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19184" y="395808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19184" y="440422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41808" y="192681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31490" y="192681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137744" y="256861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27426" y="256861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17108" y="256861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12418" y="25565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02100" y="25565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315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50436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Make arrays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723" y="1204132"/>
            <a:ext cx="3387062" cy="32340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1537" y="445433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rows?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607476" y="2564407"/>
            <a:ext cx="1483139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3635683" y="2797427"/>
            <a:ext cx="1483139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3607476" y="3070485"/>
            <a:ext cx="1483139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3588459" y="3427340"/>
            <a:ext cx="1483139" cy="161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291537" y="505520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are in each row?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79584" y="452393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42056" y="507377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30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5|2.7|2|2.1|6|2.4|3.7|2.5|2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3.9|1.8|7.7|2|4.6|10.2|7.9|7.7|10.9|1.3|1.3|1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2.9|7.7|1.2|3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8.3|8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8.8|7.6|3.1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3.6|5.1|3.2|3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1.7|1.6|3.4|2.6|3.3|1.1|1.2|1.3|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|4.8|1.2|1.1|1.2|1.5|3.2|5|2.7|1.3|1.3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3.6|1.1|1.3|3.1|3.2|0.9|0.9|0.8|0.9|1|8.6|3.3|5.1|1|0.9|0.9|0.8|1|1.8|2.1|1.2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1.4|1.4|1.3|2.6|7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1.2|1.1|1.6|7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6|1.2|1.1|2|1.2|1|0.9|7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3209</TotalTime>
  <Words>380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Can you find any arrays?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229</cp:revision>
  <dcterms:created xsi:type="dcterms:W3CDTF">2019-07-05T11:02:13Z</dcterms:created>
  <dcterms:modified xsi:type="dcterms:W3CDTF">2021-05-06T08:49:58Z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