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78" r:id="rId2"/>
    <p:sldId id="271" r:id="rId3"/>
    <p:sldId id="273" r:id="rId4"/>
    <p:sldId id="274" r:id="rId5"/>
    <p:sldId id="276" r:id="rId6"/>
    <p:sldId id="277" r:id="rId7"/>
    <p:sldId id="279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Sassoon Infant Rg" panose="02000503030000020003" charset="0"/>
      <p:regular r:id="rId15"/>
      <p:bold r:id="rId16"/>
    </p:embeddedFont>
    <p:embeddedFont>
      <p:font typeface="Twinkl" panose="020B0604020202020204" charset="0"/>
      <p:regular r:id="rId17"/>
      <p:bold r:id="rId18"/>
    </p:embeddedFont>
    <p:embeddedFont>
      <p:font typeface="Twinkl SemiBold" charset="0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345"/>
    <a:srgbClr val="E34192"/>
    <a:srgbClr val="653B8F"/>
    <a:srgbClr val="ED74A9"/>
    <a:srgbClr val="E9C503"/>
    <a:srgbClr val="9580B7"/>
    <a:srgbClr val="000000"/>
    <a:srgbClr val="FFE346"/>
    <a:srgbClr val="2DB8BD"/>
    <a:srgbClr val="7767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238" y="58"/>
      </p:cViewPr>
      <p:guideLst>
        <p:guide orient="horz" pos="2183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29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 hasCustomPrompt="1"/>
          </p:nvPr>
        </p:nvSpPr>
        <p:spPr>
          <a:xfrm>
            <a:off x="755651" y="1513946"/>
            <a:ext cx="7632700" cy="4578880"/>
          </a:xfrm>
          <a:prstGeom prst="roundRect">
            <a:avLst>
              <a:gd name="adj" fmla="val 2585"/>
            </a:avLst>
          </a:prstGeo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text – body size 18 - minimum size 16 (only to be used if really needed)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  <a:prstGeom prst="roundRect">
            <a:avLst>
              <a:gd name="adj" fmla="val 2585"/>
            </a:avLst>
          </a:prstGeo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B8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200" b="1" kern="1200" baseline="0">
          <a:solidFill>
            <a:schemeClr val="bg1"/>
          </a:solidFill>
          <a:latin typeface="Twinkl S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276E28A-2FA4-4EBA-AD79-00DE1BF55875}"/>
              </a:ext>
            </a:extLst>
          </p:cNvPr>
          <p:cNvSpPr txBox="1"/>
          <p:nvPr/>
        </p:nvSpPr>
        <p:spPr>
          <a:xfrm>
            <a:off x="643629" y="2213161"/>
            <a:ext cx="83139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LO: to identify facts and opinions.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Must: explain the difference between facts and opinions.</a:t>
            </a:r>
          </a:p>
          <a:p>
            <a:r>
              <a:rPr lang="en-US" sz="2400" dirty="0">
                <a:solidFill>
                  <a:srgbClr val="FFC000"/>
                </a:solidFill>
              </a:rPr>
              <a:t>Should: sort fact and opinion sentences. </a:t>
            </a:r>
          </a:p>
          <a:p>
            <a:r>
              <a:rPr lang="en-US" sz="2400" dirty="0">
                <a:solidFill>
                  <a:srgbClr val="00B050"/>
                </a:solidFill>
              </a:rPr>
              <a:t>Could: write my own fact and opinion. </a:t>
            </a:r>
          </a:p>
        </p:txBody>
      </p:sp>
    </p:spTree>
    <p:extLst>
      <p:ext uri="{BB962C8B-B14F-4D97-AF65-F5344CB8AC3E}">
        <p14:creationId xmlns:p14="http://schemas.microsoft.com/office/powerpoint/2010/main" val="3718967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0"/>
          <p:cNvSpPr txBox="1">
            <a:spLocks/>
          </p:cNvSpPr>
          <p:nvPr/>
        </p:nvSpPr>
        <p:spPr>
          <a:xfrm>
            <a:off x="461963" y="519640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 baseline="0">
                <a:solidFill>
                  <a:schemeClr val="bg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653B8F"/>
                </a:solidFill>
              </a:rPr>
              <a:t>Fact or Opinion?</a:t>
            </a:r>
            <a:endParaRPr lang="en-GB" sz="3600" dirty="0">
              <a:solidFill>
                <a:srgbClr val="653B8F"/>
              </a:solidFill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55651" y="1228720"/>
            <a:ext cx="7632700" cy="790911"/>
          </a:xfrm>
          <a:prstGeom prst="roundRect">
            <a:avLst>
              <a:gd name="adj" fmla="val 0"/>
            </a:avLst>
          </a:prstGeom>
          <a:solidFill>
            <a:srgbClr val="ED74A9"/>
          </a:solidFill>
          <a:ln w="25400">
            <a:noFill/>
          </a:ln>
        </p:spPr>
        <p:txBody>
          <a:bodyPr vert="horz" lIns="252000" tIns="252000" rIns="252000" bIns="252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+mn-lt"/>
              </a:rPr>
              <a:t>If something is a fact, it is known to be true. It can be proved.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1" y="2418459"/>
            <a:ext cx="2643205" cy="37387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609" y="4441886"/>
            <a:ext cx="1901679" cy="16834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46355" y="2418459"/>
            <a:ext cx="4741996" cy="1803357"/>
          </a:xfrm>
          <a:prstGeom prst="rect">
            <a:avLst/>
          </a:prstGeom>
          <a:solidFill>
            <a:srgbClr val="FEE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0000"/>
                </a:solidFill>
              </a:rPr>
              <a:t>For example: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Britain is an island.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There are 12 months in a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Rain is wet.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210" y="4441886"/>
            <a:ext cx="1088180" cy="160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73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0"/>
          <p:cNvSpPr txBox="1">
            <a:spLocks/>
          </p:cNvSpPr>
          <p:nvPr/>
        </p:nvSpPr>
        <p:spPr>
          <a:xfrm>
            <a:off x="461963" y="519640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 baseline="0">
                <a:solidFill>
                  <a:schemeClr val="bg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653B8F"/>
                </a:solidFill>
              </a:rPr>
              <a:t>Fact or Opinion?</a:t>
            </a:r>
            <a:endParaRPr lang="en-GB" sz="3600" dirty="0">
              <a:solidFill>
                <a:srgbClr val="653B8F"/>
              </a:solidFill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55651" y="1228720"/>
            <a:ext cx="7632700" cy="790911"/>
          </a:xfrm>
          <a:prstGeom prst="roundRect">
            <a:avLst>
              <a:gd name="adj" fmla="val 0"/>
            </a:avLst>
          </a:prstGeom>
          <a:solidFill>
            <a:srgbClr val="ED74A9"/>
          </a:solidFill>
          <a:ln w="25400">
            <a:noFill/>
          </a:ln>
        </p:spPr>
        <p:txBody>
          <a:bodyPr vert="horz" lIns="252000" tIns="252000" rIns="252000" bIns="252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1760" dirty="0">
                <a:solidFill>
                  <a:schemeClr val="bg1"/>
                </a:solidFill>
                <a:latin typeface="Twinkl" charset="0"/>
                <a:ea typeface="Twinkl" charset="0"/>
                <a:cs typeface="Twinkl" charset="0"/>
              </a:rPr>
              <a:t>If something is an opinion, it is what someone believes. It has no proof.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651" y="2340824"/>
            <a:ext cx="3824897" cy="1803357"/>
          </a:xfrm>
          <a:prstGeom prst="rect">
            <a:avLst/>
          </a:prstGeom>
          <a:solidFill>
            <a:srgbClr val="FEE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0000"/>
                </a:solidFill>
              </a:rPr>
              <a:t>For example: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Plants can talk.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The Loch Ness Monster exists.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Scotland is the best place ever!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138" y="4465141"/>
            <a:ext cx="2555741" cy="15425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777" y="2340824"/>
            <a:ext cx="1299574" cy="9287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716" y="2403566"/>
            <a:ext cx="1471139" cy="360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04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870819" y="3625085"/>
            <a:ext cx="1517532" cy="735662"/>
          </a:xfrm>
          <a:prstGeom prst="rect">
            <a:avLst/>
          </a:prstGeom>
          <a:solidFill>
            <a:srgbClr val="653B8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Fact</a:t>
            </a:r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461963" y="519640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 baseline="0">
                <a:solidFill>
                  <a:schemeClr val="bg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653B8F"/>
                </a:solidFill>
              </a:rPr>
              <a:t>Fact or Opinion?</a:t>
            </a:r>
            <a:endParaRPr lang="en-GB" sz="3600" dirty="0">
              <a:solidFill>
                <a:srgbClr val="653B8F"/>
              </a:solidFill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55651" y="1228720"/>
            <a:ext cx="7632700" cy="790911"/>
          </a:xfrm>
          <a:prstGeom prst="roundRect">
            <a:avLst>
              <a:gd name="adj" fmla="val 0"/>
            </a:avLst>
          </a:prstGeom>
          <a:solidFill>
            <a:srgbClr val="ED74A9"/>
          </a:solidFill>
          <a:ln w="25400">
            <a:noFill/>
          </a:ln>
        </p:spPr>
        <p:txBody>
          <a:bodyPr vert="horz" lIns="252000" tIns="252000" rIns="252000" bIns="252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Twinkl" charset="0"/>
                <a:ea typeface="Twinkl" charset="0"/>
                <a:cs typeface="Twinkl" charset="0"/>
              </a:rPr>
              <a:t>Can you decide which of these statements are facts or opinions?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5651" y="3625085"/>
            <a:ext cx="6115168" cy="735662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London is the capital city of the UK.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5651" y="4443222"/>
            <a:ext cx="6115168" cy="735662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Mount Everest is the highest mountain in the world.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5651" y="5275735"/>
            <a:ext cx="6115168" cy="735662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Pizza is a delicious food.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814" y="2178680"/>
            <a:ext cx="1820572" cy="1287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092" y="2178680"/>
            <a:ext cx="1874259" cy="128735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870819" y="5275559"/>
            <a:ext cx="1517532" cy="735838"/>
          </a:xfrm>
          <a:prstGeom prst="rect">
            <a:avLst/>
          </a:prstGeom>
          <a:solidFill>
            <a:srgbClr val="653B8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Opinion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70819" y="4443675"/>
            <a:ext cx="1517532" cy="735662"/>
          </a:xfrm>
          <a:prstGeom prst="rect">
            <a:avLst/>
          </a:prstGeom>
          <a:solidFill>
            <a:srgbClr val="653B8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Fact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03" y="2098611"/>
            <a:ext cx="2173405" cy="167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3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83" y="2500451"/>
            <a:ext cx="2399272" cy="112418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870819" y="3625085"/>
            <a:ext cx="1517532" cy="735662"/>
          </a:xfrm>
          <a:prstGeom prst="rect">
            <a:avLst/>
          </a:prstGeom>
          <a:solidFill>
            <a:srgbClr val="653B8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Opinion</a:t>
            </a:r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461963" y="519640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 baseline="0">
                <a:solidFill>
                  <a:schemeClr val="bg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653B8F"/>
                </a:solidFill>
              </a:rPr>
              <a:t>Fact or Opinion?</a:t>
            </a:r>
            <a:endParaRPr lang="en-GB" sz="3600" dirty="0">
              <a:solidFill>
                <a:srgbClr val="653B8F"/>
              </a:solidFill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55651" y="1228720"/>
            <a:ext cx="7632700" cy="790911"/>
          </a:xfrm>
          <a:prstGeom prst="roundRect">
            <a:avLst>
              <a:gd name="adj" fmla="val 0"/>
            </a:avLst>
          </a:prstGeom>
          <a:solidFill>
            <a:srgbClr val="ED74A9"/>
          </a:solidFill>
          <a:ln w="25400">
            <a:noFill/>
          </a:ln>
        </p:spPr>
        <p:txBody>
          <a:bodyPr vert="horz" lIns="252000" tIns="252000" rIns="252000" bIns="252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Twinkl" charset="0"/>
                <a:ea typeface="Twinkl" charset="0"/>
                <a:cs typeface="Twinkl" charset="0"/>
              </a:rPr>
              <a:t>Can you decide which of these statements are facts or opinions?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5651" y="3625085"/>
            <a:ext cx="6115168" cy="735662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It’s always cold in England.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5651" y="4443222"/>
            <a:ext cx="6115168" cy="735662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Kimbolton Castle is in Kimbolton.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5651" y="5275735"/>
            <a:ext cx="6115168" cy="735662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Rugby is the best sport.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70819" y="5275559"/>
            <a:ext cx="1517532" cy="735838"/>
          </a:xfrm>
          <a:prstGeom prst="rect">
            <a:avLst/>
          </a:prstGeom>
          <a:solidFill>
            <a:srgbClr val="653B8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Opinion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70819" y="4443675"/>
            <a:ext cx="1517532" cy="735662"/>
          </a:xfrm>
          <a:prstGeom prst="rect">
            <a:avLst/>
          </a:prstGeom>
          <a:solidFill>
            <a:srgbClr val="653B8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Fact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349" y="2188116"/>
            <a:ext cx="1793886" cy="1268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662" y="2317068"/>
            <a:ext cx="1639479" cy="101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2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5" b="8597"/>
          <a:stretch/>
        </p:blipFill>
        <p:spPr>
          <a:xfrm>
            <a:off x="6540027" y="4934538"/>
            <a:ext cx="1848324" cy="1351825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4622029" y="4936129"/>
            <a:ext cx="1848324" cy="1362879"/>
          </a:xfrm>
          <a:prstGeom prst="rect">
            <a:avLst/>
          </a:prstGeom>
          <a:solidFill>
            <a:srgbClr val="FEE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 fact about your class topic.</a:t>
            </a:r>
            <a:endParaRPr lang="en-GB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5" t="11924" r="13636" b="16401"/>
          <a:stretch/>
        </p:blipFill>
        <p:spPr>
          <a:xfrm>
            <a:off x="6540027" y="3524456"/>
            <a:ext cx="1848324" cy="132252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1" b="6856"/>
          <a:stretch/>
        </p:blipFill>
        <p:spPr>
          <a:xfrm>
            <a:off x="6540027" y="2119836"/>
            <a:ext cx="1848324" cy="1316988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4606837" y="3514919"/>
            <a:ext cx="1848324" cy="1343115"/>
          </a:xfrm>
          <a:prstGeom prst="rect">
            <a:avLst/>
          </a:prstGeom>
          <a:solidFill>
            <a:srgbClr val="FEE34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 opinion about sport.</a:t>
            </a:r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461963" y="519640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 baseline="0">
                <a:solidFill>
                  <a:schemeClr val="bg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653B8F"/>
                </a:solidFill>
              </a:rPr>
              <a:t>Fact or Opinion?</a:t>
            </a:r>
            <a:endParaRPr lang="en-GB" sz="3600" dirty="0">
              <a:solidFill>
                <a:srgbClr val="653B8F"/>
              </a:solidFill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55651" y="1228720"/>
            <a:ext cx="7632700" cy="790911"/>
          </a:xfrm>
          <a:prstGeom prst="roundRect">
            <a:avLst>
              <a:gd name="adj" fmla="val 0"/>
            </a:avLst>
          </a:prstGeom>
          <a:solidFill>
            <a:srgbClr val="ED74A9"/>
          </a:solidFill>
          <a:ln w="25400">
            <a:noFill/>
          </a:ln>
        </p:spPr>
        <p:txBody>
          <a:bodyPr vert="horz" lIns="252000" tIns="252000" rIns="252000" bIns="252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Twinkl" charset="0"/>
                <a:ea typeface="Twinkl" charset="0"/>
                <a:cs typeface="Twinkl" charset="0"/>
              </a:rPr>
              <a:t>Can you make up your own statements using each of the following?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2100072"/>
            <a:ext cx="1848324" cy="1343115"/>
          </a:xfrm>
          <a:prstGeom prst="rect">
            <a:avLst/>
          </a:prstGeom>
          <a:solidFill>
            <a:srgbClr val="FEE34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 opinion about food.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70842" y="3503864"/>
            <a:ext cx="1848324" cy="1343115"/>
          </a:xfrm>
          <a:prstGeom prst="rect">
            <a:avLst/>
          </a:prstGeom>
          <a:solidFill>
            <a:srgbClr val="FEE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 fact about England.</a:t>
            </a:r>
            <a:endParaRPr lang="en-GB" dirty="0"/>
          </a:p>
        </p:txBody>
      </p:sp>
      <p:sp>
        <p:nvSpPr>
          <p:cNvPr id="50" name="Rectangle 49"/>
          <p:cNvSpPr/>
          <p:nvPr/>
        </p:nvSpPr>
        <p:spPr>
          <a:xfrm>
            <a:off x="755650" y="4947183"/>
            <a:ext cx="1848324" cy="1343115"/>
          </a:xfrm>
          <a:prstGeom prst="rect">
            <a:avLst/>
          </a:prstGeom>
          <a:solidFill>
            <a:srgbClr val="FEE34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 opinion about a TV show.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606837" y="2097726"/>
            <a:ext cx="1848324" cy="1339098"/>
          </a:xfrm>
          <a:prstGeom prst="rect">
            <a:avLst/>
          </a:prstGeom>
          <a:solidFill>
            <a:srgbClr val="FEE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 fact about where you live.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" r="4140" b="15765"/>
          <a:stretch/>
        </p:blipFill>
        <p:spPr>
          <a:xfrm>
            <a:off x="2688839" y="4921893"/>
            <a:ext cx="1833833" cy="137711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330" y="2211933"/>
            <a:ext cx="1819342" cy="1191725"/>
          </a:xfrm>
          <a:prstGeom prst="rect">
            <a:avLst/>
          </a:prstGeom>
        </p:spPr>
      </p:pic>
      <p:pic>
        <p:nvPicPr>
          <p:cNvPr id="1026" name="Picture 2" descr="flag of England | flag of a constituent unit of the United Kingdom |  Britannica">
            <a:extLst>
              <a:ext uri="{FF2B5EF4-FFF2-40B4-BE49-F238E27FC236}">
                <a16:creationId xmlns:a16="http://schemas.microsoft.com/office/drawing/2014/main" id="{4B15548C-40A5-40CB-8A56-1BB6E0745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647" y="3537866"/>
            <a:ext cx="1848324" cy="122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04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3" grpId="0" animBg="1"/>
      <p:bldP spid="7" grpId="0" animBg="1"/>
      <p:bldP spid="48" grpId="0" animBg="1"/>
      <p:bldP spid="50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72381-31EC-4F7D-AC0D-91476703A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Task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990A1-05D9-4834-9518-BF0A6B93C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Something easier: </a:t>
            </a:r>
            <a:r>
              <a:rPr lang="en-US" sz="2800" dirty="0"/>
              <a:t>cut, sort and stick the facts and opinions into the correct columns. </a:t>
            </a:r>
          </a:p>
          <a:p>
            <a:endParaRPr lang="en-US" sz="2800" dirty="0"/>
          </a:p>
          <a:p>
            <a:r>
              <a:rPr lang="en-US" sz="2800" b="1" dirty="0"/>
              <a:t>Something harder: </a:t>
            </a:r>
            <a:r>
              <a:rPr lang="en-US" sz="2800" dirty="0"/>
              <a:t>complete the fact vs opinion task sheet.</a:t>
            </a:r>
          </a:p>
          <a:p>
            <a:endParaRPr lang="en-US" sz="2800" dirty="0"/>
          </a:p>
          <a:p>
            <a:r>
              <a:rPr lang="en-US" sz="2800" b="1" dirty="0"/>
              <a:t>Challenge: </a:t>
            </a:r>
            <a:r>
              <a:rPr lang="en-US" sz="2800" dirty="0"/>
              <a:t>write your own facts and opinions about the Great Fire of London.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61636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1567</TotalTime>
  <Words>296</Words>
  <Application>Microsoft Office PowerPoint</Application>
  <PresentationFormat>On-screen Show (4:3)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Twinkl</vt:lpstr>
      <vt:lpstr>Sassoon Infant Rg</vt:lpstr>
      <vt:lpstr>Twinkl SemiBold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Gemma Bleakley</cp:lastModifiedBy>
  <cp:revision>137</cp:revision>
  <dcterms:created xsi:type="dcterms:W3CDTF">2014-10-01T16:09:27Z</dcterms:created>
  <dcterms:modified xsi:type="dcterms:W3CDTF">2021-11-11T12:20:33Z</dcterms:modified>
</cp:coreProperties>
</file>