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1" r:id="rId3"/>
    <p:sldId id="275" r:id="rId4"/>
    <p:sldId id="267" r:id="rId5"/>
    <p:sldId id="268" r:id="rId6"/>
    <p:sldId id="269" r:id="rId7"/>
    <p:sldId id="260" r:id="rId8"/>
    <p:sldId id="264" r:id="rId9"/>
    <p:sldId id="265" r:id="rId10"/>
    <p:sldId id="266" r:id="rId11"/>
    <p:sldId id="262" r:id="rId12"/>
    <p:sldId id="263" r:id="rId13"/>
    <p:sldId id="276" r:id="rId14"/>
    <p:sldId id="277" r:id="rId15"/>
    <p:sldId id="257" r:id="rId16"/>
    <p:sldId id="278" r:id="rId17"/>
    <p:sldId id="279" r:id="rId18"/>
    <p:sldId id="272" r:id="rId19"/>
    <p:sldId id="258"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03" autoAdjust="0"/>
  </p:normalViewPr>
  <p:slideViewPr>
    <p:cSldViewPr>
      <p:cViewPr varScale="1">
        <p:scale>
          <a:sx n="55" d="100"/>
          <a:sy n="55" d="100"/>
        </p:scale>
        <p:origin x="-180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185FD-D085-47C6-9617-2B768FE1C112}" type="datetimeFigureOut">
              <a:rPr lang="en-US" smtClean="0"/>
              <a:pPr/>
              <a:t>31-Dec-20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28CB95-8AA6-4E78-BEF7-D285D3E51BF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Find</a:t>
            </a:r>
            <a:r>
              <a:rPr lang="en-US" baseline="0" dirty="0" smtClean="0"/>
              <a:t> out if the </a:t>
            </a:r>
            <a:r>
              <a:rPr lang="en-US" baseline="0" dirty="0" err="1" smtClean="0"/>
              <a:t>chn</a:t>
            </a:r>
            <a:r>
              <a:rPr lang="en-US" baseline="0" dirty="0" smtClean="0"/>
              <a:t> know anything about painted elephants. When or why they are used? Anything about what </a:t>
            </a:r>
            <a:r>
              <a:rPr lang="en-US" baseline="0" dirty="0" err="1" smtClean="0"/>
              <a:t>colours</a:t>
            </a:r>
            <a:r>
              <a:rPr lang="en-US" baseline="0" dirty="0" smtClean="0"/>
              <a:t> and patterns are used. </a:t>
            </a:r>
            <a:r>
              <a:rPr lang="en-GB" dirty="0" smtClean="0"/>
              <a:t>bright with paint, bangles, and drapes</a:t>
            </a:r>
          </a:p>
          <a:p>
            <a:endParaRPr lang="en-US" dirty="0"/>
          </a:p>
        </p:txBody>
      </p:sp>
      <p:sp>
        <p:nvSpPr>
          <p:cNvPr id="4" name="Slide Number Placeholder 3"/>
          <p:cNvSpPr>
            <a:spLocks noGrp="1"/>
          </p:cNvSpPr>
          <p:nvPr>
            <p:ph type="sldNum" sz="quarter" idx="10"/>
          </p:nvPr>
        </p:nvSpPr>
        <p:spPr/>
        <p:txBody>
          <a:bodyPr/>
          <a:lstStyle/>
          <a:p>
            <a:fld id="{EA28CB95-8AA6-4E78-BEF7-D285D3E51B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Show </a:t>
            </a:r>
            <a:r>
              <a:rPr lang="en-US" baseline="0" dirty="0" err="1" smtClean="0"/>
              <a:t>chn</a:t>
            </a:r>
            <a:r>
              <a:rPr lang="en-US" baseline="0" dirty="0" smtClean="0"/>
              <a:t> the video of an elephant being painted. What do we notice about the patterns? Let’s look at some more examples of painted elephants.</a:t>
            </a:r>
            <a:endParaRPr lang="en-US" dirty="0"/>
          </a:p>
        </p:txBody>
      </p:sp>
      <p:sp>
        <p:nvSpPr>
          <p:cNvPr id="4" name="Slide Number Placeholder 3"/>
          <p:cNvSpPr>
            <a:spLocks noGrp="1"/>
          </p:cNvSpPr>
          <p:nvPr>
            <p:ph type="sldNum" sz="quarter" idx="10"/>
          </p:nvPr>
        </p:nvSpPr>
        <p:spPr/>
        <p:txBody>
          <a:bodyPr/>
          <a:lstStyle/>
          <a:p>
            <a:fld id="{EA28CB95-8AA6-4E78-BEF7-D285D3E51BF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Radiant; happy, glowing, joyful etc</a:t>
            </a:r>
          </a:p>
          <a:p>
            <a:r>
              <a:rPr lang="en-US" dirty="0" smtClean="0"/>
              <a:t>Resplendent;</a:t>
            </a:r>
            <a:r>
              <a:rPr lang="en-US" baseline="0" dirty="0" smtClean="0"/>
              <a:t> magnificent, splendid, dazzling etc </a:t>
            </a:r>
            <a:endParaRPr lang="en-US" dirty="0"/>
          </a:p>
        </p:txBody>
      </p:sp>
      <p:sp>
        <p:nvSpPr>
          <p:cNvPr id="4" name="Slide Number Placeholder 3"/>
          <p:cNvSpPr>
            <a:spLocks noGrp="1"/>
          </p:cNvSpPr>
          <p:nvPr>
            <p:ph type="sldNum" sz="quarter" idx="10"/>
          </p:nvPr>
        </p:nvSpPr>
        <p:spPr/>
        <p:txBody>
          <a:bodyPr/>
          <a:lstStyle/>
          <a:p>
            <a:fld id="{EA28CB95-8AA6-4E78-BEF7-D285D3E51BF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https://www.twinkl.co.uk/go/resource/tg-a-94-how-to-draw-an-elephant-animation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HA children to draw their</a:t>
            </a:r>
            <a:r>
              <a:rPr lang="en-US" sz="1200" kern="1200" baseline="0" dirty="0" smtClean="0">
                <a:solidFill>
                  <a:schemeClr val="tx1"/>
                </a:solidFill>
                <a:latin typeface="+mn-lt"/>
                <a:ea typeface="+mn-ea"/>
                <a:cs typeface="+mn-cs"/>
              </a:rPr>
              <a:t> elephant using animation.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28CB95-8AA6-4E78-BEF7-D285D3E51BF1}"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9305DF-D554-41E7-9A1C-229741B44B7A}" type="datetimeFigureOut">
              <a:rPr lang="en-US" smtClean="0"/>
              <a:pPr/>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C7FC1-2C41-4FAA-93B8-C20484B673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305DF-D554-41E7-9A1C-229741B44B7A}" type="datetimeFigureOut">
              <a:rPr lang="en-US" smtClean="0"/>
              <a:pPr/>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C7FC1-2C41-4FAA-93B8-C20484B673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305DF-D554-41E7-9A1C-229741B44B7A}" type="datetimeFigureOut">
              <a:rPr lang="en-US" smtClean="0"/>
              <a:pPr/>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C7FC1-2C41-4FAA-93B8-C20484B673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305DF-D554-41E7-9A1C-229741B44B7A}" type="datetimeFigureOut">
              <a:rPr lang="en-US" smtClean="0"/>
              <a:pPr/>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C7FC1-2C41-4FAA-93B8-C20484B673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9305DF-D554-41E7-9A1C-229741B44B7A}" type="datetimeFigureOut">
              <a:rPr lang="en-US" smtClean="0"/>
              <a:pPr/>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C7FC1-2C41-4FAA-93B8-C20484B673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9305DF-D554-41E7-9A1C-229741B44B7A}" type="datetimeFigureOut">
              <a:rPr lang="en-US" smtClean="0"/>
              <a:pPr/>
              <a:t>31-Dec-20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C7FC1-2C41-4FAA-93B8-C20484B673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9305DF-D554-41E7-9A1C-229741B44B7A}" type="datetimeFigureOut">
              <a:rPr lang="en-US" smtClean="0"/>
              <a:pPr/>
              <a:t>31-Dec-20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C7FC1-2C41-4FAA-93B8-C20484B673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9305DF-D554-41E7-9A1C-229741B44B7A}" type="datetimeFigureOut">
              <a:rPr lang="en-US" smtClean="0"/>
              <a:pPr/>
              <a:t>31-Dec-20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8C7FC1-2C41-4FAA-93B8-C20484B673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305DF-D554-41E7-9A1C-229741B44B7A}" type="datetimeFigureOut">
              <a:rPr lang="en-US" smtClean="0"/>
              <a:pPr/>
              <a:t>31-Dec-20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C7FC1-2C41-4FAA-93B8-C20484B673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305DF-D554-41E7-9A1C-229741B44B7A}" type="datetimeFigureOut">
              <a:rPr lang="en-US" smtClean="0"/>
              <a:pPr/>
              <a:t>31-Dec-20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C7FC1-2C41-4FAA-93B8-C20484B673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305DF-D554-41E7-9A1C-229741B44B7A}" type="datetimeFigureOut">
              <a:rPr lang="en-US" smtClean="0"/>
              <a:pPr/>
              <a:t>31-Dec-20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C7FC1-2C41-4FAA-93B8-C20484B673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305DF-D554-41E7-9A1C-229741B44B7A}" type="datetimeFigureOut">
              <a:rPr lang="en-US" smtClean="0"/>
              <a:pPr/>
              <a:t>31-Dec-20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C7FC1-2C41-4FAA-93B8-C20484B673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pngegg.com/en/png-xhaa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Y6Eaiv4SRE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url=https://www.pinterest.com/pin/368169338257443877/&amp;psig=AOvVaw2YZM6derr8yKG_g-rtCQ58&amp;ust=1609422074984000&amp;source=images&amp;cd=vfe&amp;ved=0CAIQjRxqFwoTCNiots3q9e0CFQAAAAAdAAAAABA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url=https://www.pinterest.com/pin/15199717468985049/&amp;psig=AOvVaw2YZM6derr8yKG_g-rtCQ58&amp;ust=1609422074984000&amp;source=images&amp;cd=vfe&amp;ved=0CAIQjRxqFwoTCNiots3q9e0CFQAAAAAdAAAAABA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133600"/>
            <a:ext cx="7772400" cy="1470025"/>
          </a:xfrm>
        </p:spPr>
        <p:txBody>
          <a:bodyPr/>
          <a:lstStyle/>
          <a:p>
            <a:r>
              <a:rPr lang="en-US" dirty="0" smtClean="0">
                <a:latin typeface="Comic Sans MS" pitchFamily="66" charset="0"/>
              </a:rPr>
              <a:t>Painted elephants</a:t>
            </a:r>
            <a:endParaRPr lang="en-US" dirty="0">
              <a:latin typeface="Comic Sans MS" pitchFamily="66" charset="0"/>
            </a:endParaRPr>
          </a:p>
        </p:txBody>
      </p:sp>
      <p:sp>
        <p:nvSpPr>
          <p:cNvPr id="3" name="Subtitle 2"/>
          <p:cNvSpPr>
            <a:spLocks noGrp="1"/>
          </p:cNvSpPr>
          <p:nvPr>
            <p:ph type="subTitle" idx="1"/>
          </p:nvPr>
        </p:nvSpPr>
        <p:spPr>
          <a:xfrm>
            <a:off x="3048000" y="3352800"/>
            <a:ext cx="6400800" cy="1752600"/>
          </a:xfrm>
        </p:spPr>
        <p:txBody>
          <a:bodyPr/>
          <a:lstStyle/>
          <a:p>
            <a:r>
              <a:rPr lang="en-US" dirty="0" smtClean="0">
                <a:solidFill>
                  <a:schemeClr val="tx1"/>
                </a:solidFill>
                <a:latin typeface="Comic Sans MS" pitchFamily="66" charset="0"/>
              </a:rPr>
              <a:t>Lesson 1 - design</a:t>
            </a:r>
            <a:endParaRPr lang="en-US" dirty="0">
              <a:solidFill>
                <a:schemeClr val="tx1"/>
              </a:solidFill>
              <a:latin typeface="Comic Sans MS" pitchFamily="66" charset="0"/>
            </a:endParaRPr>
          </a:p>
        </p:txBody>
      </p:sp>
      <p:pic>
        <p:nvPicPr>
          <p:cNvPr id="11266" name="Picture 2" descr="See the source image"/>
          <p:cNvPicPr>
            <a:picLocks noChangeAspect="1" noChangeArrowheads="1"/>
          </p:cNvPicPr>
          <p:nvPr/>
        </p:nvPicPr>
        <p:blipFill>
          <a:blip r:embed="rId3" cstate="print"/>
          <a:srcRect l="11200" r="8800"/>
          <a:stretch>
            <a:fillRect/>
          </a:stretch>
        </p:blipFill>
        <p:spPr bwMode="auto">
          <a:xfrm>
            <a:off x="228600" y="133350"/>
            <a:ext cx="3810000" cy="67246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3555" name="Picture 3" descr="African elephant Elephantidae Painting Indian elephant Elephant Festival, painting, mammal, vertebrate png thumbnail">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 y="609600"/>
            <a:ext cx="8121728" cy="563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ee the source image"/>
          <p:cNvPicPr>
            <a:picLocks noChangeAspect="1" noChangeArrowheads="1"/>
          </p:cNvPicPr>
          <p:nvPr/>
        </p:nvPicPr>
        <p:blipFill>
          <a:blip r:embed="rId2" cstate="print"/>
          <a:srcRect/>
          <a:stretch>
            <a:fillRect/>
          </a:stretch>
        </p:blipFill>
        <p:spPr bwMode="auto">
          <a:xfrm>
            <a:off x="457200" y="152400"/>
            <a:ext cx="8077200" cy="642137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ee the source image"/>
          <p:cNvPicPr>
            <a:picLocks noChangeAspect="1" noChangeArrowheads="1"/>
          </p:cNvPicPr>
          <p:nvPr/>
        </p:nvPicPr>
        <p:blipFill>
          <a:blip r:embed="rId2" cstate="print"/>
          <a:srcRect b="9774"/>
          <a:stretch>
            <a:fillRect/>
          </a:stretch>
        </p:blipFill>
        <p:spPr bwMode="auto">
          <a:xfrm>
            <a:off x="0" y="838200"/>
            <a:ext cx="4369451" cy="4648200"/>
          </a:xfrm>
          <a:prstGeom prst="rect">
            <a:avLst/>
          </a:prstGeom>
          <a:noFill/>
        </p:spPr>
      </p:pic>
      <p:pic>
        <p:nvPicPr>
          <p:cNvPr id="21508" name="Picture 4" descr="See the source image"/>
          <p:cNvPicPr>
            <a:picLocks noChangeAspect="1" noChangeArrowheads="1"/>
          </p:cNvPicPr>
          <p:nvPr/>
        </p:nvPicPr>
        <p:blipFill>
          <a:blip r:embed="rId3" cstate="print"/>
          <a:srcRect l="4852" b="9412"/>
          <a:stretch>
            <a:fillRect/>
          </a:stretch>
        </p:blipFill>
        <p:spPr bwMode="auto">
          <a:xfrm>
            <a:off x="4267200" y="228600"/>
            <a:ext cx="4876800" cy="6019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phant.jpg"/>
          <p:cNvPicPr>
            <a:picLocks noChangeAspect="1"/>
          </p:cNvPicPr>
          <p:nvPr/>
        </p:nvPicPr>
        <p:blipFill>
          <a:blip r:embed="rId2" cstate="print">
            <a:lum bright="70000" contrast="-70000"/>
          </a:blip>
          <a:stretch>
            <a:fillRect/>
          </a:stretch>
        </p:blipFill>
        <p:spPr>
          <a:xfrm>
            <a:off x="2127504" y="414528"/>
            <a:ext cx="4888992" cy="6028944"/>
          </a:xfrm>
          <a:prstGeom prst="rect">
            <a:avLst/>
          </a:prstGeom>
        </p:spPr>
      </p:pic>
      <p:sp>
        <p:nvSpPr>
          <p:cNvPr id="2" name="Title 1"/>
          <p:cNvSpPr>
            <a:spLocks noGrp="1"/>
          </p:cNvSpPr>
          <p:nvPr>
            <p:ph type="title"/>
          </p:nvPr>
        </p:nvSpPr>
        <p:spPr/>
        <p:txBody>
          <a:bodyPr>
            <a:normAutofit/>
          </a:bodyPr>
          <a:lstStyle/>
          <a:p>
            <a:r>
              <a:rPr lang="en-US" dirty="0" smtClean="0">
                <a:latin typeface="Comic Sans MS" pitchFamily="66" charset="0"/>
              </a:rPr>
              <a:t>What do we notice?</a:t>
            </a:r>
            <a:endParaRPr lang="en-US" dirty="0">
              <a:latin typeface="Comic Sans MS" pitchFamily="66" charset="0"/>
            </a:endParaRPr>
          </a:p>
        </p:txBody>
      </p:sp>
      <p:sp>
        <p:nvSpPr>
          <p:cNvPr id="3" name="Content Placeholder 2"/>
          <p:cNvSpPr>
            <a:spLocks noGrp="1"/>
          </p:cNvSpPr>
          <p:nvPr>
            <p:ph idx="1"/>
          </p:nvPr>
        </p:nvSpPr>
        <p:spPr/>
        <p:txBody>
          <a:bodyPr/>
          <a:lstStyle/>
          <a:p>
            <a:pPr>
              <a:buNone/>
            </a:pPr>
            <a:r>
              <a:rPr lang="en-GB" dirty="0" smtClean="0">
                <a:latin typeface="Comic Sans MS" pitchFamily="66" charset="0"/>
              </a:rPr>
              <a:t>Colours?</a:t>
            </a:r>
          </a:p>
          <a:p>
            <a:pPr>
              <a:buNone/>
            </a:pPr>
            <a:endParaRPr lang="en-GB" dirty="0" smtClean="0">
              <a:latin typeface="Comic Sans MS" pitchFamily="66" charset="0"/>
            </a:endParaRPr>
          </a:p>
          <a:p>
            <a:pPr>
              <a:buNone/>
            </a:pPr>
            <a:r>
              <a:rPr lang="en-GB" dirty="0" smtClean="0">
                <a:latin typeface="Comic Sans MS" pitchFamily="66" charset="0"/>
              </a:rPr>
              <a:t>Patterns?</a:t>
            </a:r>
          </a:p>
          <a:p>
            <a:pPr>
              <a:buNone/>
            </a:pPr>
            <a:endParaRPr lang="en-GB" dirty="0" smtClean="0">
              <a:latin typeface="Comic Sans MS" pitchFamily="66" charset="0"/>
            </a:endParaRPr>
          </a:p>
          <a:p>
            <a:pPr>
              <a:buNone/>
            </a:pPr>
            <a:r>
              <a:rPr lang="en-GB" dirty="0" smtClean="0">
                <a:latin typeface="Comic Sans MS" pitchFamily="66" charset="0"/>
              </a:rPr>
              <a:t>Siz</a:t>
            </a:r>
            <a:r>
              <a:rPr lang="en-GB" dirty="0" smtClean="0">
                <a:latin typeface="Comic Sans MS" pitchFamily="66" charset="0"/>
              </a:rPr>
              <a:t>e of design?</a:t>
            </a:r>
          </a:p>
          <a:p>
            <a:pPr>
              <a:buNone/>
            </a:pPr>
            <a:endParaRPr lang="en-GB" dirty="0" smtClean="0">
              <a:latin typeface="Comic Sans MS" pitchFamily="66" charset="0"/>
            </a:endParaRPr>
          </a:p>
          <a:p>
            <a:pPr>
              <a:buNone/>
            </a:pPr>
            <a:r>
              <a:rPr lang="en-GB" dirty="0" smtClean="0">
                <a:latin typeface="Comic Sans MS" pitchFamily="66" charset="0"/>
              </a:rPr>
              <a:t>Areas covered?</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phant.jpg"/>
          <p:cNvPicPr>
            <a:picLocks noChangeAspect="1"/>
          </p:cNvPicPr>
          <p:nvPr/>
        </p:nvPicPr>
        <p:blipFill>
          <a:blip r:embed="rId2" cstate="print">
            <a:lum bright="70000" contrast="-70000"/>
          </a:blip>
          <a:stretch>
            <a:fillRect/>
          </a:stretch>
        </p:blipFill>
        <p:spPr>
          <a:xfrm>
            <a:off x="2127504" y="414528"/>
            <a:ext cx="4888992" cy="6028944"/>
          </a:xfrm>
          <a:prstGeom prst="rect">
            <a:avLst/>
          </a:prstGeom>
        </p:spPr>
      </p:pic>
      <p:sp>
        <p:nvSpPr>
          <p:cNvPr id="2" name="Title 1"/>
          <p:cNvSpPr>
            <a:spLocks noGrp="1"/>
          </p:cNvSpPr>
          <p:nvPr>
            <p:ph type="title"/>
          </p:nvPr>
        </p:nvSpPr>
        <p:spPr/>
        <p:txBody>
          <a:bodyPr>
            <a:normAutofit/>
          </a:bodyPr>
          <a:lstStyle/>
          <a:p>
            <a:r>
              <a:rPr lang="en-US" dirty="0" smtClean="0">
                <a:latin typeface="Comic Sans MS" pitchFamily="66" charset="0"/>
              </a:rPr>
              <a:t>Your turn!</a:t>
            </a:r>
            <a:endParaRPr lang="en-US" dirty="0">
              <a:latin typeface="Comic Sans MS" pitchFamily="66" charset="0"/>
            </a:endParaRPr>
          </a:p>
        </p:txBody>
      </p:sp>
      <p:sp>
        <p:nvSpPr>
          <p:cNvPr id="3" name="Content Placeholder 2"/>
          <p:cNvSpPr>
            <a:spLocks noGrp="1"/>
          </p:cNvSpPr>
          <p:nvPr>
            <p:ph idx="1"/>
          </p:nvPr>
        </p:nvSpPr>
        <p:spPr/>
        <p:txBody>
          <a:bodyPr/>
          <a:lstStyle/>
          <a:p>
            <a:pPr>
              <a:buNone/>
            </a:pPr>
            <a:r>
              <a:rPr lang="en-GB" dirty="0" smtClean="0">
                <a:latin typeface="Comic Sans MS" pitchFamily="66" charset="0"/>
              </a:rPr>
              <a:t>It is now your job to design a painted elephant using careful designs.</a:t>
            </a:r>
          </a:p>
          <a:p>
            <a:pPr>
              <a:buNone/>
            </a:pPr>
            <a:endParaRPr lang="en-GB" dirty="0" smtClean="0">
              <a:latin typeface="Comic Sans MS" pitchFamily="66" charset="0"/>
            </a:endParaRPr>
          </a:p>
          <a:p>
            <a:pPr>
              <a:buNone/>
            </a:pPr>
            <a:r>
              <a:rPr lang="en-GB" dirty="0" smtClean="0">
                <a:latin typeface="Comic Sans MS" pitchFamily="66" charset="0"/>
              </a:rPr>
              <a:t>Make sure to annotate your design to say what colours you would use or what materials e.g. Paint, crayon, charcoal</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133600"/>
            <a:ext cx="7772400" cy="1470025"/>
          </a:xfrm>
        </p:spPr>
        <p:txBody>
          <a:bodyPr/>
          <a:lstStyle/>
          <a:p>
            <a:r>
              <a:rPr lang="en-US" dirty="0" smtClean="0">
                <a:latin typeface="Comic Sans MS" pitchFamily="66" charset="0"/>
              </a:rPr>
              <a:t>Painted elephants</a:t>
            </a:r>
            <a:endParaRPr lang="en-US" dirty="0">
              <a:latin typeface="Comic Sans MS" pitchFamily="66" charset="0"/>
            </a:endParaRPr>
          </a:p>
        </p:txBody>
      </p:sp>
      <p:sp>
        <p:nvSpPr>
          <p:cNvPr id="3" name="Subtitle 2"/>
          <p:cNvSpPr>
            <a:spLocks noGrp="1"/>
          </p:cNvSpPr>
          <p:nvPr>
            <p:ph type="subTitle" idx="1"/>
          </p:nvPr>
        </p:nvSpPr>
        <p:spPr>
          <a:xfrm>
            <a:off x="3048000" y="3352800"/>
            <a:ext cx="6400800" cy="1752600"/>
          </a:xfrm>
        </p:spPr>
        <p:txBody>
          <a:bodyPr/>
          <a:lstStyle/>
          <a:p>
            <a:r>
              <a:rPr lang="en-US" dirty="0" smtClean="0">
                <a:solidFill>
                  <a:schemeClr val="tx1"/>
                </a:solidFill>
                <a:latin typeface="Comic Sans MS" pitchFamily="66" charset="0"/>
              </a:rPr>
              <a:t>Lesson 2 - create</a:t>
            </a:r>
            <a:endParaRPr lang="en-US" dirty="0">
              <a:solidFill>
                <a:schemeClr val="tx1"/>
              </a:solidFill>
              <a:latin typeface="Comic Sans MS" pitchFamily="66" charset="0"/>
            </a:endParaRPr>
          </a:p>
        </p:txBody>
      </p:sp>
      <p:pic>
        <p:nvPicPr>
          <p:cNvPr id="11266" name="Picture 2" descr="See the source image"/>
          <p:cNvPicPr>
            <a:picLocks noChangeAspect="1" noChangeArrowheads="1"/>
          </p:cNvPicPr>
          <p:nvPr/>
        </p:nvPicPr>
        <p:blipFill>
          <a:blip r:embed="rId2" cstate="print"/>
          <a:srcRect l="11200" r="8800"/>
          <a:stretch>
            <a:fillRect/>
          </a:stretch>
        </p:blipFill>
        <p:spPr bwMode="auto">
          <a:xfrm>
            <a:off x="228600" y="133350"/>
            <a:ext cx="3810000" cy="67246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phant.jpg"/>
          <p:cNvPicPr>
            <a:picLocks noChangeAspect="1"/>
          </p:cNvPicPr>
          <p:nvPr/>
        </p:nvPicPr>
        <p:blipFill>
          <a:blip r:embed="rId2" cstate="print">
            <a:lum bright="70000" contrast="-70000"/>
          </a:blip>
          <a:stretch>
            <a:fillRect/>
          </a:stretch>
        </p:blipFill>
        <p:spPr>
          <a:xfrm>
            <a:off x="2127504" y="414528"/>
            <a:ext cx="4888992" cy="6028944"/>
          </a:xfrm>
          <a:prstGeom prst="rect">
            <a:avLst/>
          </a:prstGeom>
        </p:spPr>
      </p:pic>
      <p:sp>
        <p:nvSpPr>
          <p:cNvPr id="2" name="Title 1"/>
          <p:cNvSpPr>
            <a:spLocks noGrp="1"/>
          </p:cNvSpPr>
          <p:nvPr>
            <p:ph type="title"/>
          </p:nvPr>
        </p:nvSpPr>
        <p:spPr/>
        <p:txBody>
          <a:bodyPr>
            <a:normAutofit/>
          </a:bodyPr>
          <a:lstStyle/>
          <a:p>
            <a:r>
              <a:rPr lang="en-US" dirty="0" smtClean="0">
                <a:latin typeface="Comic Sans MS" pitchFamily="66" charset="0"/>
              </a:rPr>
              <a:t>Let’s share!</a:t>
            </a:r>
            <a:endParaRPr lang="en-US" dirty="0">
              <a:latin typeface="Comic Sans MS" pitchFamily="66" charset="0"/>
            </a:endParaRPr>
          </a:p>
        </p:txBody>
      </p:sp>
      <p:sp>
        <p:nvSpPr>
          <p:cNvPr id="3" name="Content Placeholder 2"/>
          <p:cNvSpPr>
            <a:spLocks noGrp="1"/>
          </p:cNvSpPr>
          <p:nvPr>
            <p:ph idx="1"/>
          </p:nvPr>
        </p:nvSpPr>
        <p:spPr/>
        <p:txBody>
          <a:bodyPr/>
          <a:lstStyle/>
          <a:p>
            <a:pPr>
              <a:buNone/>
            </a:pPr>
            <a:r>
              <a:rPr lang="en-GB" dirty="0" smtClean="0">
                <a:latin typeface="Comic Sans MS" pitchFamily="66" charset="0"/>
              </a:rPr>
              <a:t>With the person next to you, discuss your design and think about if you want to change anything before we start creating our elephants!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phant.jpg"/>
          <p:cNvPicPr>
            <a:picLocks noChangeAspect="1"/>
          </p:cNvPicPr>
          <p:nvPr/>
        </p:nvPicPr>
        <p:blipFill>
          <a:blip r:embed="rId2" cstate="print">
            <a:lum bright="70000" contrast="-70000"/>
          </a:blip>
          <a:stretch>
            <a:fillRect/>
          </a:stretch>
        </p:blipFill>
        <p:spPr>
          <a:xfrm>
            <a:off x="2127504" y="414528"/>
            <a:ext cx="4888992" cy="6028944"/>
          </a:xfrm>
          <a:prstGeom prst="rect">
            <a:avLst/>
          </a:prstGeom>
        </p:spPr>
      </p:pic>
      <p:sp>
        <p:nvSpPr>
          <p:cNvPr id="2" name="Title 1"/>
          <p:cNvSpPr>
            <a:spLocks noGrp="1"/>
          </p:cNvSpPr>
          <p:nvPr>
            <p:ph type="title"/>
          </p:nvPr>
        </p:nvSpPr>
        <p:spPr/>
        <p:txBody>
          <a:bodyPr>
            <a:normAutofit/>
          </a:bodyPr>
          <a:lstStyle/>
          <a:p>
            <a:r>
              <a:rPr lang="en-US" dirty="0" smtClean="0">
                <a:latin typeface="Comic Sans MS" pitchFamily="66" charset="0"/>
              </a:rPr>
              <a:t>Choose your materials</a:t>
            </a:r>
            <a:endParaRPr lang="en-US" dirty="0">
              <a:latin typeface="Comic Sans MS" pitchFamily="66" charset="0"/>
            </a:endParaRPr>
          </a:p>
        </p:txBody>
      </p:sp>
      <p:sp>
        <p:nvSpPr>
          <p:cNvPr id="3" name="Content Placeholder 2"/>
          <p:cNvSpPr>
            <a:spLocks noGrp="1"/>
          </p:cNvSpPr>
          <p:nvPr>
            <p:ph idx="1"/>
          </p:nvPr>
        </p:nvSpPr>
        <p:spPr/>
        <p:txBody>
          <a:bodyPr/>
          <a:lstStyle/>
          <a:p>
            <a:pPr>
              <a:buNone/>
            </a:pPr>
            <a:r>
              <a:rPr lang="en-GB" dirty="0" smtClean="0">
                <a:latin typeface="Comic Sans MS" pitchFamily="66" charset="0"/>
              </a:rPr>
              <a:t>Charcoal</a:t>
            </a:r>
          </a:p>
          <a:p>
            <a:pPr>
              <a:buNone/>
            </a:pPr>
            <a:r>
              <a:rPr lang="en-GB" dirty="0" smtClean="0">
                <a:latin typeface="Comic Sans MS" pitchFamily="66" charset="0"/>
              </a:rPr>
              <a:t>Crayons</a:t>
            </a:r>
          </a:p>
          <a:p>
            <a:pPr>
              <a:buNone/>
            </a:pPr>
            <a:r>
              <a:rPr lang="en-GB" dirty="0" smtClean="0">
                <a:latin typeface="Comic Sans MS" pitchFamily="66" charset="0"/>
              </a:rPr>
              <a:t>Pencil</a:t>
            </a:r>
          </a:p>
          <a:p>
            <a:pPr>
              <a:buNone/>
            </a:pPr>
            <a:r>
              <a:rPr lang="en-GB" dirty="0" smtClean="0">
                <a:latin typeface="Comic Sans MS" pitchFamily="66" charset="0"/>
              </a:rPr>
              <a:t>Coloured pencil</a:t>
            </a:r>
          </a:p>
          <a:p>
            <a:pPr>
              <a:buNone/>
            </a:pPr>
            <a:r>
              <a:rPr lang="en-GB" dirty="0" smtClean="0">
                <a:latin typeface="Comic Sans MS" pitchFamily="66" charset="0"/>
              </a:rPr>
              <a:t>Paint – how will you make the lines thin?</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How to draw an elephant</a:t>
            </a:r>
            <a:endParaRPr lang="en-US" dirty="0">
              <a:latin typeface="Comic Sans MS" pitchFamily="66" charset="0"/>
            </a:endParaRPr>
          </a:p>
        </p:txBody>
      </p:sp>
      <p:pic>
        <p:nvPicPr>
          <p:cNvPr id="4" name="Picture 3"/>
          <p:cNvPicPr/>
          <p:nvPr/>
        </p:nvPicPr>
        <p:blipFill>
          <a:blip r:embed="rId3" cstate="print"/>
          <a:srcRect l="21113" t="17481" r="24298" b="22108"/>
          <a:stretch>
            <a:fillRect/>
          </a:stretch>
        </p:blipFill>
        <p:spPr bwMode="auto">
          <a:xfrm>
            <a:off x="609600" y="1524000"/>
            <a:ext cx="8001000" cy="4876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133600"/>
            <a:ext cx="7772400" cy="1470025"/>
          </a:xfrm>
        </p:spPr>
        <p:txBody>
          <a:bodyPr/>
          <a:lstStyle/>
          <a:p>
            <a:r>
              <a:rPr lang="en-US" dirty="0" smtClean="0">
                <a:latin typeface="Comic Sans MS" pitchFamily="66" charset="0"/>
              </a:rPr>
              <a:t>Painted elephants</a:t>
            </a:r>
            <a:endParaRPr lang="en-US" dirty="0">
              <a:latin typeface="Comic Sans MS" pitchFamily="66" charset="0"/>
            </a:endParaRPr>
          </a:p>
        </p:txBody>
      </p:sp>
      <p:sp>
        <p:nvSpPr>
          <p:cNvPr id="3" name="Subtitle 2"/>
          <p:cNvSpPr>
            <a:spLocks noGrp="1"/>
          </p:cNvSpPr>
          <p:nvPr>
            <p:ph type="subTitle" idx="1"/>
          </p:nvPr>
        </p:nvSpPr>
        <p:spPr>
          <a:xfrm>
            <a:off x="3048000" y="3352800"/>
            <a:ext cx="6400800" cy="1752600"/>
          </a:xfrm>
        </p:spPr>
        <p:txBody>
          <a:bodyPr/>
          <a:lstStyle/>
          <a:p>
            <a:r>
              <a:rPr lang="en-US" dirty="0" smtClean="0">
                <a:solidFill>
                  <a:schemeClr val="tx1"/>
                </a:solidFill>
                <a:latin typeface="Comic Sans MS" pitchFamily="66" charset="0"/>
              </a:rPr>
              <a:t>Lesson 3 - evaluate</a:t>
            </a:r>
            <a:endParaRPr lang="en-US" dirty="0">
              <a:solidFill>
                <a:schemeClr val="tx1"/>
              </a:solidFill>
              <a:latin typeface="Comic Sans MS" pitchFamily="66" charset="0"/>
            </a:endParaRPr>
          </a:p>
        </p:txBody>
      </p:sp>
      <p:pic>
        <p:nvPicPr>
          <p:cNvPr id="11266" name="Picture 2" descr="See the source image"/>
          <p:cNvPicPr>
            <a:picLocks noChangeAspect="1" noChangeArrowheads="1"/>
          </p:cNvPicPr>
          <p:nvPr/>
        </p:nvPicPr>
        <p:blipFill>
          <a:blip r:embed="rId2" cstate="print"/>
          <a:srcRect l="11200" r="8800"/>
          <a:stretch>
            <a:fillRect/>
          </a:stretch>
        </p:blipFill>
        <p:spPr bwMode="auto">
          <a:xfrm>
            <a:off x="228600" y="133350"/>
            <a:ext cx="3810000" cy="67246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Comic Sans MS" pitchFamily="66" charset="0"/>
                <a:hlinkClick r:id="rId3"/>
              </a:rPr>
              <a:t>https://www.youtube.com/watch?v=Y6Eaiv4SREI</a:t>
            </a:r>
            <a:r>
              <a:rPr lang="en-US" sz="2800" dirty="0" smtClean="0">
                <a:latin typeface="Comic Sans MS" pitchFamily="66" charset="0"/>
              </a:rPr>
              <a:t> </a:t>
            </a:r>
            <a:endParaRPr lang="en-US" sz="2800" dirty="0">
              <a:latin typeface="Comic Sans MS" pitchFamily="66" charset="0"/>
            </a:endParaRPr>
          </a:p>
        </p:txBody>
      </p:sp>
      <p:pic>
        <p:nvPicPr>
          <p:cNvPr id="24578" name="Picture 2"/>
          <p:cNvPicPr>
            <a:picLocks noChangeAspect="1" noChangeArrowheads="1"/>
          </p:cNvPicPr>
          <p:nvPr/>
        </p:nvPicPr>
        <p:blipFill>
          <a:blip r:embed="rId4" cstate="print"/>
          <a:srcRect/>
          <a:stretch>
            <a:fillRect/>
          </a:stretch>
        </p:blipFill>
        <p:spPr bwMode="auto">
          <a:xfrm>
            <a:off x="304800" y="1600200"/>
            <a:ext cx="8538567" cy="4800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2840" t="23958" r="25622" b="15625"/>
          <a:stretch>
            <a:fillRect/>
          </a:stretch>
        </p:blipFill>
        <p:spPr bwMode="auto">
          <a:xfrm>
            <a:off x="152400" y="381000"/>
            <a:ext cx="8902262" cy="5867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3001" t="48958" r="33856" b="10417"/>
          <a:stretch>
            <a:fillRect/>
          </a:stretch>
        </p:blipFill>
        <p:spPr bwMode="auto">
          <a:xfrm>
            <a:off x="0" y="0"/>
            <a:ext cx="9067800" cy="4800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phant.jpg"/>
          <p:cNvPicPr>
            <a:picLocks noChangeAspect="1"/>
          </p:cNvPicPr>
          <p:nvPr/>
        </p:nvPicPr>
        <p:blipFill>
          <a:blip r:embed="rId2" cstate="print">
            <a:lum bright="70000" contrast="-70000"/>
          </a:blip>
          <a:stretch>
            <a:fillRect/>
          </a:stretch>
        </p:blipFill>
        <p:spPr>
          <a:xfrm>
            <a:off x="2127504" y="414528"/>
            <a:ext cx="4888992" cy="6028944"/>
          </a:xfrm>
          <a:prstGeom prst="rect">
            <a:avLst/>
          </a:prstGeom>
        </p:spPr>
      </p:pic>
      <p:sp>
        <p:nvSpPr>
          <p:cNvPr id="2" name="Title 1"/>
          <p:cNvSpPr>
            <a:spLocks noGrp="1"/>
          </p:cNvSpPr>
          <p:nvPr>
            <p:ph type="title"/>
          </p:nvPr>
        </p:nvSpPr>
        <p:spPr/>
        <p:txBody>
          <a:bodyPr/>
          <a:lstStyle/>
          <a:p>
            <a:r>
              <a:rPr lang="en-US" dirty="0" smtClean="0">
                <a:latin typeface="Comic Sans MS" pitchFamily="66" charset="0"/>
              </a:rPr>
              <a:t>Elephants and royalty</a:t>
            </a:r>
            <a:endParaRPr lang="en-US" dirty="0"/>
          </a:p>
        </p:txBody>
      </p:sp>
      <p:sp>
        <p:nvSpPr>
          <p:cNvPr id="3" name="Content Placeholder 2"/>
          <p:cNvSpPr>
            <a:spLocks noGrp="1"/>
          </p:cNvSpPr>
          <p:nvPr>
            <p:ph idx="1"/>
          </p:nvPr>
        </p:nvSpPr>
        <p:spPr/>
        <p:txBody>
          <a:bodyPr/>
          <a:lstStyle/>
          <a:p>
            <a:pPr>
              <a:buNone/>
            </a:pPr>
            <a:r>
              <a:rPr lang="en-GB" dirty="0" smtClean="0">
                <a:latin typeface="Comic Sans MS" pitchFamily="66" charset="0"/>
              </a:rPr>
              <a:t>The royalty of India, mainly Kings, used to appear before their dazzled subjects on elephants whose ivory tusks glittered with gold and silver and whose bodies shimmered in silk and velvet.  It was a symbol of their power. Some kings and Maharajas also rode into war on elephants.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phant.jpg"/>
          <p:cNvPicPr>
            <a:picLocks noChangeAspect="1"/>
          </p:cNvPicPr>
          <p:nvPr/>
        </p:nvPicPr>
        <p:blipFill>
          <a:blip r:embed="rId3" cstate="print">
            <a:lum bright="70000" contrast="-70000"/>
          </a:blip>
          <a:stretch>
            <a:fillRect/>
          </a:stretch>
        </p:blipFill>
        <p:spPr>
          <a:xfrm>
            <a:off x="2127504" y="414528"/>
            <a:ext cx="4888992" cy="6028944"/>
          </a:xfrm>
          <a:prstGeom prst="rect">
            <a:avLst/>
          </a:prstGeom>
        </p:spPr>
      </p:pic>
      <p:sp>
        <p:nvSpPr>
          <p:cNvPr id="2" name="Title 1"/>
          <p:cNvSpPr>
            <a:spLocks noGrp="1"/>
          </p:cNvSpPr>
          <p:nvPr>
            <p:ph type="title"/>
          </p:nvPr>
        </p:nvSpPr>
        <p:spPr/>
        <p:txBody>
          <a:bodyPr>
            <a:normAutofit/>
          </a:bodyPr>
          <a:lstStyle/>
          <a:p>
            <a:r>
              <a:rPr lang="en-US" dirty="0" smtClean="0">
                <a:latin typeface="Comic Sans MS" pitchFamily="66" charset="0"/>
              </a:rPr>
              <a:t>Elephants and </a:t>
            </a:r>
            <a:r>
              <a:rPr lang="en-US" dirty="0" smtClean="0">
                <a:latin typeface="Comic Sans MS" pitchFamily="66" charset="0"/>
              </a:rPr>
              <a:t>royalty</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a:t>
            </a:r>
            <a:r>
              <a:rPr lang="en-GB" dirty="0">
                <a:latin typeface="Comic Sans MS" pitchFamily="66" charset="0"/>
              </a:rPr>
              <a:t>An elephant mounted by a king is radiant; a king mounted on an elephant is resplendent,” proclaims one historical manuscript</a:t>
            </a:r>
            <a:r>
              <a:rPr lang="en-GB" dirty="0" smtClean="0">
                <a:latin typeface="Comic Sans MS" pitchFamily="66"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phant.jpg"/>
          <p:cNvPicPr>
            <a:picLocks noChangeAspect="1"/>
          </p:cNvPicPr>
          <p:nvPr/>
        </p:nvPicPr>
        <p:blipFill>
          <a:blip r:embed="rId2" cstate="print">
            <a:lum bright="70000" contrast="-70000"/>
          </a:blip>
          <a:stretch>
            <a:fillRect/>
          </a:stretch>
        </p:blipFill>
        <p:spPr>
          <a:xfrm>
            <a:off x="2127504" y="414528"/>
            <a:ext cx="4888992" cy="6028944"/>
          </a:xfrm>
          <a:prstGeom prst="rect">
            <a:avLst/>
          </a:prstGeom>
        </p:spPr>
      </p:pic>
      <p:sp>
        <p:nvSpPr>
          <p:cNvPr id="2" name="Title 1"/>
          <p:cNvSpPr>
            <a:spLocks noGrp="1"/>
          </p:cNvSpPr>
          <p:nvPr>
            <p:ph type="title"/>
          </p:nvPr>
        </p:nvSpPr>
        <p:spPr/>
        <p:txBody>
          <a:bodyPr/>
          <a:lstStyle/>
          <a:p>
            <a:r>
              <a:rPr lang="en-US" dirty="0" smtClean="0">
                <a:latin typeface="Comic Sans MS" pitchFamily="66" charset="0"/>
              </a:rPr>
              <a:t>Elephants in religion</a:t>
            </a:r>
            <a:endParaRPr lang="en-US" dirty="0">
              <a:latin typeface="Comic Sans MS" pitchFamily="66" charset="0"/>
            </a:endParaRPr>
          </a:p>
        </p:txBody>
      </p:sp>
      <p:sp>
        <p:nvSpPr>
          <p:cNvPr id="3" name="Content Placeholder 2"/>
          <p:cNvSpPr>
            <a:spLocks noGrp="1"/>
          </p:cNvSpPr>
          <p:nvPr>
            <p:ph idx="1"/>
          </p:nvPr>
        </p:nvSpPr>
        <p:spPr/>
        <p:txBody>
          <a:bodyPr/>
          <a:lstStyle/>
          <a:p>
            <a:pPr>
              <a:buNone/>
            </a:pPr>
            <a:r>
              <a:rPr lang="en-GB" dirty="0" smtClean="0">
                <a:latin typeface="Comic Sans MS" pitchFamily="66" charset="0"/>
              </a:rPr>
              <a:t>In </a:t>
            </a:r>
            <a:r>
              <a:rPr lang="en-GB" dirty="0" smtClean="0">
                <a:latin typeface="Comic Sans MS" pitchFamily="66" charset="0"/>
              </a:rPr>
              <a:t>H</a:t>
            </a:r>
            <a:r>
              <a:rPr lang="en-GB" dirty="0" smtClean="0">
                <a:latin typeface="Comic Sans MS" pitchFamily="66" charset="0"/>
              </a:rPr>
              <a:t>induism, </a:t>
            </a:r>
            <a:r>
              <a:rPr lang="en-GB" dirty="0" smtClean="0">
                <a:latin typeface="Comic Sans MS" pitchFamily="66" charset="0"/>
              </a:rPr>
              <a:t>t</a:t>
            </a:r>
            <a:r>
              <a:rPr lang="en-GB" dirty="0" smtClean="0">
                <a:latin typeface="Comic Sans MS" pitchFamily="66" charset="0"/>
              </a:rPr>
              <a:t>he </a:t>
            </a:r>
            <a:r>
              <a:rPr lang="en-GB" dirty="0">
                <a:latin typeface="Comic Sans MS" pitchFamily="66" charset="0"/>
              </a:rPr>
              <a:t>elephant-headed god </a:t>
            </a:r>
            <a:r>
              <a:rPr lang="en-GB" dirty="0" err="1">
                <a:latin typeface="Comic Sans MS" pitchFamily="66" charset="0"/>
              </a:rPr>
              <a:t>Ganesh</a:t>
            </a:r>
            <a:r>
              <a:rPr lang="en-GB" dirty="0">
                <a:latin typeface="Comic Sans MS" pitchFamily="66" charset="0"/>
              </a:rPr>
              <a:t>, the remover of obstacles, is </a:t>
            </a:r>
            <a:r>
              <a:rPr lang="en-GB" dirty="0" smtClean="0">
                <a:latin typeface="Comic Sans MS" pitchFamily="66" charset="0"/>
              </a:rPr>
              <a:t>prayed to before </a:t>
            </a:r>
            <a:r>
              <a:rPr lang="en-GB" dirty="0">
                <a:latin typeface="Comic Sans MS" pitchFamily="66" charset="0"/>
              </a:rPr>
              <a:t>every new </a:t>
            </a:r>
            <a:r>
              <a:rPr lang="en-GB" dirty="0" smtClean="0">
                <a:latin typeface="Comic Sans MS" pitchFamily="66" charset="0"/>
              </a:rPr>
              <a:t>journey or challenge. </a:t>
            </a:r>
            <a:r>
              <a:rPr lang="en-GB" dirty="0">
                <a:latin typeface="Comic Sans MS" pitchFamily="66" charset="0"/>
              </a:rPr>
              <a:t>Elephants add to the </a:t>
            </a:r>
            <a:r>
              <a:rPr lang="en-GB" dirty="0" smtClean="0">
                <a:latin typeface="Comic Sans MS" pitchFamily="66" charset="0"/>
              </a:rPr>
              <a:t>atmosphere </a:t>
            </a:r>
            <a:r>
              <a:rPr lang="en-GB" dirty="0">
                <a:latin typeface="Comic Sans MS" pitchFamily="66" charset="0"/>
              </a:rPr>
              <a:t>of temples and </a:t>
            </a:r>
            <a:r>
              <a:rPr lang="en-GB" dirty="0" smtClean="0">
                <a:latin typeface="Comic Sans MS" pitchFamily="66" charset="0"/>
              </a:rPr>
              <a:t>give blessings </a:t>
            </a:r>
            <a:r>
              <a:rPr lang="en-GB" dirty="0">
                <a:latin typeface="Comic Sans MS" pitchFamily="66" charset="0"/>
              </a:rPr>
              <a:t>on the </a:t>
            </a:r>
            <a:r>
              <a:rPr lang="en-GB" dirty="0" smtClean="0">
                <a:latin typeface="Comic Sans MS" pitchFamily="66" charset="0"/>
              </a:rPr>
              <a:t>faithful</a:t>
            </a:r>
            <a:r>
              <a:rPr lang="en-GB" dirty="0" smtClean="0">
                <a:latin typeface="Comic Sans MS" pitchFamily="66" charset="0"/>
              </a:rPr>
              <a:t>. Hindus regard elephants as sacred </a:t>
            </a:r>
            <a:r>
              <a:rPr lang="en-GB" dirty="0" smtClean="0">
                <a:latin typeface="Comic Sans MS" pitchFamily="66" charset="0"/>
              </a:rPr>
              <a:t>animals.</a:t>
            </a:r>
            <a:endParaRPr lang="en-US"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phant.jpg"/>
          <p:cNvPicPr>
            <a:picLocks noChangeAspect="1"/>
          </p:cNvPicPr>
          <p:nvPr/>
        </p:nvPicPr>
        <p:blipFill>
          <a:blip r:embed="rId2" cstate="print">
            <a:lum bright="70000" contrast="-70000"/>
          </a:blip>
          <a:stretch>
            <a:fillRect/>
          </a:stretch>
        </p:blipFill>
        <p:spPr>
          <a:xfrm>
            <a:off x="2127504" y="414528"/>
            <a:ext cx="4888992" cy="6028944"/>
          </a:xfrm>
          <a:prstGeom prst="rect">
            <a:avLst/>
          </a:prstGeom>
        </p:spPr>
      </p:pic>
      <p:sp>
        <p:nvSpPr>
          <p:cNvPr id="2" name="Title 1"/>
          <p:cNvSpPr>
            <a:spLocks noGrp="1"/>
          </p:cNvSpPr>
          <p:nvPr>
            <p:ph type="title"/>
          </p:nvPr>
        </p:nvSpPr>
        <p:spPr/>
        <p:txBody>
          <a:bodyPr/>
          <a:lstStyle/>
          <a:p>
            <a:r>
              <a:rPr lang="en-US" dirty="0" smtClean="0">
                <a:latin typeface="Comic Sans MS" pitchFamily="66" charset="0"/>
              </a:rPr>
              <a:t>Elephants in religion</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It </a:t>
            </a:r>
            <a:r>
              <a:rPr lang="en-GB" dirty="0">
                <a:latin typeface="Comic Sans MS" pitchFamily="66" charset="0"/>
              </a:rPr>
              <a:t>is believed that worshipping elephants and feeding them is a great way to win the </a:t>
            </a:r>
            <a:r>
              <a:rPr lang="en-GB" dirty="0" smtClean="0">
                <a:latin typeface="Comic Sans MS" pitchFamily="66" charset="0"/>
              </a:rPr>
              <a:t>favour </a:t>
            </a:r>
            <a:r>
              <a:rPr lang="en-GB" dirty="0">
                <a:latin typeface="Comic Sans MS" pitchFamily="66" charset="0"/>
              </a:rPr>
              <a:t>of </a:t>
            </a:r>
            <a:r>
              <a:rPr lang="en-GB" dirty="0" err="1">
                <a:latin typeface="Comic Sans MS" pitchFamily="66" charset="0"/>
              </a:rPr>
              <a:t>Ganesh</a:t>
            </a:r>
            <a:r>
              <a:rPr lang="en-GB" dirty="0">
                <a:latin typeface="Comic Sans MS" pitchFamily="66" charset="0"/>
              </a:rPr>
              <a:t>. </a:t>
            </a:r>
            <a:endParaRPr lang="en-GB" dirty="0" smtClean="0">
              <a:latin typeface="Comic Sans MS" pitchFamily="66" charset="0"/>
            </a:endParaRPr>
          </a:p>
          <a:p>
            <a:pPr>
              <a:buNone/>
            </a:pPr>
            <a:endParaRPr lang="en-GB" dirty="0" smtClean="0">
              <a:latin typeface="Comic Sans MS" pitchFamily="66" charset="0"/>
            </a:endParaRPr>
          </a:p>
          <a:p>
            <a:pPr>
              <a:buNone/>
            </a:pPr>
            <a:r>
              <a:rPr lang="en-GB" dirty="0" smtClean="0">
                <a:latin typeface="Comic Sans MS" pitchFamily="66" charset="0"/>
              </a:rPr>
              <a:t>The </a:t>
            </a:r>
            <a:r>
              <a:rPr lang="en-GB" dirty="0">
                <a:latin typeface="Comic Sans MS" pitchFamily="66" charset="0"/>
              </a:rPr>
              <a:t>elephant head symbolizes great intellect and wisdom. The God of Gods </a:t>
            </a:r>
            <a:r>
              <a:rPr lang="en-GB" dirty="0" err="1">
                <a:latin typeface="Comic Sans MS" pitchFamily="66" charset="0"/>
              </a:rPr>
              <a:t>Indra</a:t>
            </a:r>
            <a:r>
              <a:rPr lang="en-GB" dirty="0">
                <a:latin typeface="Comic Sans MS" pitchFamily="66" charset="0"/>
              </a:rPr>
              <a:t> is believed to have a white elephant named </a:t>
            </a:r>
            <a:r>
              <a:rPr lang="en-GB" dirty="0" err="1" smtClean="0">
                <a:latin typeface="Comic Sans MS" pitchFamily="66" charset="0"/>
              </a:rPr>
              <a:t>Airavata</a:t>
            </a:r>
            <a:r>
              <a:rPr lang="en-GB" dirty="0" smtClean="0">
                <a:latin typeface="Comic Sans MS" pitchFamily="66" charset="0"/>
              </a:rPr>
              <a:t> as his vehicle.</a:t>
            </a:r>
            <a:endParaRPr lang="en-US"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phant.jpg"/>
          <p:cNvPicPr>
            <a:picLocks noChangeAspect="1"/>
          </p:cNvPicPr>
          <p:nvPr/>
        </p:nvPicPr>
        <p:blipFill>
          <a:blip r:embed="rId2" cstate="print">
            <a:lum bright="70000" contrast="-70000"/>
          </a:blip>
          <a:stretch>
            <a:fillRect/>
          </a:stretch>
        </p:blipFill>
        <p:spPr>
          <a:xfrm>
            <a:off x="2127504" y="414528"/>
            <a:ext cx="4888992" cy="6028944"/>
          </a:xfrm>
          <a:prstGeom prst="rect">
            <a:avLst/>
          </a:prstGeom>
        </p:spPr>
      </p:pic>
      <p:sp>
        <p:nvSpPr>
          <p:cNvPr id="2" name="Title 1"/>
          <p:cNvSpPr>
            <a:spLocks noGrp="1"/>
          </p:cNvSpPr>
          <p:nvPr>
            <p:ph type="title"/>
          </p:nvPr>
        </p:nvSpPr>
        <p:spPr/>
        <p:txBody>
          <a:bodyPr>
            <a:normAutofit fontScale="90000"/>
          </a:bodyPr>
          <a:lstStyle/>
          <a:p>
            <a:r>
              <a:rPr lang="en-US" dirty="0" smtClean="0">
                <a:latin typeface="Comic Sans MS" pitchFamily="66" charset="0"/>
              </a:rPr>
              <a:t>When </a:t>
            </a:r>
            <a:r>
              <a:rPr lang="en-US" dirty="0" smtClean="0">
                <a:latin typeface="Comic Sans MS" pitchFamily="66" charset="0"/>
              </a:rPr>
              <a:t>are painted elephants used?</a:t>
            </a:r>
            <a:endParaRPr lang="en-US" dirty="0">
              <a:latin typeface="Comic Sans MS" pitchFamily="66" charset="0"/>
            </a:endParaRPr>
          </a:p>
        </p:txBody>
      </p:sp>
      <p:sp>
        <p:nvSpPr>
          <p:cNvPr id="3" name="Content Placeholder 2"/>
          <p:cNvSpPr>
            <a:spLocks noGrp="1"/>
          </p:cNvSpPr>
          <p:nvPr>
            <p:ph idx="1"/>
          </p:nvPr>
        </p:nvSpPr>
        <p:spPr/>
        <p:txBody>
          <a:bodyPr/>
          <a:lstStyle/>
          <a:p>
            <a:pPr>
              <a:buNone/>
            </a:pPr>
            <a:r>
              <a:rPr lang="en-GB" dirty="0" smtClean="0">
                <a:latin typeface="Comic Sans MS" pitchFamily="66" charset="0"/>
              </a:rPr>
              <a:t>The city of </a:t>
            </a:r>
            <a:r>
              <a:rPr lang="en-GB" dirty="0" err="1" smtClean="0">
                <a:latin typeface="Comic Sans MS" pitchFamily="66" charset="0"/>
              </a:rPr>
              <a:t>Jaipur</a:t>
            </a:r>
            <a:r>
              <a:rPr lang="en-GB" dirty="0" smtClean="0">
                <a:latin typeface="Comic Sans MS" pitchFamily="66" charset="0"/>
              </a:rPr>
              <a:t> in Rajasthan celebrates the Elephant festival every </a:t>
            </a:r>
            <a:r>
              <a:rPr lang="en-GB" dirty="0" smtClean="0">
                <a:latin typeface="Comic Sans MS" pitchFamily="66" charset="0"/>
              </a:rPr>
              <a:t>year.</a:t>
            </a:r>
          </a:p>
          <a:p>
            <a:pPr>
              <a:buNone/>
            </a:pPr>
            <a:endParaRPr lang="en-GB" dirty="0" smtClean="0">
              <a:latin typeface="Comic Sans MS" pitchFamily="66" charset="0"/>
            </a:endParaRPr>
          </a:p>
          <a:p>
            <a:pPr>
              <a:buNone/>
            </a:pPr>
            <a:r>
              <a:rPr lang="en-GB" dirty="0" smtClean="0">
                <a:latin typeface="Comic Sans MS" pitchFamily="66" charset="0"/>
              </a:rPr>
              <a:t>Decorated el</a:t>
            </a:r>
            <a:r>
              <a:rPr lang="en-GB" dirty="0" smtClean="0">
                <a:latin typeface="Comic Sans MS" pitchFamily="66" charset="0"/>
              </a:rPr>
              <a:t>ephants are also used at some </a:t>
            </a:r>
            <a:r>
              <a:rPr lang="en-GB" dirty="0" smtClean="0">
                <a:latin typeface="Comic Sans MS" pitchFamily="66" charset="0"/>
              </a:rPr>
              <a:t>I</a:t>
            </a:r>
            <a:r>
              <a:rPr lang="en-GB" dirty="0" smtClean="0">
                <a:latin typeface="Comic Sans MS" pitchFamily="66" charset="0"/>
              </a:rPr>
              <a:t>ndian weddings as a symbol of wealth and luck for the marriage.</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See the source image"/>
          <p:cNvPicPr>
            <a:picLocks noChangeAspect="1" noChangeArrowheads="1"/>
          </p:cNvPicPr>
          <p:nvPr/>
        </p:nvPicPr>
        <p:blipFill>
          <a:blip r:embed="rId2" cstate="print"/>
          <a:srcRect/>
          <a:stretch>
            <a:fillRect/>
          </a:stretch>
        </p:blipFill>
        <p:spPr bwMode="auto">
          <a:xfrm>
            <a:off x="228600" y="381000"/>
            <a:ext cx="4038600" cy="6057901"/>
          </a:xfrm>
          <a:prstGeom prst="rect">
            <a:avLst/>
          </a:prstGeom>
          <a:noFill/>
        </p:spPr>
      </p:pic>
      <p:pic>
        <p:nvPicPr>
          <p:cNvPr id="20486" name="Picture 6" descr="Pin on Animals">
            <a:hlinkClick r:id="rId3"/>
          </p:cNvPr>
          <p:cNvPicPr>
            <a:picLocks noChangeAspect="1" noChangeArrowheads="1"/>
          </p:cNvPicPr>
          <p:nvPr/>
        </p:nvPicPr>
        <p:blipFill>
          <a:blip r:embed="rId4" cstate="print"/>
          <a:srcRect/>
          <a:stretch>
            <a:fillRect/>
          </a:stretch>
        </p:blipFill>
        <p:spPr bwMode="auto">
          <a:xfrm>
            <a:off x="4419600" y="381000"/>
            <a:ext cx="4267200" cy="604205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ainted Elephant Art Print by CorinneDesigns on Etsy. A vibrant, festive  elephant like the real painted elep… | Elephant art, Elephant print art, Elephant  painting">
            <a:hlinkClick r:id="rId2"/>
          </p:cNvPr>
          <p:cNvPicPr>
            <a:picLocks noChangeAspect="1" noChangeArrowheads="1"/>
          </p:cNvPicPr>
          <p:nvPr/>
        </p:nvPicPr>
        <p:blipFill>
          <a:blip r:embed="rId3" cstate="print"/>
          <a:srcRect l="1404" b="3382"/>
          <a:stretch>
            <a:fillRect/>
          </a:stretch>
        </p:blipFill>
        <p:spPr bwMode="auto">
          <a:xfrm>
            <a:off x="762000" y="381000"/>
            <a:ext cx="7924800" cy="564042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0" ma:contentTypeDescription="Create a new document." ma:contentTypeScope="" ma:versionID="b6ec2e0150afea7d5776644d08e447da">
  <xsd:schema xmlns:xsd="http://www.w3.org/2001/XMLSchema" xmlns:xs="http://www.w3.org/2001/XMLSchema" xmlns:p="http://schemas.microsoft.com/office/2006/metadata/properties" xmlns:ns2="810dadb4-62c1-4fd3-aef3-0db6a8571ffe" targetNamespace="http://schemas.microsoft.com/office/2006/metadata/properties" ma:root="true" ma:fieldsID="98d808a8b07e59fd4b86833a1874b37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7F0948-2703-43E4-A99E-BB64AF473E07}"/>
</file>

<file path=customXml/itemProps2.xml><?xml version="1.0" encoding="utf-8"?>
<ds:datastoreItem xmlns:ds="http://schemas.openxmlformats.org/officeDocument/2006/customXml" ds:itemID="{D84474F6-A5FA-43BB-BC6A-B644E2AF25FA}"/>
</file>

<file path=customXml/itemProps3.xml><?xml version="1.0" encoding="utf-8"?>
<ds:datastoreItem xmlns:ds="http://schemas.openxmlformats.org/officeDocument/2006/customXml" ds:itemID="{C40C6F15-6643-49B4-B056-2E5E5E2B6400}"/>
</file>

<file path=docProps/app.xml><?xml version="1.0" encoding="utf-8"?>
<Properties xmlns="http://schemas.openxmlformats.org/officeDocument/2006/extended-properties" xmlns:vt="http://schemas.openxmlformats.org/officeDocument/2006/docPropsVTypes">
  <TotalTime>112</TotalTime>
  <Words>443</Words>
  <Application>Microsoft Office PowerPoint</Application>
  <PresentationFormat>On-screen Show (4:3)</PresentationFormat>
  <Paragraphs>53</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Painted elephants</vt:lpstr>
      <vt:lpstr>https://www.youtube.com/watch?v=Y6Eaiv4SREI </vt:lpstr>
      <vt:lpstr>Elephants and royalty</vt:lpstr>
      <vt:lpstr>Elephants and royalty</vt:lpstr>
      <vt:lpstr>Elephants in religion</vt:lpstr>
      <vt:lpstr>Elephants in religion</vt:lpstr>
      <vt:lpstr>When are painted elephants used?</vt:lpstr>
      <vt:lpstr>Slide 8</vt:lpstr>
      <vt:lpstr>Slide 9</vt:lpstr>
      <vt:lpstr>Slide 10</vt:lpstr>
      <vt:lpstr>Slide 11</vt:lpstr>
      <vt:lpstr>Slide 12</vt:lpstr>
      <vt:lpstr>What do we notice?</vt:lpstr>
      <vt:lpstr>Your turn!</vt:lpstr>
      <vt:lpstr>Painted elephants</vt:lpstr>
      <vt:lpstr>Let’s share!</vt:lpstr>
      <vt:lpstr>Choose your materials</vt:lpstr>
      <vt:lpstr>How to draw an elephant</vt:lpstr>
      <vt:lpstr>Painted elephants</vt:lpstr>
      <vt:lpstr>Slide 20</vt:lpstr>
      <vt:lpstr>Slide 21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Painted elephants</dc:title>
  <dc:creator>Aimee Chhibber</dc:creator>
  <cp:lastModifiedBy>Aimee Chhibber</cp:lastModifiedBy>
  <cp:revision>50</cp:revision>
  <dcterms:created xsi:type="dcterms:W3CDTF">2020-12-30T13:32:41Z</dcterms:created>
  <dcterms:modified xsi:type="dcterms:W3CDTF">2020-12-31T19:32:10Z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