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3"/>
  </p:notesMasterIdLst>
  <p:handoutMasterIdLst>
    <p:handoutMasterId r:id="rId24"/>
  </p:handoutMasterIdLst>
  <p:sldIdLst>
    <p:sldId id="284" r:id="rId2"/>
    <p:sldId id="303" r:id="rId3"/>
    <p:sldId id="288" r:id="rId4"/>
    <p:sldId id="287" r:id="rId5"/>
    <p:sldId id="283" r:id="rId6"/>
    <p:sldId id="289" r:id="rId7"/>
    <p:sldId id="290" r:id="rId8"/>
    <p:sldId id="291" r:id="rId9"/>
    <p:sldId id="281" r:id="rId10"/>
    <p:sldId id="282" r:id="rId11"/>
    <p:sldId id="292" r:id="rId12"/>
    <p:sldId id="293" r:id="rId13"/>
    <p:sldId id="294" r:id="rId14"/>
    <p:sldId id="295" r:id="rId15"/>
    <p:sldId id="296" r:id="rId16"/>
    <p:sldId id="297" r:id="rId17"/>
    <p:sldId id="298" r:id="rId18"/>
    <p:sldId id="300" r:id="rId19"/>
    <p:sldId id="301" r:id="rId20"/>
    <p:sldId id="299" r:id="rId21"/>
    <p:sldId id="302" r:id="rId22"/>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Twinkl" panose="020B0604020202020204" charset="0"/>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CC5D"/>
    <a:srgbClr val="334E08"/>
    <a:srgbClr val="B5CD5F"/>
    <a:srgbClr val="EBF1D3"/>
    <a:srgbClr val="375609"/>
    <a:srgbClr val="CC0000"/>
    <a:srgbClr val="E2EBBF"/>
    <a:srgbClr val="79AD42"/>
    <a:srgbClr val="2C4705"/>
    <a:srgbClr val="3352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78636" autoAdjust="0"/>
  </p:normalViewPr>
  <p:slideViewPr>
    <p:cSldViewPr snapToGrid="0" showGuides="1">
      <p:cViewPr varScale="1">
        <p:scale>
          <a:sx n="89" d="100"/>
          <a:sy n="89" d="100"/>
        </p:scale>
        <p:origin x="2166" y="9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01/01/2021</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dirty="0"/>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01/01/2021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dirty="0"/>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1</a:t>
            </a:fld>
            <a:endParaRPr lang="en-GB" dirty="0"/>
          </a:p>
        </p:txBody>
      </p:sp>
    </p:spTree>
    <p:extLst>
      <p:ext uri="{BB962C8B-B14F-4D97-AF65-F5344CB8AC3E}">
        <p14:creationId xmlns:p14="http://schemas.microsoft.com/office/powerpoint/2010/main" val="2733120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after </a:t>
            </a:r>
          </a:p>
        </p:txBody>
      </p:sp>
      <p:sp>
        <p:nvSpPr>
          <p:cNvPr id="4" name="Slide Number Placeholder 3"/>
          <p:cNvSpPr>
            <a:spLocks noGrp="1"/>
          </p:cNvSpPr>
          <p:nvPr>
            <p:ph type="sldNum" sz="quarter" idx="5"/>
          </p:nvPr>
        </p:nvSpPr>
        <p:spPr/>
        <p:txBody>
          <a:bodyPr/>
          <a:lstStyle/>
          <a:p>
            <a:fld id="{FA521341-850D-40E1-BB3D-87946DC9B06D}" type="slidenum">
              <a:rPr lang="en-GB" smtClean="0"/>
              <a:t>16</a:t>
            </a:fld>
            <a:endParaRPr lang="en-GB" dirty="0"/>
          </a:p>
        </p:txBody>
      </p:sp>
    </p:spTree>
    <p:extLst>
      <p:ext uri="{BB962C8B-B14F-4D97-AF65-F5344CB8AC3E}">
        <p14:creationId xmlns:p14="http://schemas.microsoft.com/office/powerpoint/2010/main" val="2589622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521341-850D-40E1-BB3D-87946DC9B06D}" type="slidenum">
              <a:rPr lang="en-GB" smtClean="0"/>
              <a:t>20</a:t>
            </a:fld>
            <a:endParaRPr lang="en-GB" dirty="0"/>
          </a:p>
        </p:txBody>
      </p:sp>
    </p:spTree>
    <p:extLst>
      <p:ext uri="{BB962C8B-B14F-4D97-AF65-F5344CB8AC3E}">
        <p14:creationId xmlns:p14="http://schemas.microsoft.com/office/powerpoint/2010/main" val="3244740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Send to tables to do rural or urban worksheets. </a:t>
            </a:r>
          </a:p>
        </p:txBody>
      </p:sp>
      <p:sp>
        <p:nvSpPr>
          <p:cNvPr id="4" name="Slide Number Placeholder 3"/>
          <p:cNvSpPr>
            <a:spLocks noGrp="1"/>
          </p:cNvSpPr>
          <p:nvPr>
            <p:ph type="sldNum" sz="quarter" idx="5"/>
          </p:nvPr>
        </p:nvSpPr>
        <p:spPr/>
        <p:txBody>
          <a:bodyPr/>
          <a:lstStyle/>
          <a:p>
            <a:fld id="{FA521341-850D-40E1-BB3D-87946DC9B06D}" type="slidenum">
              <a:rPr lang="en-GB" smtClean="0"/>
              <a:t>21</a:t>
            </a:fld>
            <a:endParaRPr lang="en-GB" dirty="0"/>
          </a:p>
        </p:txBody>
      </p:sp>
    </p:spTree>
    <p:extLst>
      <p:ext uri="{BB962C8B-B14F-4D97-AF65-F5344CB8AC3E}">
        <p14:creationId xmlns:p14="http://schemas.microsoft.com/office/powerpoint/2010/main" val="2306155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https://www.echalk.co.uk/Science/physics/solarSystem/InteractiveEarth/interactiveEarth.html- use this link to show interactive globe if you don’t have a globe. Also have atlas out on tables so children can explore themselves. </a:t>
            </a:r>
          </a:p>
          <a:p>
            <a:endParaRPr lang="en-GB" dirty="0"/>
          </a:p>
          <a:p>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2</a:t>
            </a:fld>
            <a:endParaRPr lang="en-GB" dirty="0"/>
          </a:p>
        </p:txBody>
      </p:sp>
    </p:spTree>
    <p:extLst>
      <p:ext uri="{BB962C8B-B14F-4D97-AF65-F5344CB8AC3E}">
        <p14:creationId xmlns:p14="http://schemas.microsoft.com/office/powerpoint/2010/main" val="4046884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Could quickly circle the continents to show how many countries within a continent</a:t>
            </a:r>
          </a:p>
        </p:txBody>
      </p:sp>
      <p:sp>
        <p:nvSpPr>
          <p:cNvPr id="4" name="Slide Number Placeholder 3"/>
          <p:cNvSpPr>
            <a:spLocks noGrp="1"/>
          </p:cNvSpPr>
          <p:nvPr>
            <p:ph type="sldNum" sz="quarter" idx="5"/>
          </p:nvPr>
        </p:nvSpPr>
        <p:spPr/>
        <p:txBody>
          <a:bodyPr/>
          <a:lstStyle/>
          <a:p>
            <a:fld id="{FA521341-850D-40E1-BB3D-87946DC9B06D}" type="slidenum">
              <a:rPr lang="en-GB" smtClean="0"/>
              <a:t>3</a:t>
            </a:fld>
            <a:endParaRPr lang="en-GB" dirty="0"/>
          </a:p>
        </p:txBody>
      </p:sp>
    </p:spTree>
    <p:extLst>
      <p:ext uri="{BB962C8B-B14F-4D97-AF65-F5344CB8AC3E}">
        <p14:creationId xmlns:p14="http://schemas.microsoft.com/office/powerpoint/2010/main" val="2640929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our school as a basis for an example</a:t>
            </a:r>
          </a:p>
          <a:p>
            <a:r>
              <a:rPr lang="en-GB" dirty="0"/>
              <a:t>Then India</a:t>
            </a:r>
          </a:p>
        </p:txBody>
      </p:sp>
      <p:sp>
        <p:nvSpPr>
          <p:cNvPr id="4" name="Slide Number Placeholder 3"/>
          <p:cNvSpPr>
            <a:spLocks noGrp="1"/>
          </p:cNvSpPr>
          <p:nvPr>
            <p:ph type="sldNum" sz="quarter" idx="5"/>
          </p:nvPr>
        </p:nvSpPr>
        <p:spPr/>
        <p:txBody>
          <a:bodyPr/>
          <a:lstStyle/>
          <a:p>
            <a:fld id="{FA521341-850D-40E1-BB3D-87946DC9B06D}" type="slidenum">
              <a:rPr lang="en-GB" smtClean="0"/>
              <a:t>4</a:t>
            </a:fld>
            <a:endParaRPr lang="en-GB" dirty="0"/>
          </a:p>
        </p:txBody>
      </p:sp>
    </p:spTree>
    <p:extLst>
      <p:ext uri="{BB962C8B-B14F-4D97-AF65-F5344CB8AC3E}">
        <p14:creationId xmlns:p14="http://schemas.microsoft.com/office/powerpoint/2010/main" val="3162923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6</a:t>
            </a:fld>
            <a:endParaRPr lang="en-GB" dirty="0"/>
          </a:p>
        </p:txBody>
      </p:sp>
    </p:spTree>
    <p:extLst>
      <p:ext uri="{BB962C8B-B14F-4D97-AF65-F5344CB8AC3E}">
        <p14:creationId xmlns:p14="http://schemas.microsoft.com/office/powerpoint/2010/main" val="649356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 at India- then the bordering countries</a:t>
            </a:r>
            <a:r>
              <a:rPr lang="en-GB" baseline="0" dirty="0"/>
              <a:t> </a:t>
            </a:r>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7</a:t>
            </a:fld>
            <a:endParaRPr lang="en-GB" dirty="0"/>
          </a:p>
        </p:txBody>
      </p:sp>
    </p:spTree>
    <p:extLst>
      <p:ext uri="{BB962C8B-B14F-4D97-AF65-F5344CB8AC3E}">
        <p14:creationId xmlns:p14="http://schemas.microsoft.com/office/powerpoint/2010/main" val="3297671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13</a:t>
            </a:fld>
            <a:endParaRPr lang="en-GB" dirty="0"/>
          </a:p>
        </p:txBody>
      </p:sp>
    </p:spTree>
    <p:extLst>
      <p:ext uri="{BB962C8B-B14F-4D97-AF65-F5344CB8AC3E}">
        <p14:creationId xmlns:p14="http://schemas.microsoft.com/office/powerpoint/2010/main" val="3111574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Table</a:t>
            </a:r>
            <a:r>
              <a:rPr lang="en-GB" baseline="0" dirty="0"/>
              <a:t> task worksheets. </a:t>
            </a:r>
          </a:p>
          <a:p>
            <a:r>
              <a:rPr lang="en-GB" baseline="0" dirty="0"/>
              <a:t>Place the five cities on the map of India. </a:t>
            </a:r>
          </a:p>
          <a:p>
            <a:r>
              <a:rPr lang="en-GB" baseline="0" dirty="0"/>
              <a:t>Write a fact about each city. </a:t>
            </a:r>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14</a:t>
            </a:fld>
            <a:endParaRPr lang="en-GB" dirty="0"/>
          </a:p>
        </p:txBody>
      </p:sp>
    </p:spTree>
    <p:extLst>
      <p:ext uri="{BB962C8B-B14F-4D97-AF65-F5344CB8AC3E}">
        <p14:creationId xmlns:p14="http://schemas.microsoft.com/office/powerpoint/2010/main" val="2840357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them to discuss- then write on whiteboard. Then show next slide to show answers. </a:t>
            </a:r>
          </a:p>
        </p:txBody>
      </p:sp>
      <p:sp>
        <p:nvSpPr>
          <p:cNvPr id="4" name="Slide Number Placeholder 3"/>
          <p:cNvSpPr>
            <a:spLocks noGrp="1"/>
          </p:cNvSpPr>
          <p:nvPr>
            <p:ph type="sldNum" sz="quarter" idx="5"/>
          </p:nvPr>
        </p:nvSpPr>
        <p:spPr/>
        <p:txBody>
          <a:bodyPr/>
          <a:lstStyle/>
          <a:p>
            <a:fld id="{FA521341-850D-40E1-BB3D-87946DC9B06D}" type="slidenum">
              <a:rPr lang="en-GB" smtClean="0"/>
              <a:t>15</a:t>
            </a:fld>
            <a:endParaRPr lang="en-GB" dirty="0"/>
          </a:p>
        </p:txBody>
      </p:sp>
    </p:spTree>
    <p:extLst>
      <p:ext uri="{BB962C8B-B14F-4D97-AF65-F5344CB8AC3E}">
        <p14:creationId xmlns:p14="http://schemas.microsoft.com/office/powerpoint/2010/main" val="36681632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Box 2"/>
          <p:cNvSpPr txBox="1"/>
          <p:nvPr/>
        </p:nvSpPr>
        <p:spPr>
          <a:xfrm>
            <a:off x="871369" y="2130015"/>
            <a:ext cx="7616415" cy="2308324"/>
          </a:xfrm>
          <a:prstGeom prst="rect">
            <a:avLst/>
          </a:prstGeom>
          <a:noFill/>
        </p:spPr>
        <p:txBody>
          <a:bodyPr wrap="square" rtlCol="0">
            <a:spAutoFit/>
          </a:bodyPr>
          <a:lstStyle/>
          <a:p>
            <a:pPr algn="ctr"/>
            <a:r>
              <a:rPr lang="en-GB" altLang="en-US" b="1" u="sng" dirty="0"/>
              <a:t>L.O. To use map skills to locate significant cities in India. </a:t>
            </a:r>
          </a:p>
          <a:p>
            <a:pPr algn="ctr"/>
            <a:endParaRPr lang="en-GB" altLang="en-US" b="1" u="sng" dirty="0"/>
          </a:p>
          <a:p>
            <a:pPr algn="ctr"/>
            <a:r>
              <a:rPr lang="en-GB" altLang="en-US" dirty="0"/>
              <a:t>Must: Be able to locate India on a globe.</a:t>
            </a:r>
          </a:p>
          <a:p>
            <a:pPr algn="ctr"/>
            <a:endParaRPr lang="en-GB" altLang="en-US" dirty="0"/>
          </a:p>
          <a:p>
            <a:pPr algn="ctr"/>
            <a:r>
              <a:rPr lang="en-GB" altLang="en-US" dirty="0"/>
              <a:t>Should: Discuss the similarities and differences between urban and rural        India. </a:t>
            </a:r>
          </a:p>
          <a:p>
            <a:pPr algn="ctr"/>
            <a:endParaRPr lang="en-GB" altLang="en-US" dirty="0"/>
          </a:p>
          <a:p>
            <a:pPr algn="ctr"/>
            <a:r>
              <a:rPr lang="en-GB" altLang="en-US" dirty="0"/>
              <a:t>Could: mark the location of some of the main cities on a map.</a:t>
            </a:r>
          </a:p>
        </p:txBody>
      </p:sp>
    </p:spTree>
    <p:extLst>
      <p:ext uri="{BB962C8B-B14F-4D97-AF65-F5344CB8AC3E}">
        <p14:creationId xmlns:p14="http://schemas.microsoft.com/office/powerpoint/2010/main" val="201066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2C4705"/>
                </a:solidFill>
                <a:latin typeface="+mn-lt"/>
              </a:rPr>
              <a:t>New Delhi</a:t>
            </a:r>
          </a:p>
        </p:txBody>
      </p:sp>
      <p:sp>
        <p:nvSpPr>
          <p:cNvPr id="6" name="Rectangle 5"/>
          <p:cNvSpPr/>
          <p:nvPr/>
        </p:nvSpPr>
        <p:spPr>
          <a:xfrm>
            <a:off x="755650" y="1513946"/>
            <a:ext cx="3917018" cy="3963393"/>
          </a:xfrm>
          <a:prstGeom prst="rect">
            <a:avLst/>
          </a:prstGeom>
        </p:spPr>
        <p:txBody>
          <a:bodyPr wrap="square" lIns="0" tIns="0" rIns="0" bIns="0">
            <a:spAutoFit/>
          </a:bodyPr>
          <a:lstStyle/>
          <a:p>
            <a:pPr marL="285750" indent="-285750">
              <a:lnSpc>
                <a:spcPct val="120000"/>
              </a:lnSpc>
              <a:buFont typeface="Arial" panose="020B0604020202020204" pitchFamily="34" charset="0"/>
              <a:buChar char="•"/>
            </a:pPr>
            <a:r>
              <a:rPr lang="en-GB" dirty="0"/>
              <a:t>Delhi has over 11 million people. It is the second-largest city in India </a:t>
            </a:r>
            <a:br>
              <a:rPr lang="en-GB" dirty="0"/>
            </a:br>
            <a:r>
              <a:rPr lang="en-GB" dirty="0"/>
              <a:t>in terms of population.</a:t>
            </a:r>
          </a:p>
          <a:p>
            <a:pPr marL="285750" indent="-285750">
              <a:lnSpc>
                <a:spcPct val="120000"/>
              </a:lnSpc>
              <a:buFont typeface="Arial" panose="020B0604020202020204" pitchFamily="34" charset="0"/>
              <a:buChar char="•"/>
            </a:pPr>
            <a:endParaRPr lang="en-GB" dirty="0"/>
          </a:p>
          <a:p>
            <a:pPr marL="285750" indent="-285750">
              <a:lnSpc>
                <a:spcPct val="120000"/>
              </a:lnSpc>
              <a:buFont typeface="Arial" panose="020B0604020202020204" pitchFamily="34" charset="0"/>
              <a:buChar char="•"/>
            </a:pPr>
            <a:r>
              <a:rPr lang="en-GB" dirty="0"/>
              <a:t>Delhi is the largest city of India in terms of area.</a:t>
            </a:r>
          </a:p>
          <a:p>
            <a:pPr marL="285750" indent="-285750">
              <a:lnSpc>
                <a:spcPct val="120000"/>
              </a:lnSpc>
              <a:buFont typeface="Arial" panose="020B0604020202020204" pitchFamily="34" charset="0"/>
              <a:buChar char="•"/>
            </a:pPr>
            <a:endParaRPr lang="en-GB" dirty="0"/>
          </a:p>
          <a:p>
            <a:pPr marL="285750" indent="-285750">
              <a:lnSpc>
                <a:spcPct val="120000"/>
              </a:lnSpc>
              <a:buFont typeface="Arial" panose="020B0604020202020204" pitchFamily="34" charset="0"/>
              <a:buChar char="•"/>
            </a:pPr>
            <a:r>
              <a:rPr lang="en-GB" dirty="0"/>
              <a:t>Delhi is home to the largest spice market in Asia.</a:t>
            </a:r>
          </a:p>
          <a:p>
            <a:pPr marL="285750" indent="-285750">
              <a:lnSpc>
                <a:spcPct val="120000"/>
              </a:lnSpc>
              <a:buFont typeface="Arial" panose="020B0604020202020204" pitchFamily="34" charset="0"/>
              <a:buChar char="•"/>
            </a:pPr>
            <a:endParaRPr lang="en-GB" dirty="0"/>
          </a:p>
          <a:p>
            <a:pPr marL="285750" indent="-285750">
              <a:lnSpc>
                <a:spcPct val="120000"/>
              </a:lnSpc>
              <a:buFont typeface="Arial" panose="020B0604020202020204" pitchFamily="34" charset="0"/>
              <a:buChar char="•"/>
            </a:pPr>
            <a:r>
              <a:rPr lang="en-GB" dirty="0"/>
              <a:t>New Delhi is India’s capital and is in the south of Delhi.</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7618" y="1513946"/>
            <a:ext cx="3264855" cy="2996466"/>
          </a:xfrm>
          <a:prstGeom prst="rect">
            <a:avLst/>
          </a:prstGeom>
          <a:ln w="28575">
            <a:solidFill>
              <a:srgbClr val="375609"/>
            </a:solidFill>
          </a:ln>
        </p:spPr>
      </p:pic>
      <p:grpSp>
        <p:nvGrpSpPr>
          <p:cNvPr id="5" name="Group 4"/>
          <p:cNvGrpSpPr/>
          <p:nvPr/>
        </p:nvGrpSpPr>
        <p:grpSpPr>
          <a:xfrm>
            <a:off x="6160622" y="2287691"/>
            <a:ext cx="807392" cy="471367"/>
            <a:chOff x="6160622" y="2287691"/>
            <a:chExt cx="807392" cy="471367"/>
          </a:xfrm>
        </p:grpSpPr>
        <p:sp>
          <p:nvSpPr>
            <p:cNvPr id="3" name="TextBox 2"/>
            <p:cNvSpPr txBox="1"/>
            <p:nvPr/>
          </p:nvSpPr>
          <p:spPr>
            <a:xfrm>
              <a:off x="6160622" y="2389726"/>
              <a:ext cx="807392" cy="369332"/>
            </a:xfrm>
            <a:prstGeom prst="rect">
              <a:avLst/>
            </a:prstGeom>
            <a:noFill/>
          </p:spPr>
          <p:txBody>
            <a:bodyPr wrap="square" rtlCol="0">
              <a:spAutoFit/>
            </a:bodyPr>
            <a:lstStyle/>
            <a:p>
              <a:r>
                <a:rPr lang="en-GB" dirty="0"/>
                <a:t>Delhi</a:t>
              </a:r>
            </a:p>
          </p:txBody>
        </p:sp>
        <p:sp>
          <p:nvSpPr>
            <p:cNvPr id="4" name="Oval 3"/>
            <p:cNvSpPr/>
            <p:nvPr/>
          </p:nvSpPr>
          <p:spPr>
            <a:xfrm>
              <a:off x="6437765" y="2287691"/>
              <a:ext cx="141630" cy="14163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461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Kolkata </a:t>
            </a:r>
          </a:p>
        </p:txBody>
      </p:sp>
      <p:pic>
        <p:nvPicPr>
          <p:cNvPr id="3" name="Picture 2"/>
          <p:cNvPicPr>
            <a:picLocks noChangeAspect="1"/>
          </p:cNvPicPr>
          <p:nvPr/>
        </p:nvPicPr>
        <p:blipFill rotWithShape="1">
          <a:blip r:embed="rId2"/>
          <a:srcRect l="52110" t="38806" r="37203" b="34209"/>
          <a:stretch/>
        </p:blipFill>
        <p:spPr>
          <a:xfrm>
            <a:off x="5176536" y="1473201"/>
            <a:ext cx="3000055" cy="4259053"/>
          </a:xfrm>
          <a:prstGeom prst="rect">
            <a:avLst/>
          </a:prstGeom>
        </p:spPr>
      </p:pic>
      <p:sp>
        <p:nvSpPr>
          <p:cNvPr id="4" name="TextBox 3"/>
          <p:cNvSpPr txBox="1"/>
          <p:nvPr/>
        </p:nvSpPr>
        <p:spPr>
          <a:xfrm>
            <a:off x="675861" y="1630017"/>
            <a:ext cx="4055165" cy="4247317"/>
          </a:xfrm>
          <a:prstGeom prst="rect">
            <a:avLst/>
          </a:prstGeom>
          <a:noFill/>
        </p:spPr>
        <p:txBody>
          <a:bodyPr wrap="square" rtlCol="0">
            <a:spAutoFit/>
          </a:bodyPr>
          <a:lstStyle/>
          <a:p>
            <a:pPr marL="285750" indent="-285750">
              <a:buFont typeface="Arial" panose="020B0604020202020204" pitchFamily="34" charset="0"/>
              <a:buChar char="•"/>
            </a:pPr>
            <a:r>
              <a:rPr lang="en-US" dirty="0"/>
              <a:t>The population is </a:t>
            </a:r>
            <a:r>
              <a:rPr lang="en-GB" dirty="0"/>
              <a:t>14.85 million.</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Until 2001 the cities official name was Calcutta.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Kolkata is the capital of the Indian state of West Bengal.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Port of Kolkata is India's oldest operating port and its sole major riverbank port.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city is widely regarded as the "cultural capital" of India, and is also nicknamed the "City of Joy".</a:t>
            </a:r>
          </a:p>
        </p:txBody>
      </p:sp>
    </p:spTree>
    <p:extLst>
      <p:ext uri="{BB962C8B-B14F-4D97-AF65-F5344CB8AC3E}">
        <p14:creationId xmlns:p14="http://schemas.microsoft.com/office/powerpoint/2010/main" val="3652731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Chennai</a:t>
            </a:r>
          </a:p>
        </p:txBody>
      </p:sp>
      <p:pic>
        <p:nvPicPr>
          <p:cNvPr id="4" name="Picture 3"/>
          <p:cNvPicPr>
            <a:picLocks noChangeAspect="1"/>
          </p:cNvPicPr>
          <p:nvPr/>
        </p:nvPicPr>
        <p:blipFill rotWithShape="1">
          <a:blip r:embed="rId2"/>
          <a:srcRect l="40463" t="44975" r="42742" b="20925"/>
          <a:stretch/>
        </p:blipFill>
        <p:spPr>
          <a:xfrm>
            <a:off x="5743976" y="2142902"/>
            <a:ext cx="2692086" cy="3073041"/>
          </a:xfrm>
          <a:prstGeom prst="rect">
            <a:avLst/>
          </a:prstGeom>
        </p:spPr>
      </p:pic>
      <p:sp>
        <p:nvSpPr>
          <p:cNvPr id="5" name="TextBox 4"/>
          <p:cNvSpPr txBox="1"/>
          <p:nvPr/>
        </p:nvSpPr>
        <p:spPr>
          <a:xfrm>
            <a:off x="1124748" y="1473201"/>
            <a:ext cx="4055165" cy="5078313"/>
          </a:xfrm>
          <a:prstGeom prst="rect">
            <a:avLst/>
          </a:prstGeom>
          <a:noFill/>
        </p:spPr>
        <p:txBody>
          <a:bodyPr wrap="square" rtlCol="0">
            <a:spAutoFit/>
          </a:bodyPr>
          <a:lstStyle/>
          <a:p>
            <a:pPr marL="285750" indent="-285750">
              <a:buFont typeface="Arial" panose="020B0604020202020204" pitchFamily="34" charset="0"/>
              <a:buChar char="•"/>
            </a:pPr>
            <a:r>
              <a:rPr lang="en-US" dirty="0"/>
              <a:t>Chennai was previously called </a:t>
            </a:r>
            <a:r>
              <a:rPr lang="en-GB" dirty="0"/>
              <a:t>Madras.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population is 7 million.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Chennai is the capital city of the Indian state of Tamil Nadu.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Almost 10% of all people in the state live in Chennai.</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city is the fourth largest city of India.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12km (7 mile) long Marina Beach in Chennai, is one of the longest beaches in the world. </a:t>
            </a:r>
          </a:p>
          <a:p>
            <a:endParaRPr lang="en-US" dirty="0"/>
          </a:p>
        </p:txBody>
      </p:sp>
    </p:spTree>
    <p:extLst>
      <p:ext uri="{BB962C8B-B14F-4D97-AF65-F5344CB8AC3E}">
        <p14:creationId xmlns:p14="http://schemas.microsoft.com/office/powerpoint/2010/main" val="2343190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Bangalore</a:t>
            </a:r>
          </a:p>
        </p:txBody>
      </p:sp>
      <p:pic>
        <p:nvPicPr>
          <p:cNvPr id="4" name="Picture 3"/>
          <p:cNvPicPr>
            <a:picLocks noChangeAspect="1"/>
          </p:cNvPicPr>
          <p:nvPr/>
        </p:nvPicPr>
        <p:blipFill rotWithShape="1">
          <a:blip r:embed="rId3"/>
          <a:srcRect l="24776" t="43567" r="54150" b="9088"/>
          <a:stretch/>
        </p:blipFill>
        <p:spPr>
          <a:xfrm>
            <a:off x="5653825" y="1790162"/>
            <a:ext cx="2897747" cy="3660309"/>
          </a:xfrm>
          <a:prstGeom prst="rect">
            <a:avLst/>
          </a:prstGeom>
        </p:spPr>
      </p:pic>
      <p:sp>
        <p:nvSpPr>
          <p:cNvPr id="5" name="Rectangle 4"/>
          <p:cNvSpPr/>
          <p:nvPr/>
        </p:nvSpPr>
        <p:spPr>
          <a:xfrm>
            <a:off x="631767" y="1612669"/>
            <a:ext cx="5022058" cy="4801314"/>
          </a:xfrm>
          <a:prstGeom prst="rect">
            <a:avLst/>
          </a:prstGeom>
        </p:spPr>
        <p:txBody>
          <a:bodyPr wrap="square">
            <a:spAutoFit/>
          </a:bodyPr>
          <a:lstStyle/>
          <a:p>
            <a:pPr marL="285750" indent="-285750">
              <a:buFont typeface="Arial" panose="020B0604020202020204" pitchFamily="34" charset="0"/>
              <a:buChar char="•"/>
            </a:pPr>
            <a:r>
              <a:rPr lang="en-US" dirty="0">
                <a:solidFill>
                  <a:srgbClr val="222222"/>
                </a:solidFill>
              </a:rPr>
              <a:t>Bangalore is the capital city of the Indian state of Karnataka. </a:t>
            </a:r>
          </a:p>
          <a:p>
            <a:pPr marL="285750" indent="-285750">
              <a:buFont typeface="Arial" panose="020B0604020202020204" pitchFamily="34" charset="0"/>
              <a:buChar char="•"/>
            </a:pPr>
            <a:endParaRPr lang="en-US" dirty="0">
              <a:solidFill>
                <a:srgbClr val="222222"/>
              </a:solidFill>
            </a:endParaRPr>
          </a:p>
          <a:p>
            <a:pPr marL="285750" indent="-285750">
              <a:buFont typeface="Arial" panose="020B0604020202020204" pitchFamily="34" charset="0"/>
              <a:buChar char="•"/>
            </a:pPr>
            <a:r>
              <a:rPr lang="en-US" dirty="0">
                <a:solidFill>
                  <a:srgbClr val="222222"/>
                </a:solidFill>
              </a:rPr>
              <a:t>It is famous for its information technology industry.  </a:t>
            </a:r>
          </a:p>
          <a:p>
            <a:pPr marL="285750" indent="-285750">
              <a:buFont typeface="Arial" panose="020B0604020202020204" pitchFamily="34" charset="0"/>
              <a:buChar char="•"/>
            </a:pPr>
            <a:endParaRPr lang="en-US" dirty="0">
              <a:solidFill>
                <a:srgbClr val="222222"/>
              </a:solidFill>
            </a:endParaRPr>
          </a:p>
          <a:p>
            <a:pPr marL="285750" indent="-285750">
              <a:buFont typeface="Arial" panose="020B0604020202020204" pitchFamily="34" charset="0"/>
              <a:buChar char="•"/>
            </a:pPr>
            <a:r>
              <a:rPr lang="en-US" dirty="0"/>
              <a:t>Today as a large and growing city, Bangalore has many of the most well-</a:t>
            </a:r>
            <a:r>
              <a:rPr lang="en-GB" dirty="0"/>
              <a:t>recognised</a:t>
            </a:r>
            <a:r>
              <a:rPr lang="en-US" dirty="0"/>
              <a:t> colleges and research institutions in India.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Bangalore is more famous for its climatic conditions. The temperature is usually low compared to the other cities in Karnataka.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city was also known as the garden city because of the greenery it had.</a:t>
            </a:r>
            <a:endParaRPr lang="en-GB" dirty="0"/>
          </a:p>
        </p:txBody>
      </p:sp>
    </p:spTree>
    <p:extLst>
      <p:ext uri="{BB962C8B-B14F-4D97-AF65-F5344CB8AC3E}">
        <p14:creationId xmlns:p14="http://schemas.microsoft.com/office/powerpoint/2010/main" val="2140137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3" name="Picture 2"/>
          <p:cNvPicPr>
            <a:picLocks noChangeAspect="1"/>
          </p:cNvPicPr>
          <p:nvPr/>
        </p:nvPicPr>
        <p:blipFill rotWithShape="1">
          <a:blip r:embed="rId3"/>
          <a:srcRect l="31472" t="19944" r="32878" b="8238"/>
          <a:stretch/>
        </p:blipFill>
        <p:spPr>
          <a:xfrm>
            <a:off x="1775583" y="0"/>
            <a:ext cx="6055007" cy="6858000"/>
          </a:xfrm>
          <a:prstGeom prst="rect">
            <a:avLst/>
          </a:prstGeom>
        </p:spPr>
      </p:pic>
    </p:spTree>
    <p:extLst>
      <p:ext uri="{BB962C8B-B14F-4D97-AF65-F5344CB8AC3E}">
        <p14:creationId xmlns:p14="http://schemas.microsoft.com/office/powerpoint/2010/main" val="338231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DCBA8-ADA9-4E08-883C-0E13F4DC7B32}"/>
              </a:ext>
            </a:extLst>
          </p:cNvPr>
          <p:cNvSpPr>
            <a:spLocks noGrp="1"/>
          </p:cNvSpPr>
          <p:nvPr>
            <p:ph type="title"/>
          </p:nvPr>
        </p:nvSpPr>
        <p:spPr/>
        <p:txBody>
          <a:bodyPr/>
          <a:lstStyle/>
          <a:p>
            <a:r>
              <a:rPr lang="en-GB" dirty="0"/>
              <a:t>Urban and Rural</a:t>
            </a:r>
          </a:p>
        </p:txBody>
      </p:sp>
      <p:sp>
        <p:nvSpPr>
          <p:cNvPr id="3" name="TextBox 2">
            <a:extLst>
              <a:ext uri="{FF2B5EF4-FFF2-40B4-BE49-F238E27FC236}">
                <a16:creationId xmlns:a16="http://schemas.microsoft.com/office/drawing/2014/main" id="{309C1135-3FE7-4FC3-BF2F-9D800E3999D5}"/>
              </a:ext>
            </a:extLst>
          </p:cNvPr>
          <p:cNvSpPr txBox="1"/>
          <p:nvPr/>
        </p:nvSpPr>
        <p:spPr>
          <a:xfrm>
            <a:off x="849854" y="1742739"/>
            <a:ext cx="7358231" cy="1477328"/>
          </a:xfrm>
          <a:prstGeom prst="rect">
            <a:avLst/>
          </a:prstGeom>
          <a:noFill/>
        </p:spPr>
        <p:txBody>
          <a:bodyPr wrap="square" rtlCol="0">
            <a:spAutoFit/>
          </a:bodyPr>
          <a:lstStyle/>
          <a:p>
            <a:pPr marL="285750" indent="-285750">
              <a:buFont typeface="Arial" panose="020B0604020202020204" pitchFamily="34" charset="0"/>
              <a:buChar char="•"/>
            </a:pPr>
            <a:r>
              <a:rPr lang="en-GB" dirty="0"/>
              <a:t>When we say Urban we mean the city and town areas.</a:t>
            </a:r>
          </a:p>
          <a:p>
            <a:r>
              <a:rPr lang="en-GB" dirty="0"/>
              <a:t> </a:t>
            </a:r>
          </a:p>
          <a:p>
            <a:pPr marL="285750" indent="-285750">
              <a:buFont typeface="Arial" panose="020B0604020202020204" pitchFamily="34" charset="0"/>
              <a:buChar char="•"/>
            </a:pPr>
            <a:r>
              <a:rPr lang="en-GB" dirty="0"/>
              <a:t>When we say Rural we mean the countryside/ land.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Can we think of the similarities and differences?</a:t>
            </a:r>
          </a:p>
        </p:txBody>
      </p:sp>
      <p:pic>
        <p:nvPicPr>
          <p:cNvPr id="4" name="Picture 3">
            <a:extLst>
              <a:ext uri="{FF2B5EF4-FFF2-40B4-BE49-F238E27FC236}">
                <a16:creationId xmlns:a16="http://schemas.microsoft.com/office/drawing/2014/main" id="{EEEDC99B-F68B-44B2-974D-24E1F1F2EF28}"/>
              </a:ext>
            </a:extLst>
          </p:cNvPr>
          <p:cNvPicPr>
            <a:picLocks noChangeAspect="1"/>
          </p:cNvPicPr>
          <p:nvPr/>
        </p:nvPicPr>
        <p:blipFill>
          <a:blip r:embed="rId3"/>
          <a:stretch>
            <a:fillRect/>
          </a:stretch>
        </p:blipFill>
        <p:spPr>
          <a:xfrm>
            <a:off x="2410303" y="3489605"/>
            <a:ext cx="4313863" cy="2268257"/>
          </a:xfrm>
          <a:prstGeom prst="rect">
            <a:avLst/>
          </a:prstGeom>
        </p:spPr>
      </p:pic>
    </p:spTree>
    <p:extLst>
      <p:ext uri="{BB962C8B-B14F-4D97-AF65-F5344CB8AC3E}">
        <p14:creationId xmlns:p14="http://schemas.microsoft.com/office/powerpoint/2010/main" val="1097828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E22F5-622C-4ACE-9890-C0E474FB5F7B}"/>
              </a:ext>
            </a:extLst>
          </p:cNvPr>
          <p:cNvSpPr>
            <a:spLocks noGrp="1"/>
          </p:cNvSpPr>
          <p:nvPr>
            <p:ph type="title"/>
          </p:nvPr>
        </p:nvSpPr>
        <p:spPr/>
        <p:txBody>
          <a:bodyPr/>
          <a:lstStyle/>
          <a:p>
            <a:endParaRPr lang="en-GB" dirty="0"/>
          </a:p>
        </p:txBody>
      </p:sp>
      <p:graphicFrame>
        <p:nvGraphicFramePr>
          <p:cNvPr id="3" name="Table 3">
            <a:extLst>
              <a:ext uri="{FF2B5EF4-FFF2-40B4-BE49-F238E27FC236}">
                <a16:creationId xmlns:a16="http://schemas.microsoft.com/office/drawing/2014/main" id="{09F79CA9-C4F7-4997-842A-23E449086073}"/>
              </a:ext>
            </a:extLst>
          </p:cNvPr>
          <p:cNvGraphicFramePr>
            <a:graphicFrameLocks noGrp="1"/>
          </p:cNvGraphicFramePr>
          <p:nvPr>
            <p:extLst>
              <p:ext uri="{D42A27DB-BD31-4B8C-83A1-F6EECF244321}">
                <p14:modId xmlns:p14="http://schemas.microsoft.com/office/powerpoint/2010/main" val="3909222882"/>
              </p:ext>
            </p:extLst>
          </p:nvPr>
        </p:nvGraphicFramePr>
        <p:xfrm>
          <a:off x="1326777" y="75304"/>
          <a:ext cx="6490446" cy="6673361"/>
        </p:xfrm>
        <a:graphic>
          <a:graphicData uri="http://schemas.openxmlformats.org/drawingml/2006/table">
            <a:tbl>
              <a:tblPr firstRow="1" bandRow="1">
                <a:tableStyleId>{5C22544A-7EE6-4342-B048-85BDC9FD1C3A}</a:tableStyleId>
              </a:tblPr>
              <a:tblGrid>
                <a:gridCol w="3148404">
                  <a:extLst>
                    <a:ext uri="{9D8B030D-6E8A-4147-A177-3AD203B41FA5}">
                      <a16:colId xmlns:a16="http://schemas.microsoft.com/office/drawing/2014/main" val="1266757884"/>
                    </a:ext>
                  </a:extLst>
                </a:gridCol>
                <a:gridCol w="3342042">
                  <a:extLst>
                    <a:ext uri="{9D8B030D-6E8A-4147-A177-3AD203B41FA5}">
                      <a16:colId xmlns:a16="http://schemas.microsoft.com/office/drawing/2014/main" val="3779743925"/>
                    </a:ext>
                  </a:extLst>
                </a:gridCol>
              </a:tblGrid>
              <a:tr h="638321">
                <a:tc>
                  <a:txBody>
                    <a:bodyPr/>
                    <a:lstStyle/>
                    <a:p>
                      <a:r>
                        <a:rPr lang="en-GB" dirty="0"/>
                        <a:t>Urban</a:t>
                      </a:r>
                    </a:p>
                  </a:txBody>
                  <a:tcPr/>
                </a:tc>
                <a:tc>
                  <a:txBody>
                    <a:bodyPr/>
                    <a:lstStyle/>
                    <a:p>
                      <a:r>
                        <a:rPr lang="en-GB" dirty="0"/>
                        <a:t>Rural</a:t>
                      </a:r>
                    </a:p>
                  </a:txBody>
                  <a:tcPr/>
                </a:tc>
                <a:extLst>
                  <a:ext uri="{0D108BD9-81ED-4DB2-BD59-A6C34878D82A}">
                    <a16:rowId xmlns:a16="http://schemas.microsoft.com/office/drawing/2014/main" val="2188908025"/>
                  </a:ext>
                </a:extLst>
              </a:tr>
              <a:tr h="353140">
                <a:tc>
                  <a:txBody>
                    <a:bodyPr/>
                    <a:lstStyle/>
                    <a:p>
                      <a:pPr marL="285750" indent="-285750">
                        <a:buFont typeface="Arial" panose="020B0604020202020204" pitchFamily="34" charset="0"/>
                        <a:buChar char="•"/>
                      </a:pPr>
                      <a:r>
                        <a:rPr lang="en-GB" sz="1800" b="0" i="0" kern="1200" dirty="0">
                          <a:solidFill>
                            <a:schemeClr val="dk1"/>
                          </a:solidFill>
                          <a:effectLst/>
                          <a:latin typeface="+mn-lt"/>
                          <a:ea typeface="+mn-ea"/>
                          <a:cs typeface="+mn-cs"/>
                        </a:rPr>
                        <a:t>It has a high population.</a:t>
                      </a:r>
                    </a:p>
                  </a:txBody>
                  <a:tcPr/>
                </a:tc>
                <a:tc>
                  <a:txBody>
                    <a:bodyPr/>
                    <a:lstStyle/>
                    <a:p>
                      <a:pPr marL="285750" indent="-285750">
                        <a:buFont typeface="Arial" panose="020B0604020202020204" pitchFamily="34" charset="0"/>
                        <a:buChar char="•"/>
                      </a:pPr>
                      <a:r>
                        <a:rPr lang="en-GB" sz="1800" b="0" i="0" kern="1200" dirty="0">
                          <a:solidFill>
                            <a:schemeClr val="dk1"/>
                          </a:solidFill>
                          <a:effectLst/>
                          <a:latin typeface="+mn-lt"/>
                          <a:ea typeface="+mn-ea"/>
                          <a:cs typeface="+mn-cs"/>
                        </a:rPr>
                        <a:t>It has small populations. </a:t>
                      </a:r>
                    </a:p>
                    <a:p>
                      <a:endParaRPr lang="en-GB" dirty="0"/>
                    </a:p>
                  </a:txBody>
                  <a:tcPr/>
                </a:tc>
                <a:extLst>
                  <a:ext uri="{0D108BD9-81ED-4DB2-BD59-A6C34878D82A}">
                    <a16:rowId xmlns:a16="http://schemas.microsoft.com/office/drawing/2014/main" val="3227837666"/>
                  </a:ext>
                </a:extLst>
              </a:tr>
              <a:tr h="638321">
                <a:tc>
                  <a:txBody>
                    <a:bodyPr/>
                    <a:lstStyle/>
                    <a:p>
                      <a:pPr marL="285750" indent="-285750">
                        <a:buFont typeface="Arial" panose="020B0604020202020204" pitchFamily="34" charset="0"/>
                        <a:buChar char="•"/>
                      </a:pPr>
                      <a:r>
                        <a:rPr lang="en-GB" dirty="0"/>
                        <a:t>The population has higher incomes. </a:t>
                      </a:r>
                    </a:p>
                  </a:txBody>
                  <a:tcPr/>
                </a:tc>
                <a:tc>
                  <a:txBody>
                    <a:bodyPr/>
                    <a:lstStyle/>
                    <a:p>
                      <a:pPr marL="285750" indent="-285750">
                        <a:buFont typeface="Arial" panose="020B0604020202020204" pitchFamily="34" charset="0"/>
                        <a:buChar char="•"/>
                      </a:pPr>
                      <a:r>
                        <a:rPr lang="en-GB" dirty="0"/>
                        <a:t>The population has lower incomes.</a:t>
                      </a:r>
                    </a:p>
                  </a:txBody>
                  <a:tcPr/>
                </a:tc>
                <a:extLst>
                  <a:ext uri="{0D108BD9-81ED-4DB2-BD59-A6C34878D82A}">
                    <a16:rowId xmlns:a16="http://schemas.microsoft.com/office/drawing/2014/main" val="1336788307"/>
                  </a:ext>
                </a:extLst>
              </a:tr>
              <a:tr h="638321">
                <a:tc>
                  <a:txBody>
                    <a:bodyPr/>
                    <a:lstStyle/>
                    <a:p>
                      <a:pPr marL="285750" indent="-285750">
                        <a:buFont typeface="Arial" panose="020B0604020202020204" pitchFamily="34" charset="0"/>
                        <a:buChar char="•"/>
                      </a:pPr>
                      <a:r>
                        <a:rPr lang="en-GB" dirty="0"/>
                        <a:t>There is a wide range of different races and religions. </a:t>
                      </a:r>
                    </a:p>
                  </a:txBody>
                  <a:tcPr/>
                </a:tc>
                <a:tc>
                  <a:txBody>
                    <a:bodyPr/>
                    <a:lstStyle/>
                    <a:p>
                      <a:pPr marL="285750" indent="-285750">
                        <a:buFont typeface="Arial" panose="020B0604020202020204" pitchFamily="34" charset="0"/>
                        <a:buChar char="•"/>
                      </a:pPr>
                      <a:r>
                        <a:rPr lang="en-GB" dirty="0"/>
                        <a:t>There is a smaller range of different races and religions. </a:t>
                      </a:r>
                    </a:p>
                  </a:txBody>
                  <a:tcPr/>
                </a:tc>
                <a:extLst>
                  <a:ext uri="{0D108BD9-81ED-4DB2-BD59-A6C34878D82A}">
                    <a16:rowId xmlns:a16="http://schemas.microsoft.com/office/drawing/2014/main" val="360607407"/>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kern="1200" dirty="0">
                          <a:solidFill>
                            <a:schemeClr val="dk1"/>
                          </a:solidFill>
                          <a:effectLst/>
                          <a:latin typeface="+mn-lt"/>
                          <a:ea typeface="+mn-ea"/>
                          <a:cs typeface="+mn-cs"/>
                        </a:rPr>
                        <a:t>It is associated with the city and localities that have large buildings and an environmental organisation created by humans.</a:t>
                      </a:r>
                    </a:p>
                    <a:p>
                      <a:pPr marL="285750" indent="-285750">
                        <a:buFont typeface="Arial" panose="020B0604020202020204" pitchFamily="34" charset="0"/>
                        <a:buChar char="•"/>
                      </a:pPr>
                      <a:endParaRPr lang="en-GB"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kern="1200" dirty="0">
                          <a:solidFill>
                            <a:schemeClr val="dk1"/>
                          </a:solidFill>
                          <a:effectLst/>
                          <a:latin typeface="+mn-lt"/>
                          <a:ea typeface="+mn-ea"/>
                          <a:cs typeface="+mn-cs"/>
                        </a:rPr>
                        <a:t>It is associated with field or natural space.</a:t>
                      </a:r>
                    </a:p>
                    <a:p>
                      <a:pPr marL="285750" indent="-285750">
                        <a:buFont typeface="Arial" panose="020B0604020202020204" pitchFamily="34" charset="0"/>
                        <a:buChar char="•"/>
                      </a:pPr>
                      <a:endParaRPr lang="en-GB" dirty="0"/>
                    </a:p>
                  </a:txBody>
                  <a:tcPr/>
                </a:tc>
                <a:extLst>
                  <a:ext uri="{0D108BD9-81ED-4DB2-BD59-A6C34878D82A}">
                    <a16:rowId xmlns:a16="http://schemas.microsoft.com/office/drawing/2014/main" val="3780243763"/>
                  </a:ext>
                </a:extLst>
              </a:tr>
              <a:tr h="638321">
                <a:tc>
                  <a:txBody>
                    <a:bodyPr/>
                    <a:lstStyle/>
                    <a:p>
                      <a:pPr marL="285750" indent="-285750">
                        <a:buFont typeface="Arial" panose="020B0604020202020204" pitchFamily="34" charset="0"/>
                        <a:buChar char="•"/>
                      </a:pPr>
                      <a:r>
                        <a:rPr lang="en-GB" sz="1800" b="0" i="0" kern="1200" dirty="0">
                          <a:solidFill>
                            <a:schemeClr val="dk1"/>
                          </a:solidFill>
                          <a:effectLst/>
                          <a:latin typeface="+mn-lt"/>
                          <a:ea typeface="+mn-ea"/>
                          <a:cs typeface="+mn-cs"/>
                        </a:rPr>
                        <a:t>There are government centres. </a:t>
                      </a:r>
                      <a:endParaRPr lang="en-GB"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kern="1200" dirty="0">
                          <a:solidFill>
                            <a:schemeClr val="dk1"/>
                          </a:solidFill>
                          <a:effectLst/>
                          <a:latin typeface="+mn-lt"/>
                          <a:ea typeface="+mn-ea"/>
                          <a:cs typeface="+mn-cs"/>
                        </a:rPr>
                        <a:t>There is little or no government presence. </a:t>
                      </a:r>
                      <a:endParaRPr lang="en-GB" dirty="0"/>
                    </a:p>
                  </a:txBody>
                  <a:tcPr/>
                </a:tc>
                <a:extLst>
                  <a:ext uri="{0D108BD9-81ED-4DB2-BD59-A6C34878D82A}">
                    <a16:rowId xmlns:a16="http://schemas.microsoft.com/office/drawing/2014/main" val="3274656261"/>
                  </a:ext>
                </a:extLst>
              </a:tr>
              <a:tr h="638321">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kern="1200" dirty="0">
                          <a:solidFill>
                            <a:schemeClr val="dk1"/>
                          </a:solidFill>
                          <a:effectLst/>
                          <a:latin typeface="+mn-lt"/>
                          <a:ea typeface="+mn-ea"/>
                          <a:cs typeface="+mn-cs"/>
                        </a:rPr>
                        <a:t>Social relationships are shorter and less personal.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kern="1200" dirty="0">
                          <a:solidFill>
                            <a:schemeClr val="dk1"/>
                          </a:solidFill>
                          <a:effectLst/>
                          <a:latin typeface="+mn-lt"/>
                          <a:ea typeface="+mn-ea"/>
                          <a:cs typeface="+mn-cs"/>
                        </a:rPr>
                        <a:t>Social relationships are more intimate and last longer.</a:t>
                      </a:r>
                    </a:p>
                    <a:p>
                      <a:pPr marL="285750" indent="-285750">
                        <a:buFont typeface="Arial" panose="020B0604020202020204" pitchFamily="34" charset="0"/>
                        <a:buChar char="•"/>
                      </a:pPr>
                      <a:endParaRPr lang="en-GB" dirty="0"/>
                    </a:p>
                  </a:txBody>
                  <a:tcPr/>
                </a:tc>
                <a:extLst>
                  <a:ext uri="{0D108BD9-81ED-4DB2-BD59-A6C34878D82A}">
                    <a16:rowId xmlns:a16="http://schemas.microsoft.com/office/drawing/2014/main" val="2292376329"/>
                  </a:ext>
                </a:extLst>
              </a:tr>
            </a:tbl>
          </a:graphicData>
        </a:graphic>
      </p:graphicFrame>
    </p:spTree>
    <p:extLst>
      <p:ext uri="{BB962C8B-B14F-4D97-AF65-F5344CB8AC3E}">
        <p14:creationId xmlns:p14="http://schemas.microsoft.com/office/powerpoint/2010/main" val="2761870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94A69-66E1-4CA4-A088-52D5B15FF235}"/>
              </a:ext>
            </a:extLst>
          </p:cNvPr>
          <p:cNvSpPr>
            <a:spLocks noGrp="1"/>
          </p:cNvSpPr>
          <p:nvPr>
            <p:ph type="title"/>
          </p:nvPr>
        </p:nvSpPr>
        <p:spPr/>
        <p:txBody>
          <a:bodyPr/>
          <a:lstStyle/>
          <a:p>
            <a:r>
              <a:rPr lang="en-GB" dirty="0"/>
              <a:t>Urban India</a:t>
            </a:r>
          </a:p>
        </p:txBody>
      </p:sp>
      <p:sp>
        <p:nvSpPr>
          <p:cNvPr id="3" name="TextBox 2">
            <a:extLst>
              <a:ext uri="{FF2B5EF4-FFF2-40B4-BE49-F238E27FC236}">
                <a16:creationId xmlns:a16="http://schemas.microsoft.com/office/drawing/2014/main" id="{42E46C1A-9D25-4B0B-A9F0-9CA9D76E9956}"/>
              </a:ext>
            </a:extLst>
          </p:cNvPr>
          <p:cNvSpPr txBox="1"/>
          <p:nvPr/>
        </p:nvSpPr>
        <p:spPr>
          <a:xfrm>
            <a:off x="1075765" y="1473201"/>
            <a:ext cx="6788075" cy="5632311"/>
          </a:xfrm>
          <a:prstGeom prst="rect">
            <a:avLst/>
          </a:prstGeom>
          <a:noFill/>
        </p:spPr>
        <p:txBody>
          <a:bodyPr wrap="square" rtlCol="0">
            <a:spAutoFit/>
          </a:bodyPr>
          <a:lstStyle/>
          <a:p>
            <a:pPr marL="285750" indent="-285750" algn="l">
              <a:buFont typeface="Arial" panose="020B0604020202020204" pitchFamily="34" charset="0"/>
              <a:buChar char="•"/>
            </a:pPr>
            <a:r>
              <a:rPr lang="en-GB" b="0" i="0" dirty="0">
                <a:solidFill>
                  <a:srgbClr val="333333"/>
                </a:solidFill>
                <a:effectLst/>
              </a:rPr>
              <a:t>Many rural areas in India became urban after they declared independence. </a:t>
            </a:r>
          </a:p>
          <a:p>
            <a:pPr algn="l"/>
            <a:endParaRPr lang="en-GB" dirty="0">
              <a:solidFill>
                <a:srgbClr val="333333"/>
              </a:solidFill>
            </a:endParaRPr>
          </a:p>
          <a:p>
            <a:pPr marL="285750" indent="-285750" algn="l">
              <a:buFont typeface="Arial" panose="020B0604020202020204" pitchFamily="34" charset="0"/>
              <a:buChar char="•"/>
            </a:pPr>
            <a:r>
              <a:rPr lang="en-GB" b="0" i="0" dirty="0">
                <a:solidFill>
                  <a:srgbClr val="333333"/>
                </a:solidFill>
                <a:effectLst/>
              </a:rPr>
              <a:t>An example of urbanisation is Bangalore. This used to be a rural area, however it has become urban due to the amount of people who have come to live here and the buildings that have been built.</a:t>
            </a:r>
          </a:p>
          <a:p>
            <a:pPr marL="285750" indent="-285750" algn="l">
              <a:buFont typeface="Arial" panose="020B0604020202020204" pitchFamily="34" charset="0"/>
              <a:buChar char="•"/>
            </a:pPr>
            <a:endParaRPr lang="en-GB" b="0" i="0" dirty="0">
              <a:solidFill>
                <a:srgbClr val="333333"/>
              </a:solidFill>
              <a:effectLst/>
            </a:endParaRPr>
          </a:p>
          <a:p>
            <a:pPr marL="285750" indent="-285750" algn="l">
              <a:buFont typeface="Arial" panose="020B0604020202020204" pitchFamily="34" charset="0"/>
              <a:buChar char="•"/>
            </a:pPr>
            <a:r>
              <a:rPr lang="en-GB" dirty="0">
                <a:solidFill>
                  <a:srgbClr val="333333"/>
                </a:solidFill>
              </a:rPr>
              <a:t>It has become much more built up to provide homes for all who have come here. The population has increased by half in the last decade as IT and other business areas have grown. </a:t>
            </a:r>
          </a:p>
          <a:p>
            <a:pPr marL="285750" indent="-285750" algn="l">
              <a:buFont typeface="Arial" panose="020B0604020202020204" pitchFamily="34" charset="0"/>
              <a:buChar char="•"/>
            </a:pPr>
            <a:endParaRPr lang="en-GB" dirty="0">
              <a:solidFill>
                <a:srgbClr val="333333"/>
              </a:solidFill>
            </a:endParaRPr>
          </a:p>
          <a:p>
            <a:pPr marL="285750" indent="-285750" algn="l">
              <a:buFont typeface="Arial" panose="020B0604020202020204" pitchFamily="34" charset="0"/>
              <a:buChar char="•"/>
            </a:pPr>
            <a:r>
              <a:rPr lang="en-GB" b="0" i="0" dirty="0">
                <a:solidFill>
                  <a:srgbClr val="333333"/>
                </a:solidFill>
                <a:effectLst/>
              </a:rPr>
              <a:t>It may seem confus</a:t>
            </a:r>
            <a:r>
              <a:rPr lang="en-GB" dirty="0">
                <a:solidFill>
                  <a:srgbClr val="333333"/>
                </a:solidFill>
              </a:rPr>
              <a:t>ing as a landscape in an urban area can still seem rural due to the land. </a:t>
            </a:r>
          </a:p>
          <a:p>
            <a:pPr marL="285750" indent="-285750" algn="l">
              <a:buFont typeface="Arial" panose="020B0604020202020204" pitchFamily="34" charset="0"/>
              <a:buChar char="•"/>
            </a:pPr>
            <a:endParaRPr lang="en-GB" dirty="0">
              <a:solidFill>
                <a:srgbClr val="333333"/>
              </a:solidFill>
            </a:endParaRPr>
          </a:p>
          <a:p>
            <a:pPr marL="285750" indent="-285750">
              <a:buFont typeface="Arial" panose="020B0604020202020204" pitchFamily="34" charset="0"/>
              <a:buChar char="•"/>
            </a:pPr>
            <a:r>
              <a:rPr lang="en-GB" dirty="0">
                <a:solidFill>
                  <a:srgbClr val="333333"/>
                </a:solidFill>
              </a:rPr>
              <a:t>The Indian economy is booming, which means it has created opportunities for many but not everyone. </a:t>
            </a:r>
          </a:p>
          <a:p>
            <a:pPr marL="285750" indent="-285750" algn="l">
              <a:buFont typeface="Arial" panose="020B0604020202020204" pitchFamily="34" charset="0"/>
              <a:buChar char="•"/>
            </a:pPr>
            <a:endParaRPr lang="en-GB" dirty="0">
              <a:solidFill>
                <a:srgbClr val="333333"/>
              </a:solidFill>
            </a:endParaRPr>
          </a:p>
          <a:p>
            <a:pPr marL="285750" indent="-285750" algn="l">
              <a:buFont typeface="Arial" panose="020B0604020202020204" pitchFamily="34" charset="0"/>
              <a:buChar char="•"/>
            </a:pPr>
            <a:endParaRPr lang="en-GB" b="0" i="0" dirty="0">
              <a:solidFill>
                <a:srgbClr val="333333"/>
              </a:solidFill>
              <a:effectLst/>
            </a:endParaRPr>
          </a:p>
          <a:p>
            <a:endParaRPr lang="en-GB" dirty="0"/>
          </a:p>
        </p:txBody>
      </p:sp>
    </p:spTree>
    <p:extLst>
      <p:ext uri="{BB962C8B-B14F-4D97-AF65-F5344CB8AC3E}">
        <p14:creationId xmlns:p14="http://schemas.microsoft.com/office/powerpoint/2010/main" val="90041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94A69-66E1-4CA4-A088-52D5B15FF235}"/>
              </a:ext>
            </a:extLst>
          </p:cNvPr>
          <p:cNvSpPr>
            <a:spLocks noGrp="1"/>
          </p:cNvSpPr>
          <p:nvPr>
            <p:ph type="title"/>
          </p:nvPr>
        </p:nvSpPr>
        <p:spPr/>
        <p:txBody>
          <a:bodyPr/>
          <a:lstStyle/>
          <a:p>
            <a:r>
              <a:rPr lang="en-GB" dirty="0"/>
              <a:t>Urban India</a:t>
            </a:r>
          </a:p>
        </p:txBody>
      </p:sp>
      <p:sp>
        <p:nvSpPr>
          <p:cNvPr id="3" name="TextBox 2">
            <a:extLst>
              <a:ext uri="{FF2B5EF4-FFF2-40B4-BE49-F238E27FC236}">
                <a16:creationId xmlns:a16="http://schemas.microsoft.com/office/drawing/2014/main" id="{42E46C1A-9D25-4B0B-A9F0-9CA9D76E9956}"/>
              </a:ext>
            </a:extLst>
          </p:cNvPr>
          <p:cNvSpPr txBox="1"/>
          <p:nvPr/>
        </p:nvSpPr>
        <p:spPr>
          <a:xfrm>
            <a:off x="1452896" y="976048"/>
            <a:ext cx="6788075" cy="6186309"/>
          </a:xfrm>
          <a:prstGeom prst="rect">
            <a:avLst/>
          </a:prstGeom>
          <a:noFill/>
        </p:spPr>
        <p:txBody>
          <a:bodyPr wrap="square" rtlCol="0">
            <a:spAutoFit/>
          </a:bodyPr>
          <a:lstStyle/>
          <a:p>
            <a:pPr marL="285750" indent="-285750" algn="l">
              <a:buFont typeface="Arial" panose="020B0604020202020204" pitchFamily="34" charset="0"/>
              <a:buChar char="•"/>
            </a:pPr>
            <a:endParaRPr lang="en-GB" b="0" i="0" dirty="0">
              <a:solidFill>
                <a:srgbClr val="333333"/>
              </a:solidFill>
              <a:effectLst/>
            </a:endParaRPr>
          </a:p>
          <a:p>
            <a:pPr marL="285750" indent="-285750" algn="l">
              <a:buFont typeface="Arial" panose="020B0604020202020204" pitchFamily="34" charset="0"/>
              <a:buChar char="•"/>
            </a:pPr>
            <a:r>
              <a:rPr lang="en-GB" dirty="0">
                <a:solidFill>
                  <a:srgbClr val="333333"/>
                </a:solidFill>
              </a:rPr>
              <a:t>However just because there are many urban areas, it does not mean everyone within them is rich. Although before we said urban areas have higher incomes due to the higher amount of job opportunities; the volume of people living in India means this isn’t the case. </a:t>
            </a:r>
          </a:p>
          <a:p>
            <a:pPr marL="285750" indent="-285750" algn="l">
              <a:buFont typeface="Arial" panose="020B0604020202020204" pitchFamily="34" charset="0"/>
              <a:buChar char="•"/>
            </a:pPr>
            <a:endParaRPr lang="en-GB" dirty="0">
              <a:solidFill>
                <a:srgbClr val="333333"/>
              </a:solidFill>
            </a:endParaRPr>
          </a:p>
          <a:p>
            <a:pPr marL="285750" indent="-285750" algn="l">
              <a:buFont typeface="Arial" panose="020B0604020202020204" pitchFamily="34" charset="0"/>
              <a:buChar char="•"/>
            </a:pPr>
            <a:r>
              <a:rPr lang="en-GB" dirty="0">
                <a:solidFill>
                  <a:srgbClr val="333333"/>
                </a:solidFill>
              </a:rPr>
              <a:t>Many people believe going to an urban area promises more money, better jobs and better education. However when this isn’t available or possible this is when they move to the slums. </a:t>
            </a:r>
          </a:p>
          <a:p>
            <a:pPr marL="285750" indent="-285750" algn="l">
              <a:buFont typeface="Arial" panose="020B0604020202020204" pitchFamily="34" charset="0"/>
              <a:buChar char="•"/>
            </a:pPr>
            <a:endParaRPr lang="en-GB" b="0" i="0" dirty="0">
              <a:solidFill>
                <a:srgbClr val="333333"/>
              </a:solidFill>
              <a:effectLst/>
            </a:endParaRPr>
          </a:p>
          <a:p>
            <a:pPr marL="285750" indent="-285750" algn="l">
              <a:buFont typeface="Arial" panose="020B0604020202020204" pitchFamily="34" charset="0"/>
              <a:buChar char="•"/>
            </a:pPr>
            <a:r>
              <a:rPr lang="en-GB" dirty="0">
                <a:solidFill>
                  <a:srgbClr val="333333"/>
                </a:solidFill>
              </a:rPr>
              <a:t>Within all urban areas of India there are places called slums. </a:t>
            </a:r>
          </a:p>
          <a:p>
            <a:pPr marL="285750" indent="-285750" algn="l">
              <a:buFont typeface="Arial" panose="020B0604020202020204" pitchFamily="34" charset="0"/>
              <a:buChar char="•"/>
            </a:pPr>
            <a:endParaRPr lang="en-GB" dirty="0">
              <a:solidFill>
                <a:srgbClr val="333333"/>
              </a:solidFill>
            </a:endParaRPr>
          </a:p>
          <a:p>
            <a:pPr marL="285750" indent="-285750" algn="l">
              <a:buFont typeface="Arial" panose="020B0604020202020204" pitchFamily="34" charset="0"/>
              <a:buChar char="•"/>
            </a:pPr>
            <a:r>
              <a:rPr lang="en-GB" b="0" i="0" dirty="0">
                <a:solidFill>
                  <a:srgbClr val="333333"/>
                </a:solidFill>
                <a:effectLst/>
              </a:rPr>
              <a:t>Slums are over crowed areas with poor facilities and limited access to education and healthcare. </a:t>
            </a:r>
          </a:p>
          <a:p>
            <a:pPr marL="285750" indent="-285750" algn="l">
              <a:buFont typeface="Arial" panose="020B0604020202020204" pitchFamily="34" charset="0"/>
              <a:buChar char="•"/>
            </a:pPr>
            <a:endParaRPr lang="en-GB" b="0" i="0" dirty="0">
              <a:solidFill>
                <a:srgbClr val="333333"/>
              </a:solidFill>
              <a:effectLst/>
            </a:endParaRPr>
          </a:p>
          <a:p>
            <a:pPr marL="285750" indent="-285750" algn="l">
              <a:buFont typeface="Arial" panose="020B0604020202020204" pitchFamily="34" charset="0"/>
              <a:buChar char="•"/>
            </a:pPr>
            <a:r>
              <a:rPr lang="en-GB" dirty="0">
                <a:solidFill>
                  <a:srgbClr val="333333"/>
                </a:solidFill>
              </a:rPr>
              <a:t>This shows the extreme difference between rich and poor within India. </a:t>
            </a:r>
          </a:p>
          <a:p>
            <a:pPr marL="285750" indent="-285750" algn="l">
              <a:buFont typeface="Arial" panose="020B0604020202020204" pitchFamily="34" charset="0"/>
              <a:buChar char="•"/>
            </a:pPr>
            <a:endParaRPr lang="en-GB" b="0" i="0" dirty="0">
              <a:solidFill>
                <a:srgbClr val="333333"/>
              </a:solidFill>
              <a:effectLst/>
            </a:endParaRPr>
          </a:p>
          <a:p>
            <a:endParaRPr lang="en-GB" dirty="0">
              <a:solidFill>
                <a:srgbClr val="333333"/>
              </a:solidFill>
              <a:latin typeface="ReithSans"/>
            </a:endParaRPr>
          </a:p>
          <a:p>
            <a:endParaRPr lang="en-GB" dirty="0"/>
          </a:p>
        </p:txBody>
      </p:sp>
    </p:spTree>
    <p:extLst>
      <p:ext uri="{BB962C8B-B14F-4D97-AF65-F5344CB8AC3E}">
        <p14:creationId xmlns:p14="http://schemas.microsoft.com/office/powerpoint/2010/main" val="4238822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EA51A-AA18-417E-9A78-8704016B39AE}"/>
              </a:ext>
            </a:extLst>
          </p:cNvPr>
          <p:cNvSpPr>
            <a:spLocks noGrp="1"/>
          </p:cNvSpPr>
          <p:nvPr>
            <p:ph type="title"/>
          </p:nvPr>
        </p:nvSpPr>
        <p:spPr/>
        <p:txBody>
          <a:bodyPr/>
          <a:lstStyle/>
          <a:p>
            <a:endParaRPr lang="en-GB" dirty="0"/>
          </a:p>
        </p:txBody>
      </p:sp>
      <p:pic>
        <p:nvPicPr>
          <p:cNvPr id="3" name="Picture 2">
            <a:extLst>
              <a:ext uri="{FF2B5EF4-FFF2-40B4-BE49-F238E27FC236}">
                <a16:creationId xmlns:a16="http://schemas.microsoft.com/office/drawing/2014/main" id="{6D573A3C-9222-40AD-8A70-5A43A38BCCEC}"/>
              </a:ext>
            </a:extLst>
          </p:cNvPr>
          <p:cNvPicPr>
            <a:picLocks noChangeAspect="1"/>
          </p:cNvPicPr>
          <p:nvPr/>
        </p:nvPicPr>
        <p:blipFill>
          <a:blip r:embed="rId2"/>
          <a:stretch>
            <a:fillRect/>
          </a:stretch>
        </p:blipFill>
        <p:spPr>
          <a:xfrm>
            <a:off x="638850" y="976048"/>
            <a:ext cx="3420104" cy="2561777"/>
          </a:xfrm>
          <a:prstGeom prst="rect">
            <a:avLst/>
          </a:prstGeom>
        </p:spPr>
      </p:pic>
      <p:pic>
        <p:nvPicPr>
          <p:cNvPr id="4" name="Picture 3">
            <a:extLst>
              <a:ext uri="{FF2B5EF4-FFF2-40B4-BE49-F238E27FC236}">
                <a16:creationId xmlns:a16="http://schemas.microsoft.com/office/drawing/2014/main" id="{8A305E2F-73B2-4CAA-B132-004FA7E7102E}"/>
              </a:ext>
            </a:extLst>
          </p:cNvPr>
          <p:cNvPicPr>
            <a:picLocks noChangeAspect="1"/>
          </p:cNvPicPr>
          <p:nvPr/>
        </p:nvPicPr>
        <p:blipFill>
          <a:blip r:embed="rId3"/>
          <a:stretch>
            <a:fillRect/>
          </a:stretch>
        </p:blipFill>
        <p:spPr>
          <a:xfrm>
            <a:off x="4567235" y="1618062"/>
            <a:ext cx="3786692" cy="2123703"/>
          </a:xfrm>
          <a:prstGeom prst="rect">
            <a:avLst/>
          </a:prstGeom>
        </p:spPr>
      </p:pic>
      <p:pic>
        <p:nvPicPr>
          <p:cNvPr id="5" name="Picture 4">
            <a:extLst>
              <a:ext uri="{FF2B5EF4-FFF2-40B4-BE49-F238E27FC236}">
                <a16:creationId xmlns:a16="http://schemas.microsoft.com/office/drawing/2014/main" id="{C5C32F54-926A-47D1-9C78-084BB278667D}"/>
              </a:ext>
            </a:extLst>
          </p:cNvPr>
          <p:cNvPicPr>
            <a:picLocks noChangeAspect="1"/>
          </p:cNvPicPr>
          <p:nvPr/>
        </p:nvPicPr>
        <p:blipFill>
          <a:blip r:embed="rId4"/>
          <a:stretch>
            <a:fillRect/>
          </a:stretch>
        </p:blipFill>
        <p:spPr>
          <a:xfrm>
            <a:off x="1535056" y="3886626"/>
            <a:ext cx="4122222" cy="2287080"/>
          </a:xfrm>
          <a:prstGeom prst="rect">
            <a:avLst/>
          </a:prstGeom>
        </p:spPr>
      </p:pic>
    </p:spTree>
    <p:extLst>
      <p:ext uri="{BB962C8B-B14F-4D97-AF65-F5344CB8AC3E}">
        <p14:creationId xmlns:p14="http://schemas.microsoft.com/office/powerpoint/2010/main" val="241364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continent? </a:t>
            </a:r>
          </a:p>
        </p:txBody>
      </p:sp>
      <p:sp>
        <p:nvSpPr>
          <p:cNvPr id="3" name="TextBox 2"/>
          <p:cNvSpPr txBox="1"/>
          <p:nvPr/>
        </p:nvSpPr>
        <p:spPr>
          <a:xfrm>
            <a:off x="457198" y="1828800"/>
            <a:ext cx="8120132" cy="2862322"/>
          </a:xfrm>
          <a:prstGeom prst="rect">
            <a:avLst/>
          </a:prstGeom>
          <a:noFill/>
        </p:spPr>
        <p:txBody>
          <a:bodyPr wrap="square" rtlCol="0">
            <a:spAutoFit/>
          </a:bodyPr>
          <a:lstStyle/>
          <a:p>
            <a:pPr marL="285750" indent="-285750">
              <a:buFont typeface="Arial" panose="020B0604020202020204" pitchFamily="34" charset="0"/>
              <a:buChar char="•"/>
            </a:pPr>
            <a:r>
              <a:rPr lang="en-GB" dirty="0"/>
              <a:t>A continent is a large, </a:t>
            </a:r>
            <a:r>
              <a:rPr lang="en-GB" altLang="en-US" dirty="0"/>
              <a:t>solid landmass.</a:t>
            </a:r>
          </a:p>
          <a:p>
            <a:pPr marL="285750" indent="-285750">
              <a:buFont typeface="Arial" panose="020B0604020202020204" pitchFamily="34" charset="0"/>
              <a:buChar char="•"/>
            </a:pPr>
            <a:endParaRPr lang="en-GB" altLang="en-US" dirty="0"/>
          </a:p>
          <a:p>
            <a:pPr marL="285750" indent="-285750">
              <a:buFont typeface="Arial" panose="020B0604020202020204" pitchFamily="34" charset="0"/>
              <a:buChar char="•"/>
            </a:pPr>
            <a:r>
              <a:rPr lang="en-GB" altLang="en-US" dirty="0"/>
              <a:t>There are seven continents. These are:</a:t>
            </a:r>
          </a:p>
          <a:p>
            <a:pPr marL="285750" indent="-285750">
              <a:buFont typeface="Arial" panose="020B0604020202020204" pitchFamily="34" charset="0"/>
              <a:buChar char="•"/>
            </a:pPr>
            <a:endParaRPr lang="en-GB" altLang="en-US" dirty="0"/>
          </a:p>
          <a:p>
            <a:pPr marL="285750" indent="-285750">
              <a:buFont typeface="Arial" panose="020B0604020202020204" pitchFamily="34" charset="0"/>
              <a:buChar char="•"/>
            </a:pPr>
            <a:endParaRPr lang="en-GB" altLang="en-US" dirty="0"/>
          </a:p>
          <a:p>
            <a:pPr marL="285750" indent="-285750">
              <a:buFont typeface="Arial" panose="020B0604020202020204" pitchFamily="34" charset="0"/>
              <a:buChar char="•"/>
            </a:pPr>
            <a:endParaRPr lang="en-GB" altLang="en-US" dirty="0"/>
          </a:p>
          <a:p>
            <a:br>
              <a:rPr lang="en-GB" altLang="en-US" dirty="0"/>
            </a:br>
            <a:r>
              <a:rPr lang="en-GB" altLang="en-US" dirty="0"/>
              <a:t> </a:t>
            </a:r>
          </a:p>
          <a:p>
            <a:pPr marL="285750" indent="-285750">
              <a:buFont typeface="Arial" panose="020B0604020202020204" pitchFamily="34" charset="0"/>
              <a:buChar char="•"/>
            </a:pPr>
            <a:endParaRPr lang="en-GB" altLang="en-US" dirty="0"/>
          </a:p>
          <a:p>
            <a:pPr marL="285750" indent="-285750">
              <a:buFont typeface="Arial" panose="020B0604020202020204" pitchFamily="34" charset="0"/>
              <a:buChar char="•"/>
            </a:pPr>
            <a:endParaRPr lang="en-GB" dirty="0"/>
          </a:p>
        </p:txBody>
      </p:sp>
      <p:sp>
        <p:nvSpPr>
          <p:cNvPr id="4" name="Rectangle: Rounded Corners 1">
            <a:extLst>
              <a:ext uri="{FF2B5EF4-FFF2-40B4-BE49-F238E27FC236}">
                <a16:creationId xmlns:a16="http://schemas.microsoft.com/office/drawing/2014/main" id="{FB114982-F3E1-4215-BC74-FCFEB0C3F8EE}"/>
              </a:ext>
            </a:extLst>
          </p:cNvPr>
          <p:cNvSpPr/>
          <p:nvPr/>
        </p:nvSpPr>
        <p:spPr>
          <a:xfrm>
            <a:off x="1094451" y="3497436"/>
            <a:ext cx="2178050" cy="860425"/>
          </a:xfrm>
          <a:prstGeom prst="roundRect">
            <a:avLst/>
          </a:prstGeom>
          <a:solidFill>
            <a:srgbClr val="B6D4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rgbClr val="2D4B5D"/>
                </a:solidFill>
              </a:rPr>
              <a:t>North America</a:t>
            </a:r>
          </a:p>
        </p:txBody>
      </p:sp>
      <p:sp>
        <p:nvSpPr>
          <p:cNvPr id="5" name="Rectangle: Rounded Corners 15">
            <a:extLst>
              <a:ext uri="{FF2B5EF4-FFF2-40B4-BE49-F238E27FC236}">
                <a16:creationId xmlns:a16="http://schemas.microsoft.com/office/drawing/2014/main" id="{2384BCC2-EB3F-4CD0-9C59-89CB1016CDE9}"/>
              </a:ext>
            </a:extLst>
          </p:cNvPr>
          <p:cNvSpPr/>
          <p:nvPr/>
        </p:nvSpPr>
        <p:spPr>
          <a:xfrm>
            <a:off x="1094451" y="4521373"/>
            <a:ext cx="2178050" cy="860425"/>
          </a:xfrm>
          <a:prstGeom prst="roundRect">
            <a:avLst/>
          </a:prstGeom>
          <a:solidFill>
            <a:srgbClr val="B6D4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rgbClr val="2D4B5D"/>
                </a:solidFill>
              </a:rPr>
              <a:t>South America</a:t>
            </a:r>
          </a:p>
        </p:txBody>
      </p:sp>
      <p:sp>
        <p:nvSpPr>
          <p:cNvPr id="6" name="Rectangle: Rounded Corners 16">
            <a:extLst>
              <a:ext uri="{FF2B5EF4-FFF2-40B4-BE49-F238E27FC236}">
                <a16:creationId xmlns:a16="http://schemas.microsoft.com/office/drawing/2014/main" id="{12E0DB0E-CD3C-40B2-9F56-DA24881CC730}"/>
              </a:ext>
            </a:extLst>
          </p:cNvPr>
          <p:cNvSpPr/>
          <p:nvPr/>
        </p:nvSpPr>
        <p:spPr>
          <a:xfrm>
            <a:off x="5971251" y="4521373"/>
            <a:ext cx="2178050" cy="860425"/>
          </a:xfrm>
          <a:prstGeom prst="roundRect">
            <a:avLst/>
          </a:prstGeom>
          <a:solidFill>
            <a:srgbClr val="B6D4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rgbClr val="2D4B5D"/>
                </a:solidFill>
              </a:rPr>
              <a:t>Antarctica</a:t>
            </a:r>
          </a:p>
        </p:txBody>
      </p:sp>
      <p:sp>
        <p:nvSpPr>
          <p:cNvPr id="7" name="Rectangle: Rounded Corners 17">
            <a:extLst>
              <a:ext uri="{FF2B5EF4-FFF2-40B4-BE49-F238E27FC236}">
                <a16:creationId xmlns:a16="http://schemas.microsoft.com/office/drawing/2014/main" id="{B025D809-52C2-447D-8BBA-1D65C255321C}"/>
              </a:ext>
            </a:extLst>
          </p:cNvPr>
          <p:cNvSpPr/>
          <p:nvPr/>
        </p:nvSpPr>
        <p:spPr>
          <a:xfrm>
            <a:off x="3532851" y="3008486"/>
            <a:ext cx="2178050" cy="860425"/>
          </a:xfrm>
          <a:prstGeom prst="roundRect">
            <a:avLst/>
          </a:prstGeom>
          <a:solidFill>
            <a:srgbClr val="B6D4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rgbClr val="2D4B5D"/>
                </a:solidFill>
              </a:rPr>
              <a:t>Australasia</a:t>
            </a:r>
          </a:p>
        </p:txBody>
      </p:sp>
      <p:sp>
        <p:nvSpPr>
          <p:cNvPr id="8" name="Rectangle: Rounded Corners 18">
            <a:extLst>
              <a:ext uri="{FF2B5EF4-FFF2-40B4-BE49-F238E27FC236}">
                <a16:creationId xmlns:a16="http://schemas.microsoft.com/office/drawing/2014/main" id="{684C7505-CFB1-4CD7-AA4F-956E2C592709}"/>
              </a:ext>
            </a:extLst>
          </p:cNvPr>
          <p:cNvSpPr/>
          <p:nvPr/>
        </p:nvSpPr>
        <p:spPr>
          <a:xfrm>
            <a:off x="3532851" y="4054648"/>
            <a:ext cx="2178050" cy="858838"/>
          </a:xfrm>
          <a:prstGeom prst="roundRect">
            <a:avLst/>
          </a:prstGeom>
          <a:solidFill>
            <a:srgbClr val="B6D4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rgbClr val="2D4B5D"/>
                </a:solidFill>
              </a:rPr>
              <a:t>Africa</a:t>
            </a:r>
          </a:p>
        </p:txBody>
      </p:sp>
      <p:sp>
        <p:nvSpPr>
          <p:cNvPr id="9" name="Rectangle: Rounded Corners 19">
            <a:extLst>
              <a:ext uri="{FF2B5EF4-FFF2-40B4-BE49-F238E27FC236}">
                <a16:creationId xmlns:a16="http://schemas.microsoft.com/office/drawing/2014/main" id="{D71AE7E4-6D33-4655-BB5D-0ED7B09626F7}"/>
              </a:ext>
            </a:extLst>
          </p:cNvPr>
          <p:cNvSpPr/>
          <p:nvPr/>
        </p:nvSpPr>
        <p:spPr>
          <a:xfrm>
            <a:off x="3532851" y="5099223"/>
            <a:ext cx="2178050" cy="860425"/>
          </a:xfrm>
          <a:prstGeom prst="roundRect">
            <a:avLst/>
          </a:prstGeom>
          <a:solidFill>
            <a:srgbClr val="B6D4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rgbClr val="2D4B5D"/>
                </a:solidFill>
              </a:rPr>
              <a:t>Europe</a:t>
            </a:r>
          </a:p>
        </p:txBody>
      </p:sp>
      <p:sp>
        <p:nvSpPr>
          <p:cNvPr id="10" name="Rectangle: Rounded Corners 21">
            <a:extLst>
              <a:ext uri="{FF2B5EF4-FFF2-40B4-BE49-F238E27FC236}">
                <a16:creationId xmlns:a16="http://schemas.microsoft.com/office/drawing/2014/main" id="{3870BAB1-67D5-4BFE-9032-022539ABCAD6}"/>
              </a:ext>
            </a:extLst>
          </p:cNvPr>
          <p:cNvSpPr/>
          <p:nvPr/>
        </p:nvSpPr>
        <p:spPr>
          <a:xfrm>
            <a:off x="5971251" y="3497436"/>
            <a:ext cx="2178050" cy="860425"/>
          </a:xfrm>
          <a:prstGeom prst="roundRect">
            <a:avLst/>
          </a:prstGeom>
          <a:solidFill>
            <a:srgbClr val="B6D4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rgbClr val="2D4B5D"/>
                </a:solidFill>
              </a:rPr>
              <a:t>Asia</a:t>
            </a:r>
          </a:p>
        </p:txBody>
      </p:sp>
    </p:spTree>
    <p:extLst>
      <p:ext uri="{BB962C8B-B14F-4D97-AF65-F5344CB8AC3E}">
        <p14:creationId xmlns:p14="http://schemas.microsoft.com/office/powerpoint/2010/main" val="382571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3F192-2511-4D22-A738-EB02320A523C}"/>
              </a:ext>
            </a:extLst>
          </p:cNvPr>
          <p:cNvSpPr>
            <a:spLocks noGrp="1"/>
          </p:cNvSpPr>
          <p:nvPr>
            <p:ph type="title"/>
          </p:nvPr>
        </p:nvSpPr>
        <p:spPr>
          <a:xfrm>
            <a:off x="461962" y="199197"/>
            <a:ext cx="8220075" cy="994306"/>
          </a:xfrm>
        </p:spPr>
        <p:txBody>
          <a:bodyPr/>
          <a:lstStyle/>
          <a:p>
            <a:r>
              <a:rPr lang="en-GB" dirty="0"/>
              <a:t>Rural India</a:t>
            </a:r>
          </a:p>
        </p:txBody>
      </p:sp>
      <p:sp>
        <p:nvSpPr>
          <p:cNvPr id="3" name="TextBox 2">
            <a:extLst>
              <a:ext uri="{FF2B5EF4-FFF2-40B4-BE49-F238E27FC236}">
                <a16:creationId xmlns:a16="http://schemas.microsoft.com/office/drawing/2014/main" id="{45003CD0-CEE8-4ADD-86AD-7C5811D39B74}"/>
              </a:ext>
            </a:extLst>
          </p:cNvPr>
          <p:cNvSpPr txBox="1"/>
          <p:nvPr/>
        </p:nvSpPr>
        <p:spPr>
          <a:xfrm>
            <a:off x="731520" y="839097"/>
            <a:ext cx="7831567" cy="5909310"/>
          </a:xfrm>
          <a:prstGeom prst="rect">
            <a:avLst/>
          </a:prstGeom>
          <a:noFill/>
        </p:spPr>
        <p:txBody>
          <a:bodyPr wrap="square" rtlCol="0">
            <a:spAutoFit/>
          </a:bodyPr>
          <a:lstStyle/>
          <a:p>
            <a:pPr marL="285750" indent="-285750">
              <a:buFont typeface="Arial" panose="020B0604020202020204" pitchFamily="34" charset="0"/>
              <a:buChar char="•"/>
            </a:pPr>
            <a:r>
              <a:rPr lang="en-GB" b="0" i="0" dirty="0">
                <a:solidFill>
                  <a:srgbClr val="333333"/>
                </a:solidFill>
                <a:effectLst/>
              </a:rPr>
              <a:t>Most people in India live in the countryside so the rural economy is central to Indian life.</a:t>
            </a:r>
          </a:p>
          <a:p>
            <a:pPr marL="285750" indent="-285750">
              <a:buFont typeface="Arial" panose="020B0604020202020204" pitchFamily="34" charset="0"/>
              <a:buChar char="•"/>
            </a:pPr>
            <a:endParaRPr lang="en-GB" dirty="0">
              <a:solidFill>
                <a:srgbClr val="333333"/>
              </a:solidFill>
            </a:endParaRPr>
          </a:p>
          <a:p>
            <a:pPr marL="285750" indent="-285750">
              <a:buFont typeface="Arial" panose="020B0604020202020204" pitchFamily="34" charset="0"/>
              <a:buChar char="•"/>
            </a:pPr>
            <a:r>
              <a:rPr lang="en-GB" b="0" i="0" dirty="0">
                <a:solidFill>
                  <a:srgbClr val="333333"/>
                </a:solidFill>
                <a:effectLst/>
              </a:rPr>
              <a:t>Although most people in India live in rural areas, the areas they live in still have low population compared to urban India. </a:t>
            </a:r>
          </a:p>
          <a:p>
            <a:pPr marL="285750" indent="-285750">
              <a:buFont typeface="Arial" panose="020B0604020202020204" pitchFamily="34" charset="0"/>
              <a:buChar char="•"/>
            </a:pPr>
            <a:endParaRPr lang="en-GB" dirty="0">
              <a:solidFill>
                <a:srgbClr val="333333"/>
              </a:solidFill>
            </a:endParaRPr>
          </a:p>
          <a:p>
            <a:pPr marL="285750" indent="-285750">
              <a:buFont typeface="Arial" panose="020B0604020202020204" pitchFamily="34" charset="0"/>
              <a:buChar char="•"/>
            </a:pPr>
            <a:r>
              <a:rPr lang="en-GB" b="0" i="0" dirty="0">
                <a:solidFill>
                  <a:srgbClr val="333333"/>
                </a:solidFill>
                <a:effectLst/>
              </a:rPr>
              <a:t>This is very different from the UK where only one in six people lives in a rural area.</a:t>
            </a:r>
          </a:p>
          <a:p>
            <a:pPr marL="285750" indent="-285750">
              <a:buFont typeface="Arial" panose="020B0604020202020204" pitchFamily="34" charset="0"/>
              <a:buChar char="•"/>
            </a:pPr>
            <a:endParaRPr lang="en-GB" b="0" i="0" dirty="0">
              <a:solidFill>
                <a:srgbClr val="333333"/>
              </a:solidFill>
              <a:effectLst/>
            </a:endParaRPr>
          </a:p>
          <a:p>
            <a:pPr marL="285750" indent="-285750">
              <a:buFont typeface="Arial" panose="020B0604020202020204" pitchFamily="34" charset="0"/>
              <a:buChar char="•"/>
            </a:pPr>
            <a:r>
              <a:rPr lang="en-GB" b="0" i="0" dirty="0">
                <a:solidFill>
                  <a:srgbClr val="333333"/>
                </a:solidFill>
                <a:effectLst/>
              </a:rPr>
              <a:t>The main job for people living in rural India is farming. However unlike farming in England where you can earn a lot of money selling, here due to the size of the land, they make enough products to feed their own family. This is called subsistence farming. </a:t>
            </a:r>
          </a:p>
          <a:p>
            <a:pPr marL="285750" indent="-285750">
              <a:buFont typeface="Arial" panose="020B0604020202020204" pitchFamily="34" charset="0"/>
              <a:buChar char="•"/>
            </a:pPr>
            <a:endParaRPr lang="en-GB" dirty="0">
              <a:solidFill>
                <a:srgbClr val="333333"/>
              </a:solidFill>
            </a:endParaRPr>
          </a:p>
          <a:p>
            <a:pPr marL="285750" indent="-285750">
              <a:buFont typeface="Arial" panose="020B0604020202020204" pitchFamily="34" charset="0"/>
              <a:buChar char="•"/>
            </a:pPr>
            <a:r>
              <a:rPr lang="en-GB" dirty="0">
                <a:solidFill>
                  <a:srgbClr val="333333"/>
                </a:solidFill>
              </a:rPr>
              <a:t>The rural areas in India are often effected by flooding from the </a:t>
            </a:r>
            <a:r>
              <a:rPr lang="en-GB" b="0" i="0" dirty="0">
                <a:solidFill>
                  <a:srgbClr val="333333"/>
                </a:solidFill>
                <a:effectLst/>
              </a:rPr>
              <a:t>Ganges.</a:t>
            </a:r>
          </a:p>
          <a:p>
            <a:pPr marL="285750" indent="-285750">
              <a:buFont typeface="Arial" panose="020B0604020202020204" pitchFamily="34" charset="0"/>
              <a:buChar char="•"/>
            </a:pPr>
            <a:endParaRPr lang="en-GB" dirty="0">
              <a:solidFill>
                <a:srgbClr val="333333"/>
              </a:solidFill>
            </a:endParaRPr>
          </a:p>
          <a:p>
            <a:pPr marL="285750" indent="-285750">
              <a:buFont typeface="Arial" panose="020B0604020202020204" pitchFamily="34" charset="0"/>
              <a:buChar char="•"/>
            </a:pPr>
            <a:r>
              <a:rPr lang="en-GB" b="0" i="0" dirty="0">
                <a:solidFill>
                  <a:srgbClr val="333333"/>
                </a:solidFill>
                <a:effectLst/>
              </a:rPr>
              <a:t>Due to the flooding, millions of people are forced to travel from the rural areas to urban areas to look for work to earn money and survive. </a:t>
            </a:r>
          </a:p>
          <a:p>
            <a:pPr marL="285750" indent="-285750">
              <a:buFont typeface="Arial" panose="020B0604020202020204" pitchFamily="34" charset="0"/>
              <a:buChar char="•"/>
            </a:pPr>
            <a:endParaRPr lang="en-GB" dirty="0">
              <a:solidFill>
                <a:srgbClr val="333333"/>
              </a:solidFill>
            </a:endParaRPr>
          </a:p>
          <a:p>
            <a:pPr marL="285750" indent="-285750">
              <a:buFont typeface="Arial" panose="020B0604020202020204" pitchFamily="34" charset="0"/>
              <a:buChar char="•"/>
            </a:pPr>
            <a:r>
              <a:rPr lang="en-GB" b="0" i="0" dirty="0">
                <a:solidFill>
                  <a:srgbClr val="333333"/>
                </a:solidFill>
                <a:effectLst/>
              </a:rPr>
              <a:t>This then becomes one of the reasons for urbanisation. </a:t>
            </a:r>
          </a:p>
          <a:p>
            <a:pPr marL="285750" indent="-285750">
              <a:buFont typeface="Arial" panose="020B0604020202020204" pitchFamily="34" charset="0"/>
              <a:buChar char="•"/>
            </a:pPr>
            <a:endParaRPr lang="en-GB" dirty="0">
              <a:solidFill>
                <a:srgbClr val="333333"/>
              </a:solidFill>
              <a:latin typeface="ReithSans"/>
            </a:endParaRPr>
          </a:p>
        </p:txBody>
      </p:sp>
    </p:spTree>
    <p:extLst>
      <p:ext uri="{BB962C8B-B14F-4D97-AF65-F5344CB8AC3E}">
        <p14:creationId xmlns:p14="http://schemas.microsoft.com/office/powerpoint/2010/main" val="2341100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6C7E2-1088-4796-8623-316695F14C65}"/>
              </a:ext>
            </a:extLst>
          </p:cNvPr>
          <p:cNvSpPr>
            <a:spLocks noGrp="1"/>
          </p:cNvSpPr>
          <p:nvPr>
            <p:ph type="title"/>
          </p:nvPr>
        </p:nvSpPr>
        <p:spPr/>
        <p:txBody>
          <a:bodyPr/>
          <a:lstStyle/>
          <a:p>
            <a:endParaRPr lang="en-GB" dirty="0"/>
          </a:p>
        </p:txBody>
      </p:sp>
      <p:pic>
        <p:nvPicPr>
          <p:cNvPr id="3" name="Picture 2">
            <a:extLst>
              <a:ext uri="{FF2B5EF4-FFF2-40B4-BE49-F238E27FC236}">
                <a16:creationId xmlns:a16="http://schemas.microsoft.com/office/drawing/2014/main" id="{7EA70050-A0DF-4FE6-ABFF-F7F683DA589E}"/>
              </a:ext>
            </a:extLst>
          </p:cNvPr>
          <p:cNvPicPr>
            <a:picLocks noChangeAspect="1"/>
          </p:cNvPicPr>
          <p:nvPr/>
        </p:nvPicPr>
        <p:blipFill>
          <a:blip r:embed="rId3"/>
          <a:stretch>
            <a:fillRect/>
          </a:stretch>
        </p:blipFill>
        <p:spPr>
          <a:xfrm>
            <a:off x="615203" y="1069042"/>
            <a:ext cx="3565871" cy="1996888"/>
          </a:xfrm>
          <a:prstGeom prst="rect">
            <a:avLst/>
          </a:prstGeom>
        </p:spPr>
      </p:pic>
      <p:pic>
        <p:nvPicPr>
          <p:cNvPr id="4" name="Picture 3">
            <a:extLst>
              <a:ext uri="{FF2B5EF4-FFF2-40B4-BE49-F238E27FC236}">
                <a16:creationId xmlns:a16="http://schemas.microsoft.com/office/drawing/2014/main" id="{12C72C12-784D-43FD-9AF9-F5087D88FD75}"/>
              </a:ext>
            </a:extLst>
          </p:cNvPr>
          <p:cNvPicPr>
            <a:picLocks noChangeAspect="1"/>
          </p:cNvPicPr>
          <p:nvPr/>
        </p:nvPicPr>
        <p:blipFill>
          <a:blip r:embed="rId4"/>
          <a:stretch>
            <a:fillRect/>
          </a:stretch>
        </p:blipFill>
        <p:spPr>
          <a:xfrm>
            <a:off x="4394095" y="896919"/>
            <a:ext cx="4283178" cy="2491236"/>
          </a:xfrm>
          <a:prstGeom prst="rect">
            <a:avLst/>
          </a:prstGeom>
        </p:spPr>
      </p:pic>
      <p:pic>
        <p:nvPicPr>
          <p:cNvPr id="5" name="Picture 4">
            <a:extLst>
              <a:ext uri="{FF2B5EF4-FFF2-40B4-BE49-F238E27FC236}">
                <a16:creationId xmlns:a16="http://schemas.microsoft.com/office/drawing/2014/main" id="{78696A9C-2C70-4E88-BD11-7E44EA174C2F}"/>
              </a:ext>
            </a:extLst>
          </p:cNvPr>
          <p:cNvPicPr>
            <a:picLocks noChangeAspect="1"/>
          </p:cNvPicPr>
          <p:nvPr/>
        </p:nvPicPr>
        <p:blipFill>
          <a:blip r:embed="rId5"/>
          <a:stretch>
            <a:fillRect/>
          </a:stretch>
        </p:blipFill>
        <p:spPr>
          <a:xfrm>
            <a:off x="1212014" y="3469846"/>
            <a:ext cx="4000467" cy="2604471"/>
          </a:xfrm>
          <a:prstGeom prst="rect">
            <a:avLst/>
          </a:prstGeom>
        </p:spPr>
      </p:pic>
    </p:spTree>
    <p:extLst>
      <p:ext uri="{BB962C8B-B14F-4D97-AF65-F5344CB8AC3E}">
        <p14:creationId xmlns:p14="http://schemas.microsoft.com/office/powerpoint/2010/main" val="427748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altLang="en-US" dirty="0"/>
              <a:t>Many countries can exist in one continent.</a:t>
            </a:r>
            <a:endParaRPr lang="en-GB" dirty="0"/>
          </a:p>
        </p:txBody>
      </p:sp>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l="7777" t="10667" r="7951" b="10519"/>
          <a:stretch>
            <a:fillRect/>
          </a:stretch>
        </p:blipFill>
        <p:spPr bwMode="auto">
          <a:xfrm>
            <a:off x="653713" y="1473201"/>
            <a:ext cx="7827044" cy="517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5985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p:cNvSpPr>
            <a:spLocks noGrp="1" noChangeArrowheads="1"/>
          </p:cNvSpPr>
          <p:nvPr>
            <p:ph type="title"/>
          </p:nvPr>
        </p:nvSpPr>
        <p:spPr>
          <a:xfrm>
            <a:off x="457200" y="906463"/>
            <a:ext cx="8220075" cy="993775"/>
          </a:xfrm>
        </p:spPr>
        <p:txBody>
          <a:bodyPr/>
          <a:lstStyle/>
          <a:p>
            <a:pPr eaLnBrk="1" hangingPunct="1"/>
            <a:r>
              <a:rPr lang="en-GB" altLang="en-US" sz="3600" dirty="0">
                <a:latin typeface="Twinkl SemiBold" charset="0"/>
              </a:rPr>
              <a:t>Think of where you live as </a:t>
            </a:r>
            <a:br>
              <a:rPr lang="en-GB" altLang="en-US" sz="3600" dirty="0">
                <a:latin typeface="Twinkl SemiBold" charset="0"/>
              </a:rPr>
            </a:br>
            <a:r>
              <a:rPr lang="en-GB" altLang="en-US" sz="3600" dirty="0">
                <a:latin typeface="Twinkl SemiBold" charset="0"/>
              </a:rPr>
              <a:t>a map of concentric ovals.</a:t>
            </a:r>
            <a:br>
              <a:rPr lang="en-GB" altLang="en-US" sz="3600" dirty="0">
                <a:latin typeface="Twinkl SemiBold" charset="0"/>
              </a:rPr>
            </a:br>
            <a:endParaRPr lang="en-GB" altLang="en-US" sz="3600" dirty="0">
              <a:latin typeface="Twinkl SemiBold" charset="0"/>
            </a:endParaRPr>
          </a:p>
        </p:txBody>
      </p:sp>
      <p:grpSp>
        <p:nvGrpSpPr>
          <p:cNvPr id="13315" name="Group 10"/>
          <p:cNvGrpSpPr>
            <a:grpSpLocks/>
          </p:cNvGrpSpPr>
          <p:nvPr/>
        </p:nvGrpSpPr>
        <p:grpSpPr bwMode="auto">
          <a:xfrm>
            <a:off x="1819275" y="1933575"/>
            <a:ext cx="5495925" cy="4095750"/>
            <a:chOff x="1819272" y="1934108"/>
            <a:chExt cx="5495925" cy="4095687"/>
          </a:xfrm>
        </p:grpSpPr>
        <p:grpSp>
          <p:nvGrpSpPr>
            <p:cNvPr id="13316" name="Group 9"/>
            <p:cNvGrpSpPr>
              <a:grpSpLocks/>
            </p:cNvGrpSpPr>
            <p:nvPr/>
          </p:nvGrpSpPr>
          <p:grpSpPr bwMode="auto">
            <a:xfrm>
              <a:off x="1819272" y="1934108"/>
              <a:ext cx="5495925" cy="4095687"/>
              <a:chOff x="1824038" y="1934110"/>
              <a:chExt cx="5495925" cy="4095687"/>
            </a:xfrm>
          </p:grpSpPr>
          <p:sp>
            <p:nvSpPr>
              <p:cNvPr id="8" name="Oval 7">
                <a:extLst>
                  <a:ext uri="{FF2B5EF4-FFF2-40B4-BE49-F238E27FC236}">
                    <a16:creationId xmlns:a16="http://schemas.microsoft.com/office/drawing/2014/main" id="{FA686EA5-1209-4C65-8075-736411F8E46F}"/>
                  </a:ext>
                </a:extLst>
              </p:cNvPr>
              <p:cNvSpPr/>
              <p:nvPr/>
            </p:nvSpPr>
            <p:spPr>
              <a:xfrm>
                <a:off x="1824038" y="1934110"/>
                <a:ext cx="5495925" cy="4095687"/>
              </a:xfrm>
              <a:prstGeom prst="ellipse">
                <a:avLst/>
              </a:prstGeom>
              <a:solidFill>
                <a:srgbClr val="B9D0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7" name="Oval 6">
                <a:extLst>
                  <a:ext uri="{FF2B5EF4-FFF2-40B4-BE49-F238E27FC236}">
                    <a16:creationId xmlns:a16="http://schemas.microsoft.com/office/drawing/2014/main" id="{CFB45EDE-9AF9-44A6-9444-D1C560D35665}"/>
                  </a:ext>
                </a:extLst>
              </p:cNvPr>
              <p:cNvSpPr/>
              <p:nvPr/>
            </p:nvSpPr>
            <p:spPr>
              <a:xfrm>
                <a:off x="2384426" y="2351617"/>
                <a:ext cx="4375150" cy="3260675"/>
              </a:xfrm>
              <a:prstGeom prst="ellipse">
                <a:avLst/>
              </a:prstGeom>
              <a:solidFill>
                <a:srgbClr val="6B9C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6" name="Oval 5">
                <a:extLst>
                  <a:ext uri="{FF2B5EF4-FFF2-40B4-BE49-F238E27FC236}">
                    <a16:creationId xmlns:a16="http://schemas.microsoft.com/office/drawing/2014/main" id="{8488B9C3-A9D4-4067-9930-324B57D96541}"/>
                  </a:ext>
                </a:extLst>
              </p:cNvPr>
              <p:cNvSpPr/>
              <p:nvPr/>
            </p:nvSpPr>
            <p:spPr>
              <a:xfrm>
                <a:off x="3021013" y="2826271"/>
                <a:ext cx="3101975" cy="2311364"/>
              </a:xfrm>
              <a:prstGeom prst="ellipse">
                <a:avLst/>
              </a:prstGeom>
              <a:solidFill>
                <a:srgbClr val="0874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2" name="Oval 1">
                <a:extLst>
                  <a:ext uri="{FF2B5EF4-FFF2-40B4-BE49-F238E27FC236}">
                    <a16:creationId xmlns:a16="http://schemas.microsoft.com/office/drawing/2014/main" id="{4695E8A6-C374-4526-8DCD-7A037D183F39}"/>
                  </a:ext>
                </a:extLst>
              </p:cNvPr>
              <p:cNvSpPr/>
              <p:nvPr/>
            </p:nvSpPr>
            <p:spPr>
              <a:xfrm>
                <a:off x="3559176" y="3227903"/>
                <a:ext cx="2025650" cy="1508102"/>
              </a:xfrm>
              <a:prstGeom prst="ellipse">
                <a:avLst/>
              </a:prstGeom>
              <a:solidFill>
                <a:srgbClr val="0057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sp>
          <p:nvSpPr>
            <p:cNvPr id="13317" name="Rectangle 11"/>
            <p:cNvSpPr>
              <a:spLocks noChangeArrowheads="1"/>
            </p:cNvSpPr>
            <p:nvPr/>
          </p:nvSpPr>
          <p:spPr bwMode="auto">
            <a:xfrm>
              <a:off x="4014509" y="3343183"/>
              <a:ext cx="11874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b="1" dirty="0">
                  <a:solidFill>
                    <a:schemeClr val="bg1"/>
                  </a:solidFill>
                </a:rPr>
                <a:t>City</a:t>
              </a:r>
            </a:p>
          </p:txBody>
        </p:sp>
        <p:sp>
          <p:nvSpPr>
            <p:cNvPr id="13318" name="Rectangle 12"/>
            <p:cNvSpPr>
              <a:spLocks noChangeArrowheads="1"/>
            </p:cNvSpPr>
            <p:nvPr/>
          </p:nvSpPr>
          <p:spPr bwMode="auto">
            <a:xfrm>
              <a:off x="3899404" y="2925233"/>
              <a:ext cx="14176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b="1" dirty="0">
                  <a:solidFill>
                    <a:schemeClr val="bg1"/>
                  </a:solidFill>
                </a:rPr>
                <a:t>State/Region</a:t>
              </a:r>
            </a:p>
          </p:txBody>
        </p:sp>
        <p:sp>
          <p:nvSpPr>
            <p:cNvPr id="13319" name="Rectangle 13"/>
            <p:cNvSpPr>
              <a:spLocks noChangeArrowheads="1"/>
            </p:cNvSpPr>
            <p:nvPr/>
          </p:nvSpPr>
          <p:spPr bwMode="auto">
            <a:xfrm>
              <a:off x="3899404" y="2450301"/>
              <a:ext cx="14176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b="1" dirty="0">
                  <a:solidFill>
                    <a:schemeClr val="bg1"/>
                  </a:solidFill>
                </a:rPr>
                <a:t>Country</a:t>
              </a:r>
            </a:p>
          </p:txBody>
        </p:sp>
        <p:sp>
          <p:nvSpPr>
            <p:cNvPr id="13320" name="Rectangle 14"/>
            <p:cNvSpPr>
              <a:spLocks noChangeArrowheads="1"/>
            </p:cNvSpPr>
            <p:nvPr/>
          </p:nvSpPr>
          <p:spPr bwMode="auto">
            <a:xfrm>
              <a:off x="3899404" y="2001121"/>
              <a:ext cx="14176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b="1" dirty="0">
                  <a:solidFill>
                    <a:srgbClr val="005722"/>
                  </a:solidFill>
                </a:rPr>
                <a:t>Continent</a:t>
              </a:r>
            </a:p>
          </p:txBody>
        </p:sp>
      </p:grpSp>
    </p:spTree>
    <p:extLst>
      <p:ext uri="{BB962C8B-B14F-4D97-AF65-F5344CB8AC3E}">
        <p14:creationId xmlns:p14="http://schemas.microsoft.com/office/powerpoint/2010/main" val="4155624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Where is India?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447" y="1106233"/>
            <a:ext cx="7311576" cy="5170129"/>
          </a:xfrm>
          <a:prstGeom prst="rect">
            <a:avLst/>
          </a:prstGeom>
        </p:spPr>
      </p:pic>
    </p:spTree>
    <p:extLst>
      <p:ext uri="{BB962C8B-B14F-4D97-AF65-F5344CB8AC3E}">
        <p14:creationId xmlns:p14="http://schemas.microsoft.com/office/powerpoint/2010/main" val="193133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India</a:t>
            </a:r>
          </a:p>
        </p:txBody>
      </p:sp>
      <p:sp>
        <p:nvSpPr>
          <p:cNvPr id="3" name="TextBox 2"/>
          <p:cNvSpPr txBox="1"/>
          <p:nvPr/>
        </p:nvSpPr>
        <p:spPr>
          <a:xfrm>
            <a:off x="1163782" y="1246909"/>
            <a:ext cx="7099069" cy="6524863"/>
          </a:xfrm>
          <a:prstGeom prst="rect">
            <a:avLst/>
          </a:prstGeom>
          <a:noFill/>
        </p:spPr>
        <p:txBody>
          <a:bodyPr wrap="square" rtlCol="0">
            <a:spAutoFit/>
          </a:bodyPr>
          <a:lstStyle/>
          <a:p>
            <a:pPr marL="285750" indent="-285750">
              <a:buFont typeface="Arial" panose="020B0604020202020204" pitchFamily="34" charset="0"/>
              <a:buChar char="•"/>
            </a:pPr>
            <a:r>
              <a:rPr lang="en-GB" sz="2000" dirty="0"/>
              <a:t>India is located in the continent Asia.</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US" sz="2000" dirty="0"/>
              <a:t>India is the 7th largest country in the world.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It borders with 7 other countries. They are: Afghanistan, Bangladesh, Bhutan, Burma, China, Nepal, Pakistan and Sri Lanka.</a:t>
            </a:r>
          </a:p>
          <a:p>
            <a:pPr marL="285750" indent="-285750">
              <a:buFont typeface="Arial" panose="020B0604020202020204" pitchFamily="34" charset="0"/>
              <a:buChar char="•"/>
            </a:pPr>
            <a:endParaRPr lang="en-US" sz="2000" dirty="0"/>
          </a:p>
          <a:p>
            <a:pPr marL="285750" indent="-285750">
              <a:lnSpc>
                <a:spcPct val="120000"/>
              </a:lnSpc>
              <a:buFont typeface="Arial" panose="020B0604020202020204" pitchFamily="34" charset="0"/>
              <a:buChar char="•"/>
            </a:pPr>
            <a:r>
              <a:rPr lang="en-GB" sz="2000" dirty="0"/>
              <a:t>India has the second largest population in the world.</a:t>
            </a:r>
          </a:p>
          <a:p>
            <a:pPr marL="285750" indent="-285750">
              <a:lnSpc>
                <a:spcPct val="120000"/>
              </a:lnSpc>
              <a:buFont typeface="Arial" panose="020B0604020202020204" pitchFamily="34" charset="0"/>
              <a:buChar char="•"/>
            </a:pPr>
            <a:endParaRPr lang="en-GB" sz="2000" dirty="0"/>
          </a:p>
          <a:p>
            <a:pPr marL="285750" indent="-285750">
              <a:lnSpc>
                <a:spcPct val="120000"/>
              </a:lnSpc>
              <a:buFont typeface="Arial" panose="020B0604020202020204" pitchFamily="34" charset="0"/>
              <a:buChar char="•"/>
            </a:pPr>
            <a:r>
              <a:rPr lang="en-GB" sz="2000" dirty="0"/>
              <a:t>India also borders the Himalayan mountain range, the highest mountain range in the world.</a:t>
            </a:r>
          </a:p>
          <a:p>
            <a:pPr marL="285750" indent="-285750">
              <a:lnSpc>
                <a:spcPct val="120000"/>
              </a:lnSpc>
              <a:buFont typeface="Arial" panose="020B0604020202020204" pitchFamily="34" charset="0"/>
              <a:buChar char="•"/>
            </a:pPr>
            <a:endParaRPr lang="en-GB" sz="2000" dirty="0"/>
          </a:p>
          <a:p>
            <a:pPr marL="285750" indent="-285750">
              <a:lnSpc>
                <a:spcPct val="120000"/>
              </a:lnSpc>
              <a:buFont typeface="Arial" panose="020B0604020202020204" pitchFamily="34" charset="0"/>
              <a:buChar char="•"/>
            </a:pPr>
            <a:r>
              <a:rPr lang="en-GB" sz="2000" dirty="0"/>
              <a:t>Like the United States, India is divided into states. India has 29 states. It also has seven union territories.</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345397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3" name="Picture 2"/>
          <p:cNvPicPr>
            <a:picLocks noChangeAspect="1"/>
          </p:cNvPicPr>
          <p:nvPr/>
        </p:nvPicPr>
        <p:blipFill rotWithShape="1">
          <a:blip r:embed="rId3"/>
          <a:srcRect l="19461" t="17217" r="19333" b="6875"/>
          <a:stretch/>
        </p:blipFill>
        <p:spPr>
          <a:xfrm>
            <a:off x="0" y="0"/>
            <a:ext cx="9835277" cy="6858000"/>
          </a:xfrm>
          <a:prstGeom prst="rect">
            <a:avLst/>
          </a:prstGeom>
        </p:spPr>
      </p:pic>
    </p:spTree>
    <p:extLst>
      <p:ext uri="{BB962C8B-B14F-4D97-AF65-F5344CB8AC3E}">
        <p14:creationId xmlns:p14="http://schemas.microsoft.com/office/powerpoint/2010/main" val="2035515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Cities in India</a:t>
            </a:r>
          </a:p>
        </p:txBody>
      </p:sp>
      <p:sp>
        <p:nvSpPr>
          <p:cNvPr id="3" name="TextBox 2"/>
          <p:cNvSpPr txBox="1"/>
          <p:nvPr/>
        </p:nvSpPr>
        <p:spPr>
          <a:xfrm>
            <a:off x="748145" y="1473201"/>
            <a:ext cx="7348451" cy="4678204"/>
          </a:xfrm>
          <a:prstGeom prst="rect">
            <a:avLst/>
          </a:prstGeom>
          <a:noFill/>
        </p:spPr>
        <p:txBody>
          <a:bodyPr wrap="square" rtlCol="0">
            <a:spAutoFit/>
          </a:bodyPr>
          <a:lstStyle/>
          <a:p>
            <a:r>
              <a:rPr lang="en-GB" sz="2800" dirty="0"/>
              <a:t>The 5 largest cities in India are:</a:t>
            </a:r>
          </a:p>
          <a:p>
            <a:pPr marL="285750" indent="-285750">
              <a:buFont typeface="Arial" panose="020B0604020202020204" pitchFamily="34" charset="0"/>
              <a:buChar char="•"/>
            </a:pPr>
            <a:r>
              <a:rPr lang="en-GB" sz="2800" dirty="0"/>
              <a:t>Mumbai</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New Delhi</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Kolkata</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Chennai</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Bangalore</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58610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2C4705"/>
                </a:solidFill>
                <a:latin typeface="+mn-lt"/>
              </a:rPr>
              <a:t>Mumbai</a:t>
            </a:r>
          </a:p>
        </p:txBody>
      </p:sp>
      <p:sp>
        <p:nvSpPr>
          <p:cNvPr id="3" name="Rectangle 2"/>
          <p:cNvSpPr/>
          <p:nvPr/>
        </p:nvSpPr>
        <p:spPr>
          <a:xfrm>
            <a:off x="755650" y="1513946"/>
            <a:ext cx="4168688" cy="3963393"/>
          </a:xfrm>
          <a:prstGeom prst="rect">
            <a:avLst/>
          </a:prstGeom>
        </p:spPr>
        <p:txBody>
          <a:bodyPr wrap="square" lIns="0" tIns="0" rIns="0" bIns="0">
            <a:spAutoFit/>
          </a:bodyPr>
          <a:lstStyle/>
          <a:p>
            <a:pPr marL="285750" indent="-285750">
              <a:lnSpc>
                <a:spcPct val="120000"/>
              </a:lnSpc>
              <a:buFont typeface="Arial" panose="020B0604020202020204" pitchFamily="34" charset="0"/>
              <a:buChar char="•"/>
            </a:pPr>
            <a:r>
              <a:rPr lang="en-GB" dirty="0"/>
              <a:t>Mumbai is India’s largest city in terms of population.</a:t>
            </a:r>
          </a:p>
          <a:p>
            <a:pPr marL="285750" indent="-285750">
              <a:lnSpc>
                <a:spcPct val="120000"/>
              </a:lnSpc>
              <a:buFont typeface="Arial" panose="020B0604020202020204" pitchFamily="34" charset="0"/>
              <a:buChar char="•"/>
            </a:pPr>
            <a:endParaRPr lang="en-GB" dirty="0"/>
          </a:p>
          <a:p>
            <a:pPr marL="285750" indent="-285750">
              <a:lnSpc>
                <a:spcPct val="120000"/>
              </a:lnSpc>
              <a:buFont typeface="Arial" panose="020B0604020202020204" pitchFamily="34" charset="0"/>
              <a:buChar char="•"/>
            </a:pPr>
            <a:r>
              <a:rPr lang="en-GB" dirty="0"/>
              <a:t>Mumbai was formerly named Bombay.</a:t>
            </a:r>
          </a:p>
          <a:p>
            <a:pPr marL="285750" indent="-285750">
              <a:lnSpc>
                <a:spcPct val="120000"/>
              </a:lnSpc>
              <a:buFont typeface="Arial" panose="020B0604020202020204" pitchFamily="34" charset="0"/>
              <a:buChar char="•"/>
            </a:pPr>
            <a:endParaRPr lang="en-GB" dirty="0"/>
          </a:p>
          <a:p>
            <a:pPr marL="285750" indent="-285750">
              <a:lnSpc>
                <a:spcPct val="120000"/>
              </a:lnSpc>
              <a:buFont typeface="Arial" panose="020B0604020202020204" pitchFamily="34" charset="0"/>
              <a:buChar char="•"/>
            </a:pPr>
            <a:r>
              <a:rPr lang="en-GB" dirty="0"/>
              <a:t>It is named after a temple and had the first train in India.</a:t>
            </a:r>
          </a:p>
          <a:p>
            <a:pPr marL="285750" indent="-285750">
              <a:lnSpc>
                <a:spcPct val="120000"/>
              </a:lnSpc>
              <a:buFont typeface="Arial" panose="020B0604020202020204" pitchFamily="34" charset="0"/>
              <a:buChar char="•"/>
            </a:pPr>
            <a:endParaRPr lang="en-GB" dirty="0"/>
          </a:p>
          <a:p>
            <a:pPr marL="285750" indent="-285750">
              <a:lnSpc>
                <a:spcPct val="120000"/>
              </a:lnSpc>
              <a:buFont typeface="Arial" panose="020B0604020202020204" pitchFamily="34" charset="0"/>
              <a:buChar char="•"/>
            </a:pPr>
            <a:r>
              <a:rPr lang="en-GB" dirty="0"/>
              <a:t>Mumbai is also known as Bollywood (after Hollywood) because it produces a great deal of Indian movies.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7618" y="1513946"/>
            <a:ext cx="3264855" cy="2996466"/>
          </a:xfrm>
          <a:prstGeom prst="rect">
            <a:avLst/>
          </a:prstGeom>
          <a:ln w="28575">
            <a:solidFill>
              <a:srgbClr val="375609"/>
            </a:solidFill>
          </a:ln>
        </p:spPr>
      </p:pic>
      <p:grpSp>
        <p:nvGrpSpPr>
          <p:cNvPr id="5" name="Group 4"/>
          <p:cNvGrpSpPr/>
          <p:nvPr/>
        </p:nvGrpSpPr>
        <p:grpSpPr>
          <a:xfrm>
            <a:off x="5687412" y="3210480"/>
            <a:ext cx="1037132" cy="471367"/>
            <a:chOff x="6160622" y="2287691"/>
            <a:chExt cx="1037132" cy="471367"/>
          </a:xfrm>
        </p:grpSpPr>
        <p:sp>
          <p:nvSpPr>
            <p:cNvPr id="6" name="TextBox 5"/>
            <p:cNvSpPr txBox="1"/>
            <p:nvPr/>
          </p:nvSpPr>
          <p:spPr>
            <a:xfrm>
              <a:off x="6160622" y="2389726"/>
              <a:ext cx="1037132" cy="369332"/>
            </a:xfrm>
            <a:prstGeom prst="rect">
              <a:avLst/>
            </a:prstGeom>
            <a:noFill/>
          </p:spPr>
          <p:txBody>
            <a:bodyPr wrap="square" rtlCol="0">
              <a:spAutoFit/>
            </a:bodyPr>
            <a:lstStyle/>
            <a:p>
              <a:r>
                <a:rPr lang="en-GB" dirty="0"/>
                <a:t>Mumbai</a:t>
              </a:r>
            </a:p>
          </p:txBody>
        </p:sp>
        <p:sp>
          <p:nvSpPr>
            <p:cNvPr id="7" name="Oval 6"/>
            <p:cNvSpPr/>
            <p:nvPr/>
          </p:nvSpPr>
          <p:spPr>
            <a:xfrm>
              <a:off x="6608373" y="2287691"/>
              <a:ext cx="141630" cy="14163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97314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854539AC-FA50-40BB-9D8D-A753FBF5E510}" vid="{8DACF810-3772-463E-B189-732B086EE0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us-ss-61-all-about-india-powerpoint</Template>
  <TotalTime>2133</TotalTime>
  <Words>1268</Words>
  <Application>Microsoft Office PowerPoint</Application>
  <PresentationFormat>On-screen Show (4:3)</PresentationFormat>
  <Paragraphs>185</Paragraphs>
  <Slides>21</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Twinkl</vt:lpstr>
      <vt:lpstr>Arial</vt:lpstr>
      <vt:lpstr>Twinkl SemiBold</vt:lpstr>
      <vt:lpstr>ReithSans</vt:lpstr>
      <vt:lpstr>Calibri</vt:lpstr>
      <vt:lpstr>Office Theme</vt:lpstr>
      <vt:lpstr>PowerPoint Presentation</vt:lpstr>
      <vt:lpstr>What is a continent? </vt:lpstr>
      <vt:lpstr>Many countries can exist in one continent.</vt:lpstr>
      <vt:lpstr>Think of where you live as  a map of concentric ovals. </vt:lpstr>
      <vt:lpstr>Where is India? </vt:lpstr>
      <vt:lpstr>India</vt:lpstr>
      <vt:lpstr>PowerPoint Presentation</vt:lpstr>
      <vt:lpstr>Cities in India</vt:lpstr>
      <vt:lpstr>Mumbai</vt:lpstr>
      <vt:lpstr>New Delhi</vt:lpstr>
      <vt:lpstr>Kolkata </vt:lpstr>
      <vt:lpstr>Chennai</vt:lpstr>
      <vt:lpstr>Bangalore</vt:lpstr>
      <vt:lpstr>PowerPoint Presentation</vt:lpstr>
      <vt:lpstr>Urban and Rural</vt:lpstr>
      <vt:lpstr>PowerPoint Presentation</vt:lpstr>
      <vt:lpstr>Urban India</vt:lpstr>
      <vt:lpstr>Urban India</vt:lpstr>
      <vt:lpstr>PowerPoint Presentation</vt:lpstr>
      <vt:lpstr>Rural India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Thomas Becker</dc:creator>
  <cp:lastModifiedBy>Maddi Smith [Student-EDU]</cp:lastModifiedBy>
  <cp:revision>65</cp:revision>
  <dcterms:created xsi:type="dcterms:W3CDTF">2019-08-06T10:24:54Z</dcterms:created>
  <dcterms:modified xsi:type="dcterms:W3CDTF">2021-01-02T14:19:27Z</dcterms:modified>
</cp:coreProperties>
</file>