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handoutMasterIdLst>
    <p:handoutMasterId r:id="rId6"/>
  </p:handoutMasterIdLst>
  <p:sldIdLst>
    <p:sldId id="305" r:id="rId2"/>
    <p:sldId id="310" r:id="rId3"/>
    <p:sldId id="32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 Kurta" initials="JK" lastIdx="1" clrIdx="0">
    <p:extLst>
      <p:ext uri="{19B8F6BF-5375-455C-9EA6-DF929625EA0E}">
        <p15:presenceInfo xmlns:p15="http://schemas.microsoft.com/office/powerpoint/2012/main" userId="J Kur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253746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15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30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17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5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2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8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0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7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5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9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2.jpg"/><Relationship Id="rId2" Type="http://schemas.openxmlformats.org/officeDocument/2006/relationships/audio" Target="../media/media1.m4a"/><Relationship Id="rId16" Type="http://schemas.openxmlformats.org/officeDocument/2006/relationships/notesSlide" Target="../notesSlides/notesSlide1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slideLayout" Target="../slideLayouts/slideLayout12.xml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microsoft.com/office/2007/relationships/media" Target="../media/media14.m4a"/><Relationship Id="rId18" Type="http://schemas.openxmlformats.org/officeDocument/2006/relationships/image" Target="../media/image5.png"/><Relationship Id="rId3" Type="http://schemas.microsoft.com/office/2007/relationships/media" Target="../media/media9.m4a"/><Relationship Id="rId7" Type="http://schemas.microsoft.com/office/2007/relationships/media" Target="../media/media11.m4a"/><Relationship Id="rId12" Type="http://schemas.openxmlformats.org/officeDocument/2006/relationships/audio" Target="../media/media13.m4a"/><Relationship Id="rId17" Type="http://schemas.openxmlformats.org/officeDocument/2006/relationships/image" Target="../media/image4.jpg"/><Relationship Id="rId2" Type="http://schemas.openxmlformats.org/officeDocument/2006/relationships/audio" Target="../media/media8.m4a"/><Relationship Id="rId16" Type="http://schemas.openxmlformats.org/officeDocument/2006/relationships/notesSlide" Target="../notesSlides/notesSlide2.xml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microsoft.com/office/2007/relationships/media" Target="../media/media13.m4a"/><Relationship Id="rId5" Type="http://schemas.microsoft.com/office/2007/relationships/media" Target="../media/media10.m4a"/><Relationship Id="rId15" Type="http://schemas.openxmlformats.org/officeDocument/2006/relationships/slideLayout" Target="../slideLayouts/slideLayout12.xml"/><Relationship Id="rId10" Type="http://schemas.openxmlformats.org/officeDocument/2006/relationships/audio" Target="../media/media12.m4a"/><Relationship Id="rId19" Type="http://schemas.openxmlformats.org/officeDocument/2006/relationships/image" Target="../media/image3.png"/><Relationship Id="rId4" Type="http://schemas.openxmlformats.org/officeDocument/2006/relationships/audio" Target="../media/media9.m4a"/><Relationship Id="rId9" Type="http://schemas.microsoft.com/office/2007/relationships/media" Target="../media/media12.m4a"/><Relationship Id="rId14" Type="http://schemas.openxmlformats.org/officeDocument/2006/relationships/audio" Target="../media/media14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3.png"/><Relationship Id="rId3" Type="http://schemas.microsoft.com/office/2007/relationships/media" Target="../media/media16.m4a"/><Relationship Id="rId7" Type="http://schemas.microsoft.com/office/2007/relationships/media" Target="../media/media18.m4a"/><Relationship Id="rId12" Type="http://schemas.openxmlformats.org/officeDocument/2006/relationships/audio" Target="../media/media20.m4a"/><Relationship Id="rId17" Type="http://schemas.openxmlformats.org/officeDocument/2006/relationships/image" Target="../media/image5.png"/><Relationship Id="rId2" Type="http://schemas.openxmlformats.org/officeDocument/2006/relationships/audio" Target="../media/media15.m4a"/><Relationship Id="rId16" Type="http://schemas.openxmlformats.org/officeDocument/2006/relationships/image" Target="../media/image6.png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20.m4a"/><Relationship Id="rId5" Type="http://schemas.microsoft.com/office/2007/relationships/media" Target="../media/media17.m4a"/><Relationship Id="rId15" Type="http://schemas.openxmlformats.org/officeDocument/2006/relationships/image" Target="../media/image4.jpg"/><Relationship Id="rId10" Type="http://schemas.openxmlformats.org/officeDocument/2006/relationships/audio" Target="../media/media19.m4a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"/>
          <a:stretch/>
        </p:blipFill>
        <p:spPr>
          <a:xfrm>
            <a:off x="3381378" y="1641519"/>
            <a:ext cx="4073245" cy="40599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8199739" y="5344468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47334" y="599746"/>
            <a:ext cx="3265888" cy="1039057"/>
          </a:xfrm>
          <a:prstGeom prst="wedgeEllipseCallout">
            <a:avLst>
              <a:gd name="adj1" fmla="val 51519"/>
              <a:gd name="adj2" fmla="val -4031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This is called a 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co-ordinate grid</a:t>
            </a:r>
            <a:r>
              <a:rPr lang="en-GB" sz="1600" b="1" dirty="0">
                <a:solidFill>
                  <a:srgbClr val="253746"/>
                </a:solidFill>
              </a:rPr>
              <a:t>. We can use it to plot points, like a map.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90704" y="5159802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x-axis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579610" y="2943267"/>
            <a:ext cx="3479303" cy="1120734"/>
          </a:xfrm>
          <a:prstGeom prst="wedgeEllipseCallout">
            <a:avLst>
              <a:gd name="adj1" fmla="val 38591"/>
              <a:gd name="adj2" fmla="val -691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This line is the </a:t>
            </a:r>
            <a:r>
              <a:rPr lang="en-GB" sz="1600" b="1" dirty="0">
                <a:solidFill>
                  <a:srgbClr val="FF0000"/>
                </a:solidFill>
              </a:rPr>
              <a:t>x-axis</a:t>
            </a:r>
            <a:r>
              <a:rPr lang="en-GB" sz="1600" b="1" dirty="0">
                <a:solidFill>
                  <a:srgbClr val="253746"/>
                </a:solidFill>
              </a:rPr>
              <a:t>.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It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>
                <a:solidFill>
                  <a:srgbClr val="253746"/>
                </a:solidFill>
              </a:rPr>
              <a:t>goes</a:t>
            </a:r>
            <a:r>
              <a:rPr lang="en-GB" sz="1600" b="1" dirty="0">
                <a:solidFill>
                  <a:srgbClr val="FF0000"/>
                </a:solidFill>
              </a:rPr>
              <a:t> across </a:t>
            </a:r>
            <a:r>
              <a:rPr lang="en-GB" sz="1600" b="1" dirty="0">
                <a:solidFill>
                  <a:srgbClr val="253746"/>
                </a:solidFill>
              </a:rPr>
              <a:t>the grid, marking the </a:t>
            </a:r>
            <a:r>
              <a:rPr lang="en-GB" sz="1600" b="1" dirty="0">
                <a:solidFill>
                  <a:srgbClr val="FF0000"/>
                </a:solidFill>
              </a:rPr>
              <a:t>horizontal position.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>
            <a:off x="3416009" y="968972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94616" y="1239482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y-axis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85087" y="1925150"/>
            <a:ext cx="3329586" cy="1480623"/>
          </a:xfrm>
          <a:prstGeom prst="wedgeEllipseCallout">
            <a:avLst>
              <a:gd name="adj1" fmla="val -6922"/>
              <a:gd name="adj2" fmla="val 6693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This line is the </a:t>
            </a:r>
            <a:r>
              <a:rPr lang="en-GB" sz="1600" b="1" dirty="0">
                <a:solidFill>
                  <a:srgbClr val="FF0000"/>
                </a:solidFill>
              </a:rPr>
              <a:t>y-axis</a:t>
            </a:r>
            <a:r>
              <a:rPr lang="en-GB" sz="1600" b="1" dirty="0">
                <a:solidFill>
                  <a:srgbClr val="253746"/>
                </a:solidFill>
              </a:rPr>
              <a:t>.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It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>
                <a:solidFill>
                  <a:srgbClr val="253746"/>
                </a:solidFill>
              </a:rPr>
              <a:t>goes</a:t>
            </a:r>
            <a:r>
              <a:rPr lang="en-GB" sz="1600" b="1" dirty="0">
                <a:solidFill>
                  <a:srgbClr val="FF0000"/>
                </a:solidFill>
              </a:rPr>
              <a:t> up </a:t>
            </a:r>
            <a:r>
              <a:rPr lang="en-GB" sz="1600" b="1" dirty="0">
                <a:solidFill>
                  <a:srgbClr val="253746"/>
                </a:solidFill>
              </a:rPr>
              <a:t>the grid, marking the 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vertical position.</a:t>
            </a:r>
          </a:p>
        </p:txBody>
      </p: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69438" y="4660232"/>
            <a:ext cx="2815299" cy="1091064"/>
          </a:xfrm>
          <a:prstGeom prst="wedgeEllipseCallout">
            <a:avLst>
              <a:gd name="adj1" fmla="val -55488"/>
              <a:gd name="adj2" fmla="val 5885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The </a:t>
            </a:r>
            <a:r>
              <a:rPr lang="en-GB" sz="1600" b="1" dirty="0">
                <a:solidFill>
                  <a:srgbClr val="FF0000"/>
                </a:solidFill>
              </a:rPr>
              <a:t>origin</a:t>
            </a:r>
            <a:r>
              <a:rPr lang="en-GB" sz="1600" b="1" dirty="0">
                <a:solidFill>
                  <a:srgbClr val="253746"/>
                </a:solidFill>
              </a:rPr>
              <a:t> is the point where the x and y-axes cross.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058449-3B04-40AA-8848-1C297A9BF807}"/>
              </a:ext>
            </a:extLst>
          </p:cNvPr>
          <p:cNvCxnSpPr>
            <a:cxnSpLocks/>
          </p:cNvCxnSpPr>
          <p:nvPr/>
        </p:nvCxnSpPr>
        <p:spPr>
          <a:xfrm flipH="1">
            <a:off x="5943599" y="4064000"/>
            <a:ext cx="152401" cy="1280468"/>
          </a:xfrm>
          <a:prstGeom prst="straightConnector1">
            <a:avLst/>
          </a:prstGeom>
          <a:ln w="57150">
            <a:solidFill>
              <a:srgbClr val="253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839234-2A2C-4822-9E5A-E7679E9076F7}"/>
              </a:ext>
            </a:extLst>
          </p:cNvPr>
          <p:cNvCxnSpPr>
            <a:cxnSpLocks/>
          </p:cNvCxnSpPr>
          <p:nvPr/>
        </p:nvCxnSpPr>
        <p:spPr>
          <a:xfrm flipV="1">
            <a:off x="2653772" y="5387333"/>
            <a:ext cx="1003828" cy="141801"/>
          </a:xfrm>
          <a:prstGeom prst="straightConnector1">
            <a:avLst/>
          </a:prstGeom>
          <a:ln w="57150">
            <a:solidFill>
              <a:srgbClr val="253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862E667-D5E0-48FA-B07D-31C4A99F338A}"/>
              </a:ext>
            </a:extLst>
          </p:cNvPr>
          <p:cNvCxnSpPr>
            <a:cxnSpLocks/>
          </p:cNvCxnSpPr>
          <p:nvPr/>
        </p:nvCxnSpPr>
        <p:spPr>
          <a:xfrm>
            <a:off x="2929467" y="2780823"/>
            <a:ext cx="711200" cy="321406"/>
          </a:xfrm>
          <a:prstGeom prst="straightConnector1">
            <a:avLst/>
          </a:prstGeom>
          <a:ln w="57150">
            <a:solidFill>
              <a:srgbClr val="253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B8445D4-CE1C-4CFF-ABBA-4F705EBB0681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Plot co-ordinates and draw polygons in two quadrants.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80EB7E6-42FC-4DCB-9AC5-44357AB7738F}"/>
              </a:ext>
            </a:extLst>
          </p:cNvPr>
          <p:cNvSpPr/>
          <p:nvPr/>
        </p:nvSpPr>
        <p:spPr>
          <a:xfrm>
            <a:off x="4335142" y="351316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Speech Bubble: Rectangle with Corners Rounded 10">
            <a:extLst>
              <a:ext uri="{FF2B5EF4-FFF2-40B4-BE49-F238E27FC236}">
                <a16:creationId xmlns:a16="http://schemas.microsoft.com/office/drawing/2014/main" id="{A90F24DE-BA03-4CE4-A370-0A0FDF072DF8}"/>
              </a:ext>
            </a:extLst>
          </p:cNvPr>
          <p:cNvSpPr/>
          <p:nvPr/>
        </p:nvSpPr>
        <p:spPr>
          <a:xfrm>
            <a:off x="4193880" y="680482"/>
            <a:ext cx="4022785" cy="1480623"/>
          </a:xfrm>
          <a:prstGeom prst="wedgeEllipseCallout">
            <a:avLst>
              <a:gd name="adj1" fmla="val -29577"/>
              <a:gd name="adj2" fmla="val 11148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This is the point (2, 5).  </a:t>
            </a:r>
            <a:r>
              <a:rPr lang="en-GB" sz="1600" b="1" dirty="0">
                <a:solidFill>
                  <a:srgbClr val="253746"/>
                </a:solidFill>
              </a:rPr>
              <a:t>We always give the x position first, then a comma, then the y position. </a:t>
            </a:r>
            <a:r>
              <a:rPr lang="en-GB" sz="1600" b="1" i="1" kern="0" dirty="0">
                <a:solidFill>
                  <a:srgbClr val="253746"/>
                </a:solidFill>
              </a:rPr>
              <a:t>Walk before you fly!</a:t>
            </a:r>
          </a:p>
          <a:p>
            <a:pPr algn="ctr"/>
            <a:endParaRPr lang="en-GB" sz="1600" b="1" dirty="0">
              <a:solidFill>
                <a:srgbClr val="253746"/>
              </a:solidFill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4B304B4-24C4-704B-959A-CE8E6B06B9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153445" y="132355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AA871CD-F8AD-6047-8135-0E7E19A585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153445" y="1126648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7400D83-BD3D-9043-A94D-9D76CEED6C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195381" y="2374423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30B1665-CE5B-E34E-A363-FAF9247FD38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344514" y="3781568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FE49710-E3D1-0144-98ED-028DF928F1A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213073" y="5122734"/>
            <a:ext cx="812800" cy="812800"/>
          </a:xfrm>
          <a:prstGeom prst="rect">
            <a:avLst/>
          </a:prstGeom>
        </p:spPr>
      </p:pic>
      <p:pic>
        <p:nvPicPr>
          <p:cNvPr id="12" name="Online Media 1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7A62325-5304-9B46-B234-91369DAD839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2299677" y="4355268"/>
            <a:ext cx="812800" cy="812800"/>
          </a:xfrm>
          <a:prstGeom prst="rect">
            <a:avLst/>
          </a:prstGeom>
        </p:spPr>
      </p:pic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5502EDA-E827-754A-B5FA-A78A2B06F46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2375858" y="30801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9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10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81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16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20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27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6" grpId="0" animBg="1"/>
      <p:bldP spid="3" grpId="0"/>
      <p:bldP spid="17" grpId="0" animBg="1"/>
      <p:bldP spid="19" grpId="0"/>
      <p:bldP spid="20" grpId="0" animBg="1"/>
      <p:bldP spid="21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Plot co-ordinates and draw polygons in two quadrants.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2DCABA-17D1-4380-B8BD-148BBF87BD4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7" t="11503" r="18205" b="62353"/>
          <a:stretch/>
        </p:blipFill>
        <p:spPr>
          <a:xfrm>
            <a:off x="1393114" y="1154019"/>
            <a:ext cx="6357772" cy="3532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B0D8AF7-EE36-460A-A458-58B5AA2FAB3F}"/>
              </a:ext>
            </a:extLst>
          </p:cNvPr>
          <p:cNvSpPr/>
          <p:nvPr/>
        </p:nvSpPr>
        <p:spPr>
          <a:xfrm>
            <a:off x="5597269" y="504303"/>
            <a:ext cx="3430050" cy="1272298"/>
          </a:xfrm>
          <a:prstGeom prst="wedgeRoundRectCallout">
            <a:avLst>
              <a:gd name="adj1" fmla="val -70644"/>
              <a:gd name="adj2" fmla="val -1340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 defTabSz="914400"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extend the grid into a second</a:t>
            </a:r>
            <a:r>
              <a:rPr kumimoji="0" lang="en-GB" sz="1600" b="1" i="0" u="none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quadrant</a:t>
            </a:r>
            <a:r>
              <a:rPr kumimoji="0" lang="en-GB" sz="1600" b="1" i="0" u="none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GB" sz="1600" b="1" kern="0" dirty="0">
                <a:solidFill>
                  <a:srgbClr val="253746"/>
                </a:solidFill>
              </a:rPr>
              <a:t>Look how the numbers on the x-axis to the left of the origin are negative numbers, counting back from zero.</a:t>
            </a:r>
            <a:endParaRPr lang="en-GB" sz="1600" b="1" i="1" kern="0" dirty="0">
              <a:solidFill>
                <a:srgbClr val="253746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FD50ED-48D7-4163-8641-0418868B4E21}"/>
              </a:ext>
            </a:extLst>
          </p:cNvPr>
          <p:cNvSpPr txBox="1"/>
          <p:nvPr/>
        </p:nvSpPr>
        <p:spPr>
          <a:xfrm>
            <a:off x="4760268" y="2743790"/>
            <a:ext cx="60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D2D0AF-AC5F-4CAD-A861-DEC6ED493C99}"/>
              </a:ext>
            </a:extLst>
          </p:cNvPr>
          <p:cNvSpPr txBox="1"/>
          <p:nvPr/>
        </p:nvSpPr>
        <p:spPr>
          <a:xfrm>
            <a:off x="4760267" y="1973025"/>
            <a:ext cx="60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25015F-17A4-4BFF-B125-1CCD90D11205}"/>
              </a:ext>
            </a:extLst>
          </p:cNvPr>
          <p:cNvGrpSpPr/>
          <p:nvPr/>
        </p:nvGrpSpPr>
        <p:grpSpPr>
          <a:xfrm>
            <a:off x="6328647" y="1920360"/>
            <a:ext cx="2500563" cy="637440"/>
            <a:chOff x="1167141" y="1074204"/>
            <a:chExt cx="3334085" cy="721769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21D3559F-73FE-429D-AA8B-32067465CB91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How do we write these as co-ordinates?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98A4E93-DC81-41E1-B700-9CA5DE2621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93305" y="1133836"/>
              <a:ext cx="307921" cy="519867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2F6B15C-B05B-44A1-8606-F59EC68F73D2}"/>
              </a:ext>
            </a:extLst>
          </p:cNvPr>
          <p:cNvSpPr txBox="1"/>
          <p:nvPr/>
        </p:nvSpPr>
        <p:spPr>
          <a:xfrm>
            <a:off x="5038343" y="3010355"/>
            <a:ext cx="87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(2, 5)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7C3FB5-2159-4AF5-865F-F32DDD921BF9}"/>
              </a:ext>
            </a:extLst>
          </p:cNvPr>
          <p:cNvSpPr txBox="1"/>
          <p:nvPr/>
        </p:nvSpPr>
        <p:spPr>
          <a:xfrm>
            <a:off x="4969634" y="1742066"/>
            <a:ext cx="87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(2, 8)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9B8FBD-AE6B-4BA9-9B3F-CFB206066BD0}"/>
              </a:ext>
            </a:extLst>
          </p:cNvPr>
          <p:cNvSpPr txBox="1"/>
          <p:nvPr/>
        </p:nvSpPr>
        <p:spPr>
          <a:xfrm>
            <a:off x="3475446" y="2726126"/>
            <a:ext cx="60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D7C083-85CA-49E0-BA07-8A6759750A50}"/>
              </a:ext>
            </a:extLst>
          </p:cNvPr>
          <p:cNvGrpSpPr/>
          <p:nvPr/>
        </p:nvGrpSpPr>
        <p:grpSpPr>
          <a:xfrm>
            <a:off x="716094" y="2129318"/>
            <a:ext cx="2175993" cy="856964"/>
            <a:chOff x="1599901" y="825638"/>
            <a:chExt cx="2901325" cy="970335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89EAB2D4-0389-4CE4-B3F6-B655B4692F52}"/>
                </a:ext>
              </a:extLst>
            </p:cNvPr>
            <p:cNvSpPr/>
            <p:nvPr/>
          </p:nvSpPr>
          <p:spPr>
            <a:xfrm>
              <a:off x="1599901" y="825638"/>
              <a:ext cx="2772972" cy="970335"/>
            </a:xfrm>
            <a:prstGeom prst="wedgeRoundRectCallout">
              <a:avLst>
                <a:gd name="adj1" fmla="val 82576"/>
                <a:gd name="adj2" fmla="val 53134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How do we write the co-ordinates for this point? 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C621448-A2E5-4201-B3A2-5566377C7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93305" y="1133836"/>
              <a:ext cx="307921" cy="519867"/>
            </a:xfrm>
            <a:prstGeom prst="rect">
              <a:avLst/>
            </a:prstGeom>
          </p:spPr>
        </p:pic>
      </p:grp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A0C69BF3-E38D-41C3-844E-E4272F1273C2}"/>
              </a:ext>
            </a:extLst>
          </p:cNvPr>
          <p:cNvSpPr/>
          <p:nvPr/>
        </p:nvSpPr>
        <p:spPr>
          <a:xfrm>
            <a:off x="3947493" y="4658452"/>
            <a:ext cx="3430050" cy="1321907"/>
          </a:xfrm>
          <a:prstGeom prst="wedgeRoundRectCallout">
            <a:avLst>
              <a:gd name="adj1" fmla="val 9276"/>
              <a:gd name="adj2" fmla="val -99104"/>
              <a:gd name="adj3" fmla="val 16667"/>
            </a:avLst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These are three of the four vertices of a rectangle. </a:t>
            </a:r>
          </a:p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What the co-ordinates of the missing vertex?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1598AA-999F-4E16-95F7-338E6679042B}"/>
              </a:ext>
            </a:extLst>
          </p:cNvPr>
          <p:cNvSpPr txBox="1"/>
          <p:nvPr/>
        </p:nvSpPr>
        <p:spPr>
          <a:xfrm>
            <a:off x="3387385" y="3072393"/>
            <a:ext cx="87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-3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5)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961A7D-F844-4DBD-BBC2-3083E34C316F}"/>
              </a:ext>
            </a:extLst>
          </p:cNvPr>
          <p:cNvSpPr txBox="1"/>
          <p:nvPr/>
        </p:nvSpPr>
        <p:spPr>
          <a:xfrm>
            <a:off x="3472842" y="1973024"/>
            <a:ext cx="60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46E84C-9551-464B-8049-4C51CC9F1B2A}"/>
              </a:ext>
            </a:extLst>
          </p:cNvPr>
          <p:cNvSpPr txBox="1"/>
          <p:nvPr/>
        </p:nvSpPr>
        <p:spPr>
          <a:xfrm>
            <a:off x="3387385" y="1726932"/>
            <a:ext cx="87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-3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8)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AF6C5C-D870-47D0-BAFA-1A5587FDAD15}"/>
              </a:ext>
            </a:extLst>
          </p:cNvPr>
          <p:cNvSpPr/>
          <p:nvPr/>
        </p:nvSpPr>
        <p:spPr>
          <a:xfrm>
            <a:off x="3797412" y="2291607"/>
            <a:ext cx="1287425" cy="772605"/>
          </a:xfrm>
          <a:prstGeom prst="rect">
            <a:avLst/>
          </a:prstGeom>
          <a:solidFill>
            <a:schemeClr val="accent1">
              <a:alpha val="56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5D274B8-0BEF-144D-B4E6-4B12DDC553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551651" y="338700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54CE971-00FD-0E41-98DC-36DC5E0E5F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551651" y="1314242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009CB33-D5A6-AF49-BBA1-7CDC0C8605E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551651" y="2665993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DFD2898-8568-4C4D-8873-EEA3F129F21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536902" y="3889583"/>
            <a:ext cx="812800" cy="812800"/>
          </a:xfrm>
          <a:prstGeom prst="rect">
            <a:avLst/>
          </a:prstGeom>
        </p:spPr>
      </p:pic>
      <p:pic>
        <p:nvPicPr>
          <p:cNvPr id="18" name="Online Media 1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71200C9-7315-CB4E-A7B2-E9C1FAEDD0F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551651" y="5241334"/>
            <a:ext cx="812800" cy="812800"/>
          </a:xfrm>
          <a:prstGeom prst="rect">
            <a:avLst/>
          </a:prstGeom>
        </p:spPr>
      </p:pic>
      <p:pic>
        <p:nvPicPr>
          <p:cNvPr id="19" name="Online Media 1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A6393AB-B69D-9543-9AF4-BEB7607BB12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943302" y="6627666"/>
            <a:ext cx="812800" cy="812800"/>
          </a:xfrm>
          <a:prstGeom prst="rect">
            <a:avLst/>
          </a:prstGeom>
        </p:spPr>
      </p:pic>
      <p:pic>
        <p:nvPicPr>
          <p:cNvPr id="26" name="Online Media 2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2EB5EA3-1452-214E-8BE0-CB2B7CBD17C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991979" y="32801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8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2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970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177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144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9" grpId="0" animBg="1"/>
      <p:bldP spid="13" grpId="0"/>
      <p:bldP spid="14" grpId="0"/>
      <p:bldP spid="20" grpId="0"/>
      <p:bldP spid="21" grpId="0"/>
      <p:bldP spid="22" grpId="0"/>
      <p:bldP spid="27" grpId="0" animBg="1"/>
      <p:bldP spid="29" grpId="0"/>
      <p:bldP spid="30" grpId="0"/>
      <p:bldP spid="31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Plot co-ordinates and draw polygons in two quadrants.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922DB0-D6D3-4FB7-A05E-63179967239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7" t="11503" r="18205" b="62353"/>
          <a:stretch/>
        </p:blipFill>
        <p:spPr>
          <a:xfrm>
            <a:off x="1393114" y="1154019"/>
            <a:ext cx="6357772" cy="3532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entagon 2">
            <a:extLst>
              <a:ext uri="{FF2B5EF4-FFF2-40B4-BE49-F238E27FC236}">
                <a16:creationId xmlns:a16="http://schemas.microsoft.com/office/drawing/2014/main" id="{D30243B2-CAA5-45AF-BF66-4731E277E618}"/>
              </a:ext>
            </a:extLst>
          </p:cNvPr>
          <p:cNvSpPr/>
          <p:nvPr/>
        </p:nvSpPr>
        <p:spPr>
          <a:xfrm>
            <a:off x="3265717" y="2002971"/>
            <a:ext cx="2054722" cy="2061023"/>
          </a:xfrm>
          <a:custGeom>
            <a:avLst/>
            <a:gdLst>
              <a:gd name="connsiteX0" fmla="*/ 2 w 2098269"/>
              <a:gd name="connsiteY0" fmla="*/ 787241 h 2061028"/>
              <a:gd name="connsiteX1" fmla="*/ 1049135 w 2098269"/>
              <a:gd name="connsiteY1" fmla="*/ 0 h 2061028"/>
              <a:gd name="connsiteX2" fmla="*/ 2098267 w 2098269"/>
              <a:gd name="connsiteY2" fmla="*/ 787241 h 2061028"/>
              <a:gd name="connsiteX3" fmla="*/ 1697534 w 2098269"/>
              <a:gd name="connsiteY3" fmla="*/ 2061023 h 2061028"/>
              <a:gd name="connsiteX4" fmla="*/ 400735 w 2098269"/>
              <a:gd name="connsiteY4" fmla="*/ 2061023 h 2061028"/>
              <a:gd name="connsiteX5" fmla="*/ 2 w 2098269"/>
              <a:gd name="connsiteY5" fmla="*/ 787241 h 2061028"/>
              <a:gd name="connsiteX0" fmla="*/ 0 w 2098265"/>
              <a:gd name="connsiteY0" fmla="*/ 787241 h 2075537"/>
              <a:gd name="connsiteX1" fmla="*/ 1049133 w 2098265"/>
              <a:gd name="connsiteY1" fmla="*/ 0 h 2075537"/>
              <a:gd name="connsiteX2" fmla="*/ 2098265 w 2098265"/>
              <a:gd name="connsiteY2" fmla="*/ 787241 h 2075537"/>
              <a:gd name="connsiteX3" fmla="*/ 1697532 w 2098265"/>
              <a:gd name="connsiteY3" fmla="*/ 2061023 h 2075537"/>
              <a:gd name="connsiteX4" fmla="*/ 66905 w 2098265"/>
              <a:gd name="connsiteY4" fmla="*/ 2075537 h 2075537"/>
              <a:gd name="connsiteX5" fmla="*/ 0 w 2098265"/>
              <a:gd name="connsiteY5" fmla="*/ 787241 h 2075537"/>
              <a:gd name="connsiteX0" fmla="*/ 5667 w 2031360"/>
              <a:gd name="connsiteY0" fmla="*/ 787241 h 2075537"/>
              <a:gd name="connsiteX1" fmla="*/ 982228 w 2031360"/>
              <a:gd name="connsiteY1" fmla="*/ 0 h 2075537"/>
              <a:gd name="connsiteX2" fmla="*/ 2031360 w 2031360"/>
              <a:gd name="connsiteY2" fmla="*/ 787241 h 2075537"/>
              <a:gd name="connsiteX3" fmla="*/ 1630627 w 2031360"/>
              <a:gd name="connsiteY3" fmla="*/ 2061023 h 2075537"/>
              <a:gd name="connsiteX4" fmla="*/ 0 w 2031360"/>
              <a:gd name="connsiteY4" fmla="*/ 2075537 h 2075537"/>
              <a:gd name="connsiteX5" fmla="*/ 5667 w 2031360"/>
              <a:gd name="connsiteY5" fmla="*/ 787241 h 2075537"/>
              <a:gd name="connsiteX0" fmla="*/ 5667 w 1799132"/>
              <a:gd name="connsiteY0" fmla="*/ 787241 h 2075537"/>
              <a:gd name="connsiteX1" fmla="*/ 982228 w 1799132"/>
              <a:gd name="connsiteY1" fmla="*/ 0 h 2075537"/>
              <a:gd name="connsiteX2" fmla="*/ 1799132 w 1799132"/>
              <a:gd name="connsiteY2" fmla="*/ 801755 h 2075537"/>
              <a:gd name="connsiteX3" fmla="*/ 1630627 w 1799132"/>
              <a:gd name="connsiteY3" fmla="*/ 2061023 h 2075537"/>
              <a:gd name="connsiteX4" fmla="*/ 0 w 1799132"/>
              <a:gd name="connsiteY4" fmla="*/ 2075537 h 2075537"/>
              <a:gd name="connsiteX5" fmla="*/ 5667 w 1799132"/>
              <a:gd name="connsiteY5" fmla="*/ 787241 h 2075537"/>
              <a:gd name="connsiteX0" fmla="*/ 5667 w 1799132"/>
              <a:gd name="connsiteY0" fmla="*/ 787241 h 2075537"/>
              <a:gd name="connsiteX1" fmla="*/ 982228 w 1799132"/>
              <a:gd name="connsiteY1" fmla="*/ 0 h 2075537"/>
              <a:gd name="connsiteX2" fmla="*/ 1799132 w 1799132"/>
              <a:gd name="connsiteY2" fmla="*/ 801755 h 2075537"/>
              <a:gd name="connsiteX3" fmla="*/ 1790284 w 1799132"/>
              <a:gd name="connsiteY3" fmla="*/ 2061023 h 2075537"/>
              <a:gd name="connsiteX4" fmla="*/ 0 w 1799132"/>
              <a:gd name="connsiteY4" fmla="*/ 2075537 h 2075537"/>
              <a:gd name="connsiteX5" fmla="*/ 5667 w 1799132"/>
              <a:gd name="connsiteY5" fmla="*/ 787241 h 2075537"/>
              <a:gd name="connsiteX0" fmla="*/ 0 w 1807979"/>
              <a:gd name="connsiteY0" fmla="*/ 787241 h 2075537"/>
              <a:gd name="connsiteX1" fmla="*/ 991075 w 1807979"/>
              <a:gd name="connsiteY1" fmla="*/ 0 h 2075537"/>
              <a:gd name="connsiteX2" fmla="*/ 1807979 w 1807979"/>
              <a:gd name="connsiteY2" fmla="*/ 801755 h 2075537"/>
              <a:gd name="connsiteX3" fmla="*/ 1799131 w 1807979"/>
              <a:gd name="connsiteY3" fmla="*/ 2061023 h 2075537"/>
              <a:gd name="connsiteX4" fmla="*/ 8847 w 1807979"/>
              <a:gd name="connsiteY4" fmla="*/ 2075537 h 2075537"/>
              <a:gd name="connsiteX5" fmla="*/ 0 w 1807979"/>
              <a:gd name="connsiteY5" fmla="*/ 787241 h 2075537"/>
              <a:gd name="connsiteX0" fmla="*/ 0 w 2054722"/>
              <a:gd name="connsiteY0" fmla="*/ 787241 h 2075537"/>
              <a:gd name="connsiteX1" fmla="*/ 991075 w 2054722"/>
              <a:gd name="connsiteY1" fmla="*/ 0 h 2075537"/>
              <a:gd name="connsiteX2" fmla="*/ 2054722 w 2054722"/>
              <a:gd name="connsiteY2" fmla="*/ 816270 h 2075537"/>
              <a:gd name="connsiteX3" fmla="*/ 1799131 w 2054722"/>
              <a:gd name="connsiteY3" fmla="*/ 2061023 h 2075537"/>
              <a:gd name="connsiteX4" fmla="*/ 8847 w 2054722"/>
              <a:gd name="connsiteY4" fmla="*/ 2075537 h 2075537"/>
              <a:gd name="connsiteX5" fmla="*/ 0 w 2054722"/>
              <a:gd name="connsiteY5" fmla="*/ 787241 h 2075537"/>
              <a:gd name="connsiteX0" fmla="*/ 0 w 2054722"/>
              <a:gd name="connsiteY0" fmla="*/ 787241 h 2090051"/>
              <a:gd name="connsiteX1" fmla="*/ 991075 w 2054722"/>
              <a:gd name="connsiteY1" fmla="*/ 0 h 2090051"/>
              <a:gd name="connsiteX2" fmla="*/ 2054722 w 2054722"/>
              <a:gd name="connsiteY2" fmla="*/ 816270 h 2090051"/>
              <a:gd name="connsiteX3" fmla="*/ 2045874 w 2054722"/>
              <a:gd name="connsiteY3" fmla="*/ 2090051 h 2090051"/>
              <a:gd name="connsiteX4" fmla="*/ 8847 w 2054722"/>
              <a:gd name="connsiteY4" fmla="*/ 2075537 h 2090051"/>
              <a:gd name="connsiteX5" fmla="*/ 0 w 2054722"/>
              <a:gd name="connsiteY5" fmla="*/ 787241 h 2090051"/>
              <a:gd name="connsiteX0" fmla="*/ 0 w 2054722"/>
              <a:gd name="connsiteY0" fmla="*/ 772727 h 2075537"/>
              <a:gd name="connsiteX1" fmla="*/ 1252332 w 2054722"/>
              <a:gd name="connsiteY1" fmla="*/ 0 h 2075537"/>
              <a:gd name="connsiteX2" fmla="*/ 2054722 w 2054722"/>
              <a:gd name="connsiteY2" fmla="*/ 801756 h 2075537"/>
              <a:gd name="connsiteX3" fmla="*/ 2045874 w 2054722"/>
              <a:gd name="connsiteY3" fmla="*/ 2075537 h 2075537"/>
              <a:gd name="connsiteX4" fmla="*/ 8847 w 2054722"/>
              <a:gd name="connsiteY4" fmla="*/ 2061023 h 2075537"/>
              <a:gd name="connsiteX5" fmla="*/ 0 w 2054722"/>
              <a:gd name="connsiteY5" fmla="*/ 772727 h 2075537"/>
              <a:gd name="connsiteX0" fmla="*/ 0 w 2054722"/>
              <a:gd name="connsiteY0" fmla="*/ 758213 h 2061023"/>
              <a:gd name="connsiteX1" fmla="*/ 1034618 w 2054722"/>
              <a:gd name="connsiteY1" fmla="*/ 0 h 2061023"/>
              <a:gd name="connsiteX2" fmla="*/ 2054722 w 2054722"/>
              <a:gd name="connsiteY2" fmla="*/ 787242 h 2061023"/>
              <a:gd name="connsiteX3" fmla="*/ 2045874 w 2054722"/>
              <a:gd name="connsiteY3" fmla="*/ 2061023 h 2061023"/>
              <a:gd name="connsiteX4" fmla="*/ 8847 w 2054722"/>
              <a:gd name="connsiteY4" fmla="*/ 2046509 h 2061023"/>
              <a:gd name="connsiteX5" fmla="*/ 0 w 2054722"/>
              <a:gd name="connsiteY5" fmla="*/ 758213 h 206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4722" h="2061023">
                <a:moveTo>
                  <a:pt x="0" y="758213"/>
                </a:moveTo>
                <a:lnTo>
                  <a:pt x="1034618" y="0"/>
                </a:lnTo>
                <a:lnTo>
                  <a:pt x="2054722" y="787242"/>
                </a:lnTo>
                <a:cubicBezTo>
                  <a:pt x="2051773" y="1206998"/>
                  <a:pt x="2048823" y="1641267"/>
                  <a:pt x="2045874" y="2061023"/>
                </a:cubicBezTo>
                <a:lnTo>
                  <a:pt x="8847" y="2046509"/>
                </a:lnTo>
                <a:lnTo>
                  <a:pt x="0" y="758213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42D61B-D7AB-44A9-9283-903CC15EDDCC}"/>
              </a:ext>
            </a:extLst>
          </p:cNvPr>
          <p:cNvGrpSpPr/>
          <p:nvPr/>
        </p:nvGrpSpPr>
        <p:grpSpPr>
          <a:xfrm>
            <a:off x="2883539" y="5071060"/>
            <a:ext cx="3323816" cy="911367"/>
            <a:chOff x="2907774" y="2556892"/>
            <a:chExt cx="3323816" cy="911367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64455C8B-7C44-463E-BA1C-F16F520EAB9B}"/>
                </a:ext>
              </a:extLst>
            </p:cNvPr>
            <p:cNvSpPr/>
            <p:nvPr/>
          </p:nvSpPr>
          <p:spPr>
            <a:xfrm>
              <a:off x="2907774" y="2556892"/>
              <a:ext cx="2925061" cy="911367"/>
            </a:xfrm>
            <a:prstGeom prst="wedgeRoundRectCallout">
              <a:avLst>
                <a:gd name="adj1" fmla="val -1857"/>
                <a:gd name="adj2" fmla="val -95025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>
              <a:solidFill>
                <a:srgbClr val="FFC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kern="0" dirty="0">
                  <a:solidFill>
                    <a:srgbClr val="253746"/>
                  </a:solidFill>
                  <a:latin typeface="Calibri" panose="020F0502020204030204"/>
                </a:rPr>
                <a:t>Write down 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co-ordinates of its vertices.</a:t>
              </a:r>
              <a:endPara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C4948ACE-984B-4CD6-82A4-20C6C02C7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201" y="2700881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0B8EBA-2349-459F-80A3-CFAD7FE99601}"/>
              </a:ext>
            </a:extLst>
          </p:cNvPr>
          <p:cNvGrpSpPr/>
          <p:nvPr/>
        </p:nvGrpSpPr>
        <p:grpSpPr>
          <a:xfrm>
            <a:off x="6207355" y="1632272"/>
            <a:ext cx="2404298" cy="741397"/>
            <a:chOff x="1167141" y="956494"/>
            <a:chExt cx="3205731" cy="83947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870D1A8E-1E55-4FF3-BAED-39963368D90E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shape is this?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EF23B59-E71C-4045-BEF0-B75E9E3C1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44284" y="956494"/>
              <a:ext cx="307921" cy="51986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5DC00FF-60BB-4B66-A611-4E07168D1886}"/>
              </a:ext>
            </a:extLst>
          </p:cNvPr>
          <p:cNvSpPr txBox="1"/>
          <p:nvPr/>
        </p:nvSpPr>
        <p:spPr>
          <a:xfrm>
            <a:off x="3990315" y="1710583"/>
            <a:ext cx="60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D7F21-85F9-46F7-9FC0-3402D6F6B2EB}"/>
              </a:ext>
            </a:extLst>
          </p:cNvPr>
          <p:cNvSpPr txBox="1"/>
          <p:nvPr/>
        </p:nvSpPr>
        <p:spPr>
          <a:xfrm>
            <a:off x="2962954" y="2463221"/>
            <a:ext cx="60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E01785-B850-4B6B-9710-8A4F9EBAC7E8}"/>
              </a:ext>
            </a:extLst>
          </p:cNvPr>
          <p:cNvSpPr txBox="1"/>
          <p:nvPr/>
        </p:nvSpPr>
        <p:spPr>
          <a:xfrm>
            <a:off x="5017676" y="2475628"/>
            <a:ext cx="60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B2BD0B-64CA-4E7B-B4E7-C26B071817D0}"/>
              </a:ext>
            </a:extLst>
          </p:cNvPr>
          <p:cNvSpPr txBox="1"/>
          <p:nvPr/>
        </p:nvSpPr>
        <p:spPr>
          <a:xfrm>
            <a:off x="2962953" y="3738372"/>
            <a:ext cx="60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85DF88-181C-427A-A2C4-20D5C2500B17}"/>
              </a:ext>
            </a:extLst>
          </p:cNvPr>
          <p:cNvSpPr txBox="1"/>
          <p:nvPr/>
        </p:nvSpPr>
        <p:spPr>
          <a:xfrm>
            <a:off x="5017675" y="3752885"/>
            <a:ext cx="60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E9E46A-852D-4AC4-B4C8-E154AEC01A14}"/>
              </a:ext>
            </a:extLst>
          </p:cNvPr>
          <p:cNvSpPr txBox="1"/>
          <p:nvPr/>
        </p:nvSpPr>
        <p:spPr>
          <a:xfrm>
            <a:off x="3488814" y="1661297"/>
            <a:ext cx="87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(-1, </a:t>
            </a:r>
            <a:r>
              <a:rPr lang="en-GB" sz="2000" b="1" kern="0" dirty="0">
                <a:solidFill>
                  <a:prstClr val="black"/>
                </a:solidFill>
              </a:rPr>
              <a:t>9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71EA17-D0FB-4BCF-A7DF-FF21FE210E32}"/>
              </a:ext>
            </a:extLst>
          </p:cNvPr>
          <p:cNvSpPr txBox="1"/>
          <p:nvPr/>
        </p:nvSpPr>
        <p:spPr>
          <a:xfrm>
            <a:off x="5305926" y="2519956"/>
            <a:ext cx="87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(3, </a:t>
            </a:r>
            <a:r>
              <a:rPr lang="en-GB" sz="2000" b="1" kern="0" noProof="0" dirty="0">
                <a:solidFill>
                  <a:prstClr val="black"/>
                </a:solidFill>
              </a:rPr>
              <a:t>6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734A82-246E-4BC6-BE42-FAB94AA8A40B}"/>
              </a:ext>
            </a:extLst>
          </p:cNvPr>
          <p:cNvSpPr txBox="1"/>
          <p:nvPr/>
        </p:nvSpPr>
        <p:spPr>
          <a:xfrm>
            <a:off x="5305925" y="3807873"/>
            <a:ext cx="87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(3, </a:t>
            </a:r>
            <a:r>
              <a:rPr lang="en-GB" sz="2000" b="1" kern="0" dirty="0">
                <a:solidFill>
                  <a:prstClr val="black"/>
                </a:solidFill>
              </a:rPr>
              <a:t>1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484A7A-5DC8-45CE-8D56-153488804766}"/>
              </a:ext>
            </a:extLst>
          </p:cNvPr>
          <p:cNvSpPr txBox="1"/>
          <p:nvPr/>
        </p:nvSpPr>
        <p:spPr>
          <a:xfrm>
            <a:off x="2424526" y="3807873"/>
            <a:ext cx="87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(-5, </a:t>
            </a:r>
            <a:r>
              <a:rPr lang="en-GB" sz="2000" b="1" kern="0" dirty="0">
                <a:solidFill>
                  <a:prstClr val="black"/>
                </a:solidFill>
              </a:rPr>
              <a:t>1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336B1E-2309-4BD9-B622-05D7165DDA20}"/>
              </a:ext>
            </a:extLst>
          </p:cNvPr>
          <p:cNvSpPr txBox="1"/>
          <p:nvPr/>
        </p:nvSpPr>
        <p:spPr>
          <a:xfrm>
            <a:off x="2405252" y="2512419"/>
            <a:ext cx="87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(-5, </a:t>
            </a:r>
            <a:r>
              <a:rPr lang="en-GB" sz="2000" b="1" kern="0" noProof="0" dirty="0">
                <a:solidFill>
                  <a:prstClr val="black"/>
                </a:solidFill>
              </a:rPr>
              <a:t>6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25" name="Speech Bubble: Rectangle with Corners Rounded 7">
            <a:extLst>
              <a:ext uri="{FF2B5EF4-FFF2-40B4-BE49-F238E27FC236}">
                <a16:creationId xmlns:a16="http://schemas.microsoft.com/office/drawing/2014/main" id="{8E5462A6-A79C-7F46-959C-9FBDA9155148}"/>
              </a:ext>
            </a:extLst>
          </p:cNvPr>
          <p:cNvSpPr/>
          <p:nvPr/>
        </p:nvSpPr>
        <p:spPr>
          <a:xfrm>
            <a:off x="7402032" y="2830067"/>
            <a:ext cx="1627670" cy="486830"/>
          </a:xfrm>
          <a:prstGeom prst="wedgeRoundRectCallout">
            <a:avLst>
              <a:gd name="adj1" fmla="val -47980"/>
              <a:gd name="adj2" fmla="val -90091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rgbClr val="253746"/>
                </a:solidFill>
                <a:latin typeface="Calibri" panose="020F0502020204030204"/>
              </a:rPr>
              <a:t>It is a pentagon 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96E2947-AEF1-0E43-A27E-3DADFDFAE9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182942" y="819472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09A52CA-05D9-6B43-8286-BB2F7FF778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182942" y="1942808"/>
            <a:ext cx="812800" cy="812800"/>
          </a:xfrm>
          <a:prstGeom prst="rect">
            <a:avLst/>
          </a:prstGeom>
        </p:spPr>
      </p:pic>
      <p:pic>
        <p:nvPicPr>
          <p:cNvPr id="26" name="Online Media 2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C322D5C-597D-C641-BB6B-E13CEF3B648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192034" y="3055370"/>
            <a:ext cx="812800" cy="812800"/>
          </a:xfrm>
          <a:prstGeom prst="rect">
            <a:avLst/>
          </a:prstGeom>
        </p:spPr>
      </p:pic>
      <p:pic>
        <p:nvPicPr>
          <p:cNvPr id="27" name="Online Media 2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F765A65-3AA6-AB48-813A-77DD0475922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230319" y="4178706"/>
            <a:ext cx="812800" cy="812800"/>
          </a:xfrm>
          <a:prstGeom prst="rect">
            <a:avLst/>
          </a:prstGeom>
        </p:spPr>
      </p:pic>
      <p:pic>
        <p:nvPicPr>
          <p:cNvPr id="28" name="Online Media 2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ABFC8C0-C9CD-C542-B27D-DF92342F06E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192034" y="5302042"/>
            <a:ext cx="812800" cy="812800"/>
          </a:xfrm>
          <a:prstGeom prst="rect">
            <a:avLst/>
          </a:prstGeom>
        </p:spPr>
      </p:pic>
      <p:pic>
        <p:nvPicPr>
          <p:cNvPr id="29" name="Online Media 2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DA8CAC8-C119-2B49-ABDB-C58E64757B2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230319" y="6326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1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33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52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562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2059</TotalTime>
  <Words>277</Words>
  <Application>Microsoft Office PowerPoint</Application>
  <PresentationFormat>On-screen Show (4:3)</PresentationFormat>
  <Paragraphs>51</Paragraphs>
  <Slides>3</Slides>
  <Notes>3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204</cp:revision>
  <dcterms:created xsi:type="dcterms:W3CDTF">2018-09-13T11:08:58Z</dcterms:created>
  <dcterms:modified xsi:type="dcterms:W3CDTF">2020-05-06T14:11:25Z</dcterms:modified>
</cp:coreProperties>
</file>