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4" r:id="rId3"/>
    <p:sldId id="274" r:id="rId4"/>
    <p:sldId id="281" r:id="rId5"/>
    <p:sldId id="267" r:id="rId6"/>
    <p:sldId id="28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990099"/>
    <a:srgbClr val="0000FF"/>
    <a:srgbClr val="00B0F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4643" autoAdjust="0"/>
  </p:normalViewPr>
  <p:slideViewPr>
    <p:cSldViewPr snapToGrid="0">
      <p:cViewPr varScale="1">
        <p:scale>
          <a:sx n="55" d="100"/>
          <a:sy n="55" d="100"/>
        </p:scale>
        <p:origin x="72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484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462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484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00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462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484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484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hamilton-trust.org.uk/" TargetMode="External"/><Relationship Id="rId4" Type="http://schemas.openxmlformats.org/officeDocument/2006/relationships/hyperlink" Target="https://wrht.org.uk/hamilt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536387" y="4012256"/>
            <a:ext cx="11804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3399"/>
                </a:solidFill>
              </a:rPr>
              <a:t>Wild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8000" y="4390068"/>
            <a:ext cx="1343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FF00"/>
                </a:solidFill>
              </a:rPr>
              <a:t>Slimy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50514" y="3542864"/>
            <a:ext cx="2465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660066"/>
                </a:solidFill>
              </a:rPr>
              <a:t>Scary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9264" y="5095214"/>
            <a:ext cx="2609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Interesting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5808" y="3102605"/>
            <a:ext cx="6274007" cy="1104388"/>
          </a:xfrm>
        </p:spPr>
        <p:txBody>
          <a:bodyPr>
            <a:noAutofit/>
          </a:bodyPr>
          <a:lstStyle/>
          <a:p>
            <a:r>
              <a:rPr lang="en-GB" sz="5500" b="1" i="1" dirty="0">
                <a:solidFill>
                  <a:srgbClr val="FF0000"/>
                </a:solidFill>
              </a:rPr>
              <a:t>A l </a:t>
            </a:r>
            <a:r>
              <a:rPr lang="en-GB" sz="5500" b="1" i="1" dirty="0" err="1">
                <a:solidFill>
                  <a:srgbClr val="FF0000"/>
                </a:solidFill>
              </a:rPr>
              <a:t>i</a:t>
            </a:r>
            <a:r>
              <a:rPr lang="en-GB" sz="5500" b="1" i="1" dirty="0">
                <a:solidFill>
                  <a:srgbClr val="FF0000"/>
                </a:solidFill>
              </a:rPr>
              <a:t> e n s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852626" y="1054900"/>
            <a:ext cx="6274007" cy="1646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0000FF"/>
                </a:solidFill>
              </a:rPr>
              <a:t>Nouns and adjectives</a:t>
            </a:r>
            <a:endParaRPr lang="en-GB" b="1" dirty="0">
              <a:solidFill>
                <a:srgbClr val="0000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1BA31F-FFD0-4CF1-A056-05A58529BA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31" y="662864"/>
            <a:ext cx="287651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09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77 0.00764 L -0.01718 0.06227 C -0.00898 0.07454 0.00339 0.08149 0.01641 0.08149 C 0.03125 0.08149 0.04297 0.07454 0.0513 0.06227 L 0.09102 0.00764 " pathEditMode="relative" rAng="0" ptsTypes="AAAAA">
                                      <p:cBhvr>
                                        <p:cTn id="1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83" y="3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875 -0.25046 L -0.14375 -0.25046 C -0.08776 -0.25046 -0.01875 -0.18148 -0.01875 -0.12546 L -0.01875 -0.00046 " pathEditMode="relative" rAng="0" ptsTypes="AAAA">
                                      <p:cBhvr>
                                        <p:cTn id="1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73729" y="639032"/>
            <a:ext cx="2023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Nouns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19238" y="1347106"/>
            <a:ext cx="847164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</a:t>
            </a:r>
            <a:r>
              <a:rPr lang="en-GB" sz="2800" u="sng" dirty="0"/>
              <a:t>noun</a:t>
            </a:r>
            <a:r>
              <a:rPr lang="en-GB" sz="2800" dirty="0"/>
              <a:t> names a person, place, idea, thing or feeling.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651397" y="1985866"/>
            <a:ext cx="1013011" cy="523220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the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248574" y="4619468"/>
            <a:ext cx="3315375" cy="1162762"/>
          </a:xfrm>
          <a:prstGeom prst="wedgeRectCallout">
            <a:avLst>
              <a:gd name="adj1" fmla="val 71110"/>
              <a:gd name="adj2" fmla="val -20903"/>
            </a:avLst>
          </a:prstGeom>
          <a:solidFill>
            <a:srgbClr val="BDD7E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Parvati</a:t>
            </a:r>
            <a:r>
              <a:rPr lang="en-US" sz="2800" dirty="0"/>
              <a:t> had a </a:t>
            </a:r>
            <a:r>
              <a:rPr lang="en-US" sz="2800" dirty="0">
                <a:solidFill>
                  <a:srgbClr val="FF0000"/>
                </a:solidFill>
              </a:rPr>
              <a:t>feeling</a:t>
            </a:r>
            <a:r>
              <a:rPr lang="en-US" sz="2800" dirty="0"/>
              <a:t> of </a:t>
            </a:r>
            <a:r>
              <a:rPr lang="en-US" sz="2800" dirty="0">
                <a:solidFill>
                  <a:srgbClr val="FF0000"/>
                </a:solidFill>
              </a:rPr>
              <a:t>terror</a:t>
            </a:r>
            <a:r>
              <a:rPr lang="en-US" sz="2800" dirty="0"/>
              <a:t>.  </a:t>
            </a:r>
          </a:p>
        </p:txBody>
      </p:sp>
      <p:sp>
        <p:nvSpPr>
          <p:cNvPr id="20" name="Rectangular Callout 19"/>
          <p:cNvSpPr/>
          <p:nvPr/>
        </p:nvSpPr>
        <p:spPr>
          <a:xfrm>
            <a:off x="833546" y="2902778"/>
            <a:ext cx="3074408" cy="1162762"/>
          </a:xfrm>
          <a:prstGeom prst="wedgeRectCallout">
            <a:avLst>
              <a:gd name="adj1" fmla="val 93162"/>
              <a:gd name="adj2" fmla="val 6983"/>
            </a:avLst>
          </a:prstGeom>
          <a:solidFill>
            <a:srgbClr val="BDD7E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UFO</a:t>
            </a:r>
            <a:r>
              <a:rPr lang="en-US" sz="2800" dirty="0"/>
              <a:t> flew over a </a:t>
            </a:r>
            <a:r>
              <a:rPr lang="en-US" sz="2800" dirty="0">
                <a:solidFill>
                  <a:srgbClr val="FF0000"/>
                </a:solidFill>
              </a:rPr>
              <a:t>garden</a:t>
            </a:r>
            <a:r>
              <a:rPr lang="en-US" sz="2800" dirty="0"/>
              <a:t>.</a:t>
            </a:r>
          </a:p>
        </p:txBody>
      </p:sp>
      <p:sp>
        <p:nvSpPr>
          <p:cNvPr id="21" name="Rectangular Callout 20"/>
          <p:cNvSpPr/>
          <p:nvPr/>
        </p:nvSpPr>
        <p:spPr>
          <a:xfrm>
            <a:off x="9182070" y="3138152"/>
            <a:ext cx="2355611" cy="1550521"/>
          </a:xfrm>
          <a:prstGeom prst="wedgeRectCallout">
            <a:avLst>
              <a:gd name="adj1" fmla="val -63331"/>
              <a:gd name="adj2" fmla="val 92306"/>
            </a:avLst>
          </a:prstGeom>
          <a:solidFill>
            <a:srgbClr val="BDD7E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An </a:t>
            </a:r>
            <a:r>
              <a:rPr lang="en-US" sz="2800" dirty="0">
                <a:solidFill>
                  <a:srgbClr val="FF0000"/>
                </a:solidFill>
              </a:rPr>
              <a:t>alien</a:t>
            </a:r>
            <a:r>
              <a:rPr lang="en-US" sz="2800" dirty="0"/>
              <a:t> heard the </a:t>
            </a:r>
            <a:r>
              <a:rPr lang="en-US" sz="2800" dirty="0">
                <a:solidFill>
                  <a:srgbClr val="FF0000"/>
                </a:solidFill>
              </a:rPr>
              <a:t>sound</a:t>
            </a:r>
            <a:r>
              <a:rPr lang="en-US" sz="2800" dirty="0"/>
              <a:t> of the </a:t>
            </a:r>
            <a:r>
              <a:rPr lang="en-US" sz="2800" dirty="0">
                <a:solidFill>
                  <a:srgbClr val="FF0000"/>
                </a:solidFill>
              </a:rPr>
              <a:t>mower</a:t>
            </a:r>
            <a:r>
              <a:rPr lang="en-US" sz="28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9338" y="2013725"/>
            <a:ext cx="6534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00FF"/>
                </a:solidFill>
              </a:rPr>
              <a:t>In front of a noun, we often have one of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92011" y="1982522"/>
            <a:ext cx="672353" cy="523220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39578" y="1985867"/>
            <a:ext cx="908423" cy="523220"/>
          </a:xfrm>
          <a:prstGeom prst="rect">
            <a:avLst/>
          </a:prstGeom>
          <a:ln w="28575" cmpd="sng">
            <a:solidFill>
              <a:srgbClr val="5B9BD5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an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C7BCF84-D0CA-456B-99EE-EEAD70FAB5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084" y="2618569"/>
            <a:ext cx="3595637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5" grpId="0" animBg="1"/>
      <p:bldP spid="20" grpId="0" animBg="1"/>
      <p:bldP spid="21" grpId="0" animBg="1"/>
      <p:bldP spid="8" grpId="0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9297" y="642578"/>
            <a:ext cx="5894397" cy="801951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Identify the nouns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08127" y="4467811"/>
            <a:ext cx="1612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660066"/>
                </a:solidFill>
              </a:rPr>
              <a:t>scary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07576" y="3379902"/>
            <a:ext cx="2460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660066"/>
                </a:solidFill>
              </a:rPr>
              <a:t>space-ship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59103" y="2914791"/>
            <a:ext cx="1840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660066"/>
                </a:solidFill>
              </a:rPr>
              <a:t>garden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00479" y="5300761"/>
            <a:ext cx="2205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660066"/>
                </a:solidFill>
              </a:rPr>
              <a:t>tentacles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05681" y="1682113"/>
            <a:ext cx="25679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660066"/>
                </a:solidFill>
              </a:rPr>
              <a:t>described</a:t>
            </a:r>
            <a:r>
              <a:rPr lang="en-GB" sz="4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999053" y="2212268"/>
            <a:ext cx="220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sense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79808" y="3620969"/>
            <a:ext cx="1348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they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90069" y="2399545"/>
            <a:ext cx="1712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alien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1417" y="4101330"/>
            <a:ext cx="1534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really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75644" y="719077"/>
            <a:ext cx="4024470" cy="101566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660066"/>
                </a:solidFill>
              </a:rPr>
              <a:t>Hint! 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Try putting ‘the’, ‘a’ or ‘an’ in front of the word. Does it make sense?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13693" y="5146872"/>
            <a:ext cx="3351796" cy="101566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660066"/>
                </a:solidFill>
              </a:rPr>
              <a:t>Hint! 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There are five.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Have you found them all?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EC3ED6-F18D-41C4-B975-60635488CF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43" y="2991535"/>
            <a:ext cx="3236073" cy="3240000"/>
          </a:xfrm>
          <a:prstGeom prst="rect">
            <a:avLst/>
          </a:prstGeom>
        </p:spPr>
      </p:pic>
      <p:sp>
        <p:nvSpPr>
          <p:cNvPr id="13" name="Rectangular Callout 12"/>
          <p:cNvSpPr/>
          <p:nvPr/>
        </p:nvSpPr>
        <p:spPr>
          <a:xfrm>
            <a:off x="912386" y="1636651"/>
            <a:ext cx="2754388" cy="1162762"/>
          </a:xfrm>
          <a:prstGeom prst="wedgeRectCallout">
            <a:avLst>
              <a:gd name="adj1" fmla="val 51661"/>
              <a:gd name="adj2" fmla="val 86790"/>
            </a:avLst>
          </a:prstGeom>
          <a:solidFill>
            <a:srgbClr val="BDD7E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Write the </a:t>
            </a:r>
            <a:r>
              <a:rPr lang="en-US" sz="2800" dirty="0">
                <a:solidFill>
                  <a:srgbClr val="FF0000"/>
                </a:solidFill>
              </a:rPr>
              <a:t>nouns</a:t>
            </a:r>
            <a:r>
              <a:rPr lang="en-US" sz="2800" dirty="0"/>
              <a:t> on this page.</a:t>
            </a:r>
          </a:p>
        </p:txBody>
      </p:sp>
    </p:spTree>
    <p:extLst>
      <p:ext uri="{BB962C8B-B14F-4D97-AF65-F5344CB8AC3E}">
        <p14:creationId xmlns:p14="http://schemas.microsoft.com/office/powerpoint/2010/main" val="263099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9297" y="642578"/>
            <a:ext cx="5894397" cy="801951"/>
          </a:xfrm>
        </p:spPr>
        <p:txBody>
          <a:bodyPr>
            <a:no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Identify the nouns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08127" y="4467811"/>
            <a:ext cx="1612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660066"/>
                </a:solidFill>
              </a:rPr>
              <a:t>scary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07576" y="3379902"/>
            <a:ext cx="2460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0000"/>
                </a:solidFill>
              </a:rPr>
              <a:t>space-ship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59103" y="2914791"/>
            <a:ext cx="1840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0000"/>
                </a:solidFill>
              </a:rPr>
              <a:t>garden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00479" y="5300761"/>
            <a:ext cx="2205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0000"/>
                </a:solidFill>
              </a:rPr>
              <a:t>tentacles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05681" y="1682113"/>
            <a:ext cx="25679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660066"/>
                </a:solidFill>
              </a:rPr>
              <a:t>described</a:t>
            </a:r>
            <a:r>
              <a:rPr lang="en-GB" sz="4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999053" y="2212268"/>
            <a:ext cx="2203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sense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79808" y="3620969"/>
            <a:ext cx="1348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they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90069" y="2399545"/>
            <a:ext cx="17126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alien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51417" y="4101330"/>
            <a:ext cx="1534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660066"/>
                </a:solidFill>
              </a:rPr>
              <a:t>really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75644" y="719077"/>
            <a:ext cx="4024470" cy="101566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660066"/>
                </a:solidFill>
              </a:rPr>
              <a:t>Hint! 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Try putting ‘the’, ‘a’ or ‘an’ in front of the word. Does it make sense?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EC3ED6-F18D-41C4-B975-60635488CF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43" y="2991535"/>
            <a:ext cx="3236073" cy="3240000"/>
          </a:xfrm>
          <a:prstGeom prst="rect">
            <a:avLst/>
          </a:prstGeom>
        </p:spPr>
      </p:pic>
      <p:sp>
        <p:nvSpPr>
          <p:cNvPr id="13" name="Rectangular Callout 12"/>
          <p:cNvSpPr/>
          <p:nvPr/>
        </p:nvSpPr>
        <p:spPr>
          <a:xfrm>
            <a:off x="912386" y="1636651"/>
            <a:ext cx="2754388" cy="1162762"/>
          </a:xfrm>
          <a:prstGeom prst="wedgeRectCallout">
            <a:avLst>
              <a:gd name="adj1" fmla="val 51661"/>
              <a:gd name="adj2" fmla="val 86790"/>
            </a:avLst>
          </a:prstGeom>
          <a:solidFill>
            <a:srgbClr val="BDD7EE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Write the </a:t>
            </a:r>
            <a:r>
              <a:rPr lang="en-US" sz="2800" dirty="0">
                <a:solidFill>
                  <a:srgbClr val="FF0000"/>
                </a:solidFill>
              </a:rPr>
              <a:t>nouns</a:t>
            </a:r>
            <a:r>
              <a:rPr lang="en-US" sz="2800" dirty="0"/>
              <a:t> on this page.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3693" y="5146872"/>
            <a:ext cx="3351796" cy="101566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660066"/>
                </a:solidFill>
              </a:rPr>
              <a:t>Hint! 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There are five.</a:t>
            </a:r>
          </a:p>
          <a:p>
            <a:pPr algn="ctr"/>
            <a:r>
              <a:rPr lang="en-US" sz="2000" b="1" dirty="0">
                <a:solidFill>
                  <a:srgbClr val="660066"/>
                </a:solidFill>
              </a:rPr>
              <a:t>Have you found them all? </a:t>
            </a:r>
          </a:p>
        </p:txBody>
      </p:sp>
    </p:spTree>
    <p:extLst>
      <p:ext uri="{BB962C8B-B14F-4D97-AF65-F5344CB8AC3E}">
        <p14:creationId xmlns:p14="http://schemas.microsoft.com/office/powerpoint/2010/main" val="22559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13964" y="689230"/>
            <a:ext cx="2785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Adjectives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567452" y="4783981"/>
            <a:ext cx="652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0000FF"/>
                </a:solidFill>
              </a:rPr>
              <a:t>You can have several adjectives together</a:t>
            </a:r>
            <a:r>
              <a:rPr lang="mr-IN" sz="2800" i="1" dirty="0">
                <a:solidFill>
                  <a:srgbClr val="0000FF"/>
                </a:solidFill>
              </a:rPr>
              <a:t>…</a:t>
            </a:r>
            <a:r>
              <a:rPr lang="en-GB" sz="2800" i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6472" y="1449294"/>
            <a:ext cx="46765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 </a:t>
            </a:r>
            <a:r>
              <a:rPr lang="en-GB" sz="2800" b="1" dirty="0">
                <a:solidFill>
                  <a:srgbClr val="990099"/>
                </a:solidFill>
              </a:rPr>
              <a:t>adjective</a:t>
            </a:r>
            <a:r>
              <a:rPr lang="en-GB" sz="2800" dirty="0"/>
              <a:t> describes a </a:t>
            </a:r>
            <a:r>
              <a:rPr lang="en-GB" sz="2800" dirty="0">
                <a:solidFill>
                  <a:srgbClr val="FF0000"/>
                </a:solidFill>
              </a:rPr>
              <a:t>noun</a:t>
            </a:r>
            <a:r>
              <a:rPr lang="en-GB" sz="2800" dirty="0"/>
              <a:t>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2234" y="2121646"/>
            <a:ext cx="5767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990099"/>
                </a:solidFill>
              </a:rPr>
              <a:t>Adjectives</a:t>
            </a:r>
            <a:r>
              <a:rPr lang="en-GB" sz="2800" dirty="0">
                <a:solidFill>
                  <a:srgbClr val="0000FF"/>
                </a:solidFill>
              </a:rPr>
              <a:t> </a:t>
            </a:r>
            <a:r>
              <a:rPr lang="en-GB" sz="2800" dirty="0">
                <a:solidFill>
                  <a:srgbClr val="000000"/>
                </a:solidFill>
              </a:rPr>
              <a:t>can come beside the </a:t>
            </a:r>
            <a:r>
              <a:rPr lang="en-GB" sz="2800" dirty="0">
                <a:solidFill>
                  <a:srgbClr val="FF0000"/>
                </a:solidFill>
              </a:rPr>
              <a:t>noun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2570" y="3954114"/>
            <a:ext cx="1497382" cy="523220"/>
          </a:xfrm>
          <a:prstGeom prst="rect">
            <a:avLst/>
          </a:prstGeom>
          <a:solidFill>
            <a:srgbClr val="BDD7EE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creature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85014" y="2854747"/>
            <a:ext cx="1596194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tentacles.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77678" y="2855105"/>
            <a:ext cx="1900257" cy="523220"/>
          </a:xfrm>
          <a:prstGeom prst="rect">
            <a:avLst/>
          </a:prstGeom>
          <a:solidFill>
            <a:srgbClr val="BDD7EE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waved its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1661" y="2122363"/>
            <a:ext cx="5274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00FF"/>
                </a:solidFill>
              </a:rPr>
              <a:t> </a:t>
            </a:r>
            <a:r>
              <a:rPr lang="en-GB" sz="2800" dirty="0">
                <a:solidFill>
                  <a:srgbClr val="000000"/>
                </a:solidFill>
              </a:rPr>
              <a:t>or they can complete a sentence.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28344" y="2858001"/>
            <a:ext cx="875550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The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05579" y="3961336"/>
            <a:ext cx="3408207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990099"/>
                </a:solidFill>
              </a:rPr>
              <a:t>intelligent</a:t>
            </a:r>
            <a:r>
              <a:rPr lang="en-US" sz="2800" b="1" dirty="0">
                <a:solidFill>
                  <a:srgbClr val="FF3399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but</a:t>
            </a:r>
            <a:r>
              <a:rPr lang="en-US" sz="2800" b="1" dirty="0">
                <a:solidFill>
                  <a:srgbClr val="FF3399"/>
                </a:solidFill>
              </a:rPr>
              <a:t> </a:t>
            </a:r>
            <a:r>
              <a:rPr lang="en-US" sz="2800" b="1" dirty="0">
                <a:solidFill>
                  <a:srgbClr val="990099"/>
                </a:solidFill>
              </a:rPr>
              <a:t>scared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52498" y="2857379"/>
            <a:ext cx="1013479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alien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69940" y="2862065"/>
            <a:ext cx="2010688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990099"/>
                </a:solidFill>
              </a:rPr>
              <a:t>small</a:t>
            </a:r>
            <a:r>
              <a:rPr lang="en-US" sz="2800" b="1" dirty="0">
                <a:solidFill>
                  <a:schemeClr val="tx1"/>
                </a:solidFill>
              </a:rPr>
              <a:t>,</a:t>
            </a:r>
            <a:r>
              <a:rPr lang="en-US" sz="2800" b="1" dirty="0">
                <a:solidFill>
                  <a:srgbClr val="990099"/>
                </a:solidFill>
              </a:rPr>
              <a:t> green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31838" y="3957846"/>
            <a:ext cx="1598461" cy="523220"/>
          </a:xfrm>
          <a:prstGeom prst="rect">
            <a:avLst/>
          </a:prstGeom>
          <a:solidFill>
            <a:srgbClr val="BDD7EE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seemed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8307253" y="5429992"/>
            <a:ext cx="3276889" cy="596679"/>
          </a:xfrm>
          <a:prstGeom prst="wedgeRoundRectCallout">
            <a:avLst>
              <a:gd name="adj1" fmla="val 38586"/>
              <a:gd name="adj2" fmla="val -9431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The small</a:t>
            </a:r>
            <a:r>
              <a:rPr lang="en-US" sz="2800" b="1" dirty="0">
                <a:solidFill>
                  <a:srgbClr val="FF0000"/>
                </a:solidFill>
              </a:rPr>
              <a:t>,</a:t>
            </a:r>
            <a:r>
              <a:rPr lang="en-US" sz="2400" dirty="0"/>
              <a:t> green alien</a:t>
            </a:r>
            <a:r>
              <a:rPr lang="mr-IN" sz="2400" dirty="0"/>
              <a:t>…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762510" y="5395366"/>
            <a:ext cx="4544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solidFill>
                  <a:srgbClr val="0000FF"/>
                </a:solidFill>
              </a:rPr>
              <a:t>But then you need a comma.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42992" y="3958778"/>
            <a:ext cx="875550" cy="523220"/>
          </a:xfrm>
          <a:prstGeom prst="rect">
            <a:avLst/>
          </a:prstGeom>
          <a:solidFill>
            <a:srgbClr val="BDD7EE"/>
          </a:solidFill>
          <a:ln w="6350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The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74C3BE0-33F3-49F8-B655-FF3326A061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68" y="3023889"/>
            <a:ext cx="2876509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62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 animBg="1"/>
      <p:bldP spid="10" grpId="0" animBg="1"/>
      <p:bldP spid="11" grpId="0" animBg="1"/>
      <p:bldP spid="5" grpId="0"/>
      <p:bldP spid="20" grpId="0" animBg="1"/>
      <p:bldP spid="21" grpId="0" animBg="1"/>
      <p:bldP spid="26" grpId="0" animBg="1"/>
      <p:bldP spid="16" grpId="0" animBg="1"/>
      <p:bldP spid="16" grpId="1" animBg="1"/>
      <p:bldP spid="23" grpId="0" animBg="1"/>
      <p:bldP spid="12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19904" y="1457647"/>
            <a:ext cx="6760231" cy="4755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</a:rPr>
              <a:t>I’d suspected for some time.</a:t>
            </a:r>
          </a:p>
          <a:p>
            <a:r>
              <a:rPr lang="en-US" sz="2400" dirty="0">
                <a:solidFill>
                  <a:srgbClr val="660066"/>
                </a:solidFill>
              </a:rPr>
              <a:t>I finally got up the courage</a:t>
            </a:r>
          </a:p>
          <a:p>
            <a:r>
              <a:rPr lang="en-US" sz="2400" dirty="0">
                <a:solidFill>
                  <a:srgbClr val="660066"/>
                </a:solidFill>
              </a:rPr>
              <a:t>to talk to him about it.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I think you’re an alien, I told him.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Nonsense, he said. Why do you think that?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You’re bald. You don’t have any hair anywhere.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That’s not unusual, he said.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Well, you’ve got one green eye and one blue one.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That doesn’t make me an alien, he replied.  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You can make the toaster work without turning it on.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679711" y="604093"/>
            <a:ext cx="6274007" cy="7813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rgbClr val="0000FF"/>
                </a:solidFill>
              </a:rPr>
              <a:t>My Step-Dad is an Alien</a:t>
            </a:r>
          </a:p>
        </p:txBody>
      </p:sp>
      <p:pic>
        <p:nvPicPr>
          <p:cNvPr id="11" name="Picture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756697" y="3438680"/>
            <a:ext cx="1717260" cy="269518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170398" y="1486996"/>
            <a:ext cx="436728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660066"/>
                </a:solidFill>
              </a:rPr>
              <a:t>That’s just a trick, he smiled</a:t>
            </a:r>
            <a:r>
              <a:rPr lang="en-US" sz="2400" dirty="0"/>
              <a:t>.</a:t>
            </a:r>
          </a:p>
          <a:p>
            <a:endParaRPr lang="en-US" sz="900" dirty="0"/>
          </a:p>
          <a:p>
            <a:r>
              <a:rPr lang="en-US" sz="2400" dirty="0">
                <a:solidFill>
                  <a:srgbClr val="660066"/>
                </a:solidFill>
              </a:rPr>
              <a:t>Sometimes I hear you talking to Mum in a weird alien-language.</a:t>
            </a:r>
          </a:p>
          <a:p>
            <a:endParaRPr lang="en-US" sz="900" dirty="0">
              <a:solidFill>
                <a:srgbClr val="660066"/>
              </a:solidFill>
            </a:endParaRPr>
          </a:p>
          <a:p>
            <a:r>
              <a:rPr lang="en-US" sz="2400" dirty="0">
                <a:solidFill>
                  <a:srgbClr val="660066"/>
                </a:solidFill>
              </a:rPr>
              <a:t>I’m learning Greek</a:t>
            </a:r>
            <a:r>
              <a:rPr lang="mr-IN" sz="2400" dirty="0">
                <a:solidFill>
                  <a:srgbClr val="660066"/>
                </a:solidFill>
              </a:rPr>
              <a:t>…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000043" y="3516130"/>
            <a:ext cx="2446917" cy="1951684"/>
            <a:chOff x="7325266" y="3918856"/>
            <a:chExt cx="2121694" cy="1548957"/>
          </a:xfrm>
        </p:grpSpPr>
        <p:sp>
          <p:nvSpPr>
            <p:cNvPr id="9" name="Oval Callout 8"/>
            <p:cNvSpPr/>
            <p:nvPr/>
          </p:nvSpPr>
          <p:spPr>
            <a:xfrm>
              <a:off x="7325266" y="3918856"/>
              <a:ext cx="2121694" cy="1548957"/>
            </a:xfrm>
            <a:prstGeom prst="wedgeEllipseCallout">
              <a:avLst>
                <a:gd name="adj1" fmla="val -53426"/>
                <a:gd name="adj2" fmla="val -64583"/>
              </a:avLst>
            </a:prstGeom>
            <a:solidFill>
              <a:schemeClr val="accent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573057" y="4120221"/>
              <a:ext cx="1780984" cy="9526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660066"/>
                  </a:solidFill>
                </a:rPr>
                <a:t>What about your scaly, blue tail?</a:t>
              </a:r>
            </a:p>
          </p:txBody>
        </p:sp>
      </p:grpSp>
      <p:cxnSp>
        <p:nvCxnSpPr>
          <p:cNvPr id="17" name="Straight Connector 16"/>
          <p:cNvCxnSpPr/>
          <p:nvPr/>
        </p:nvCxnSpPr>
        <p:spPr>
          <a:xfrm flipV="1">
            <a:off x="3592942" y="1889726"/>
            <a:ext cx="696907" cy="1549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079409" y="2245985"/>
            <a:ext cx="1117520" cy="12995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785159" y="3110905"/>
            <a:ext cx="696907" cy="1549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71872" y="3624556"/>
            <a:ext cx="1241415" cy="12994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769940" y="4086746"/>
            <a:ext cx="555057" cy="17985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227902" y="5124548"/>
            <a:ext cx="384702" cy="2494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946670" y="5651192"/>
            <a:ext cx="696907" cy="1549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066391" y="6118374"/>
            <a:ext cx="944696" cy="1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8716611" y="1902720"/>
            <a:ext cx="696907" cy="1549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29877" y="2770135"/>
            <a:ext cx="696907" cy="15490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9274137" y="2772630"/>
            <a:ext cx="1907348" cy="28484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8827488" y="3312270"/>
            <a:ext cx="802846" cy="17984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13954" y="4954162"/>
            <a:ext cx="467074" cy="2495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05315" y="619582"/>
            <a:ext cx="159514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Nouns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59790" y="632576"/>
            <a:ext cx="228958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990099"/>
                </a:solidFill>
              </a:rPr>
              <a:t>Adjectives</a:t>
            </a:r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1626117" y="4135711"/>
            <a:ext cx="681419" cy="1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119227" y="4615887"/>
            <a:ext cx="993624" cy="12997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373660" y="5127042"/>
            <a:ext cx="838755" cy="12996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5727656" y="5124547"/>
            <a:ext cx="681419" cy="1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8499797" y="2785625"/>
            <a:ext cx="681419" cy="1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7681463" y="4938673"/>
            <a:ext cx="570544" cy="2495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252008" y="4522950"/>
            <a:ext cx="807782" cy="12996"/>
          </a:xfrm>
          <a:prstGeom prst="line">
            <a:avLst/>
          </a:prstGeom>
          <a:ln w="38100" cmpd="sng">
            <a:solidFill>
              <a:srgbClr val="99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17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08916" y="4834742"/>
            <a:ext cx="2401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990099"/>
                </a:solidFill>
              </a:rPr>
              <a:t>Adjectives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6274" y="4854613"/>
            <a:ext cx="3847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FF00"/>
                </a:solidFill>
              </a:rPr>
              <a:t>Being specific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6561" y="837054"/>
            <a:ext cx="1958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FF0000"/>
                </a:solidFill>
              </a:rPr>
              <a:t>Nouns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24297" y="837054"/>
            <a:ext cx="2171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B0F0"/>
                </a:solidFill>
              </a:rPr>
              <a:t>Adverbs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93256" y="783309"/>
            <a:ext cx="25679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00FF"/>
                </a:solidFill>
              </a:rPr>
              <a:t>Describing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6437" y="464234"/>
            <a:ext cx="11141612" cy="5852160"/>
          </a:xfrm>
          <a:prstGeom prst="rect">
            <a:avLst/>
          </a:prstGeom>
          <a:noFill/>
          <a:ln w="63500" cmpd="dbl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106243" y="4867405"/>
            <a:ext cx="24652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3399"/>
                </a:solidFill>
              </a:rPr>
              <a:t>Imagining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47578" y="5542628"/>
            <a:ext cx="4136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Creating a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9FE2AF5-9151-448C-9366-30B613BB68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925" y="2084407"/>
            <a:ext cx="5230843" cy="1440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DCF6ED8-B2B1-43FD-9254-1076C786715F}"/>
              </a:ext>
            </a:extLst>
          </p:cNvPr>
          <p:cNvSpPr/>
          <p:nvPr/>
        </p:nvSpPr>
        <p:spPr>
          <a:xfrm>
            <a:off x="2728474" y="1786597"/>
            <a:ext cx="6485863" cy="3136885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2923405" y="359931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/>
          </a:p>
          <a:p>
            <a:pPr algn="ctr"/>
            <a:r>
              <a:rPr lang="en-GB" dirty="0"/>
              <a:t>Explore more Hamilton Trust Learning Materials at </a:t>
            </a:r>
            <a:r>
              <a:rPr lang="en-GB" dirty="0">
                <a:hlinkClick r:id="rId4"/>
              </a:rPr>
              <a:t>https://wrht.org.uk/hamilton</a:t>
            </a:r>
            <a:r>
              <a:rPr lang="en-GB" dirty="0">
                <a:hlinkClick r:id="rId5"/>
              </a:rPr>
              <a:t>/</a:t>
            </a:r>
            <a:r>
              <a:rPr lang="en-GB" dirty="0"/>
              <a:t> 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232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14" grpId="0"/>
      <p:bldP spid="15" grpId="0"/>
      <p:bldP spid="3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388</Words>
  <Application>Microsoft Office PowerPoint</Application>
  <PresentationFormat>Widescreen</PresentationFormat>
  <Paragraphs>105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Mangal</vt:lpstr>
      <vt:lpstr>Office Theme</vt:lpstr>
      <vt:lpstr>A l i e n s</vt:lpstr>
      <vt:lpstr>PowerPoint Presentation</vt:lpstr>
      <vt:lpstr>Identify the nouns</vt:lpstr>
      <vt:lpstr>Identify the nouns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HP</cp:lastModifiedBy>
  <cp:revision>189</cp:revision>
  <dcterms:created xsi:type="dcterms:W3CDTF">2013-08-23T07:43:20Z</dcterms:created>
  <dcterms:modified xsi:type="dcterms:W3CDTF">2020-05-11T16:56:31Z</dcterms:modified>
</cp:coreProperties>
</file>