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0" r:id="rId3"/>
    <p:sldId id="258" r:id="rId4"/>
    <p:sldId id="265" r:id="rId5"/>
    <p:sldId id="291" r:id="rId6"/>
    <p:sldId id="293" r:id="rId7"/>
    <p:sldId id="294" r:id="rId8"/>
    <p:sldId id="290" r:id="rId9"/>
    <p:sldId id="295" r:id="rId10"/>
    <p:sldId id="29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DD7EE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4286" autoAdjust="0"/>
  </p:normalViewPr>
  <p:slideViewPr>
    <p:cSldViewPr snapToGrid="0">
      <p:cViewPr varScale="1">
        <p:scale>
          <a:sx n="55" d="100"/>
          <a:sy n="55" d="100"/>
        </p:scale>
        <p:origin x="600" y="48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372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756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372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372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895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37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m4a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7.m4a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181" y="829726"/>
            <a:ext cx="11109370" cy="1104388"/>
          </a:xfrm>
        </p:spPr>
        <p:txBody>
          <a:bodyPr>
            <a:noAutofit/>
          </a:bodyPr>
          <a:lstStyle/>
          <a:p>
            <a:r>
              <a:rPr lang="en-GB" sz="8000" b="1" dirty="0">
                <a:solidFill>
                  <a:srgbClr val="0000FF"/>
                </a:solidFill>
                <a:latin typeface="+mn-lt"/>
              </a:rPr>
              <a:t>Adverbs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98" y="1774742"/>
            <a:ext cx="1591425" cy="3396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39" y="2356386"/>
            <a:ext cx="1906270" cy="291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940" y="2704563"/>
            <a:ext cx="1881388" cy="23748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13455" y="5416022"/>
            <a:ext cx="628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00FF"/>
                </a:solidFill>
              </a:rPr>
              <a:t>and how to</a:t>
            </a:r>
            <a:r>
              <a:rPr lang="en-GB" sz="3600" b="1" dirty="0">
                <a:solidFill>
                  <a:srgbClr val="0000FF"/>
                </a:solidFill>
              </a:rPr>
              <a:t> </a:t>
            </a:r>
            <a:r>
              <a:rPr lang="en-GB" sz="4800" b="1" dirty="0">
                <a:solidFill>
                  <a:srgbClr val="0000FF"/>
                </a:solidFill>
              </a:rPr>
              <a:t>use them</a:t>
            </a:r>
            <a:endParaRPr lang="en-US" sz="4800" dirty="0"/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0D49A91-7797-A748-9CAA-9DFFF02E77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50967" y="6621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6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7957D5-E1F6-4BAB-8E43-B72E2923BC03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2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5840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Adverbs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0463" y="1443643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Adverbs</a:t>
            </a:r>
            <a:r>
              <a:rPr lang="en-GB" sz="2800" dirty="0"/>
              <a:t> can tell us more about a </a:t>
            </a:r>
            <a:r>
              <a:rPr lang="en-GB" sz="2800" b="1" dirty="0"/>
              <a:t>verb</a:t>
            </a:r>
            <a:r>
              <a:rPr lang="en-GB" sz="2800" dirty="0"/>
              <a:t>.</a:t>
            </a:r>
            <a:endParaRPr lang="en-GB" sz="4800" dirty="0">
              <a:effectLst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71685" y="2701386"/>
            <a:ext cx="2110093" cy="57262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happily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173190" y="2743143"/>
            <a:ext cx="2324095" cy="57262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reluctantly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68320" y="5456812"/>
            <a:ext cx="5343583" cy="5726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. . the sheep went to market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</p:txBody>
      </p:sp>
      <p:pic>
        <p:nvPicPr>
          <p:cNvPr id="12" name="Picture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449" y="2264589"/>
            <a:ext cx="1906270" cy="29102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12"/>
          <p:cNvSpPr/>
          <p:nvPr/>
        </p:nvSpPr>
        <p:spPr>
          <a:xfrm>
            <a:off x="2388122" y="3848253"/>
            <a:ext cx="2110093" cy="57262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willingly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453368" y="4287797"/>
            <a:ext cx="2095184" cy="57262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usually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65249" y="4930377"/>
            <a:ext cx="2324095" cy="57262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yesterday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818A415-CFAE-E74B-A137-DF1D86A49E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51218" y="591255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6D7E2B5-BF62-9849-8943-93D0552CD3B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44174" y="509660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7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2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9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  <p:bldP spid="3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Verbs</a:t>
            </a:r>
            <a:r>
              <a:rPr lang="en-GB" sz="3600" b="1" dirty="0"/>
              <a:t> </a:t>
            </a:r>
          </a:p>
          <a:p>
            <a:pPr algn="ctr"/>
            <a:r>
              <a:rPr lang="en-GB" sz="3200" dirty="0"/>
              <a:t>Verbs indicate that someone or something is </a:t>
            </a:r>
          </a:p>
          <a:p>
            <a:pPr algn="ctr"/>
            <a:r>
              <a:rPr lang="en-GB" sz="3200" dirty="0">
                <a:solidFill>
                  <a:srgbClr val="0000FF"/>
                </a:solidFill>
              </a:rPr>
              <a:t>doing</a:t>
            </a:r>
            <a:r>
              <a:rPr lang="en-GB" sz="3200" dirty="0"/>
              <a:t>, </a:t>
            </a:r>
            <a:r>
              <a:rPr lang="en-GB" sz="3200" dirty="0">
                <a:solidFill>
                  <a:srgbClr val="0000FF"/>
                </a:solidFill>
              </a:rPr>
              <a:t>feeling</a:t>
            </a:r>
            <a:r>
              <a:rPr lang="en-GB" sz="3200" dirty="0"/>
              <a:t> or </a:t>
            </a:r>
            <a:r>
              <a:rPr lang="en-GB" sz="3200" dirty="0">
                <a:solidFill>
                  <a:srgbClr val="0000FF"/>
                </a:solidFill>
              </a:rPr>
              <a:t>being</a:t>
            </a:r>
            <a:r>
              <a:rPr lang="en-GB" sz="3200" dirty="0"/>
              <a:t>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3477" y="2566045"/>
            <a:ext cx="3617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cow </a:t>
            </a:r>
            <a:r>
              <a:rPr lang="en-GB" sz="2800" dirty="0">
                <a:solidFill>
                  <a:srgbClr val="0000FF"/>
                </a:solidFill>
              </a:rPr>
              <a:t>moos</a:t>
            </a:r>
            <a:r>
              <a:rPr lang="en-GB" sz="2800" dirty="0"/>
              <a:t>.</a:t>
            </a:r>
          </a:p>
          <a:p>
            <a:pPr algn="ctr"/>
            <a:r>
              <a:rPr lang="en-GB" sz="2800" dirty="0"/>
              <a:t>The sheep </a:t>
            </a:r>
            <a:r>
              <a:rPr lang="en-GB" sz="2800" dirty="0">
                <a:solidFill>
                  <a:srgbClr val="0000FF"/>
                </a:solidFill>
              </a:rPr>
              <a:t>bleats</a:t>
            </a:r>
            <a:r>
              <a:rPr lang="en-GB" sz="2800" dirty="0"/>
              <a:t>.</a:t>
            </a:r>
          </a:p>
          <a:p>
            <a:pPr algn="ctr"/>
            <a:r>
              <a:rPr lang="en-GB" sz="2800" dirty="0"/>
              <a:t>A pig </a:t>
            </a:r>
            <a:r>
              <a:rPr lang="en-GB" sz="2800" dirty="0">
                <a:solidFill>
                  <a:srgbClr val="0000FF"/>
                </a:solidFill>
              </a:rPr>
              <a:t>snuffles</a:t>
            </a:r>
            <a:r>
              <a:rPr lang="en-GB" sz="2800" dirty="0"/>
              <a:t>.</a:t>
            </a:r>
          </a:p>
          <a:p>
            <a:pPr algn="ctr"/>
            <a:r>
              <a:rPr lang="en-GB" sz="2800" dirty="0"/>
              <a:t>I </a:t>
            </a:r>
            <a:r>
              <a:rPr lang="en-GB" sz="2800" dirty="0">
                <a:solidFill>
                  <a:srgbClr val="0000FF"/>
                </a:solidFill>
              </a:rPr>
              <a:t>cover</a:t>
            </a:r>
            <a:r>
              <a:rPr lang="en-GB" sz="2800" dirty="0"/>
              <a:t> my ears!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97330" y="4701617"/>
            <a:ext cx="9950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Usually </a:t>
            </a:r>
            <a:r>
              <a:rPr lang="en-GB" sz="2800" b="1" dirty="0"/>
              <a:t>verbs</a:t>
            </a:r>
            <a:r>
              <a:rPr lang="en-GB" sz="2800" dirty="0"/>
              <a:t> have the name of a person or thing or a pronoun in front of them. 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05D0BF9-361E-634B-A8B8-830DD33DEA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81870" y="51412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7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3318" y="1443643"/>
            <a:ext cx="6702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Adverbs</a:t>
            </a:r>
            <a:r>
              <a:rPr lang="en-GB" sz="2800" dirty="0"/>
              <a:t> tell us more about a </a:t>
            </a:r>
            <a:r>
              <a:rPr lang="en-GB" sz="2800" b="1" dirty="0"/>
              <a:t>verb</a:t>
            </a:r>
            <a:r>
              <a:rPr lang="en-GB" sz="2800" dirty="0"/>
              <a:t>.</a:t>
            </a:r>
            <a:endParaRPr lang="en-GB" sz="48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5499" y="2062707"/>
            <a:ext cx="6784258" cy="3288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The duck </a:t>
            </a:r>
            <a:r>
              <a:rPr lang="en-GB" sz="2800" dirty="0">
                <a:solidFill>
                  <a:srgbClr val="0000FF"/>
                </a:solidFill>
              </a:rPr>
              <a:t>dives</a:t>
            </a:r>
            <a:r>
              <a:rPr lang="en-GB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The duck </a:t>
            </a:r>
            <a:r>
              <a:rPr lang="en-GB" sz="2800" dirty="0">
                <a:solidFill>
                  <a:srgbClr val="0000FF"/>
                </a:solidFill>
              </a:rPr>
              <a:t>dives </a:t>
            </a:r>
            <a:r>
              <a:rPr lang="en-GB" sz="2800" b="1" dirty="0"/>
              <a:t>swiftly</a:t>
            </a:r>
            <a:r>
              <a:rPr lang="en-GB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The duck </a:t>
            </a:r>
            <a:r>
              <a:rPr lang="en-GB" sz="2800" dirty="0">
                <a:solidFill>
                  <a:srgbClr val="0000FF"/>
                </a:solidFill>
              </a:rPr>
              <a:t>dives </a:t>
            </a:r>
            <a:r>
              <a:rPr lang="en-GB" sz="2800" b="1" dirty="0"/>
              <a:t>deeply</a:t>
            </a:r>
            <a:r>
              <a:rPr lang="en-GB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The duck </a:t>
            </a:r>
            <a:r>
              <a:rPr lang="en-GB" sz="2800" b="1" dirty="0"/>
              <a:t>absolutely </a:t>
            </a:r>
            <a:r>
              <a:rPr lang="en-GB" sz="2800" dirty="0">
                <a:solidFill>
                  <a:srgbClr val="0000FF"/>
                </a:solidFill>
              </a:rPr>
              <a:t>refuses </a:t>
            </a:r>
            <a:r>
              <a:rPr lang="en-GB" sz="2800" dirty="0"/>
              <a:t>to dive.</a:t>
            </a:r>
          </a:p>
          <a:p>
            <a:pPr>
              <a:lnSpc>
                <a:spcPct val="150000"/>
              </a:lnSpc>
            </a:pP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5840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Adverbs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5275" y="5292693"/>
            <a:ext cx="995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 each sentence, the </a:t>
            </a:r>
            <a:r>
              <a:rPr lang="en-GB" sz="2800" dirty="0">
                <a:solidFill>
                  <a:srgbClr val="0000FF"/>
                </a:solidFill>
              </a:rPr>
              <a:t>verb</a:t>
            </a:r>
            <a:r>
              <a:rPr lang="en-GB" sz="2800" dirty="0"/>
              <a:t> is modified by the </a:t>
            </a:r>
            <a:r>
              <a:rPr lang="en-GB" sz="2800" b="1" dirty="0"/>
              <a:t>adverb</a:t>
            </a:r>
            <a:r>
              <a:rPr lang="en-GB" sz="2800" dirty="0"/>
              <a:t>.</a:t>
            </a:r>
          </a:p>
        </p:txBody>
      </p:sp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630" y="1966276"/>
            <a:ext cx="2287565" cy="3143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50392DA-20DC-7F4E-B122-FE20CB6C7C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66395" y="6529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2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4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5840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Adverbs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0463" y="1443643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Adverbs</a:t>
            </a:r>
            <a:r>
              <a:rPr lang="en-GB" sz="2800" dirty="0"/>
              <a:t> can also tell us more about an </a:t>
            </a:r>
            <a:r>
              <a:rPr lang="en-GB" sz="2800" b="1" dirty="0"/>
              <a:t>adjective</a:t>
            </a:r>
            <a:r>
              <a:rPr lang="en-GB" sz="2800" dirty="0"/>
              <a:t>.</a:t>
            </a:r>
            <a:endParaRPr lang="en-GB" sz="4800" dirty="0">
              <a:effectLst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36109" y="2150604"/>
            <a:ext cx="3655612" cy="5726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cow went to market.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68320" y="5456812"/>
            <a:ext cx="7088030" cy="5726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See how adverbs can change the meaning. . .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539592" y="2119409"/>
            <a:ext cx="1559837" cy="572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happy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96742" y="3048537"/>
            <a:ext cx="2095184" cy="57262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usually</a:t>
            </a:r>
          </a:p>
        </p:txBody>
      </p:sp>
      <p:pic>
        <p:nvPicPr>
          <p:cNvPr id="16" name="Picture 1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607" y="1835940"/>
            <a:ext cx="1591425" cy="339648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ounded Rectangle 16"/>
          <p:cNvSpPr/>
          <p:nvPr/>
        </p:nvSpPr>
        <p:spPr>
          <a:xfrm>
            <a:off x="674278" y="2914984"/>
            <a:ext cx="4268321" cy="5726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</a:t>
            </a:r>
            <a:r>
              <a:rPr lang="en-GB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happy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cow went to market.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66542" y="3771161"/>
            <a:ext cx="5309490" cy="5726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</a:t>
            </a:r>
            <a:r>
              <a:rPr lang="en-GB" sz="2400" b="1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usually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happy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cow went to market.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44363D8-43BE-004E-9814-5669EA0204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92318" y="4087501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1868B18-2ECD-F74D-A988-6AA4C9E593B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7702" y="53681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9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18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23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11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892110" y="2413050"/>
            <a:ext cx="61208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</a:t>
            </a:r>
            <a:r>
              <a:rPr lang="en-GB" sz="2800" dirty="0">
                <a:solidFill>
                  <a:srgbClr val="FF0000"/>
                </a:solidFill>
              </a:rPr>
              <a:t>cow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moos</a:t>
            </a:r>
            <a:r>
              <a:rPr lang="en-GB" sz="2800" dirty="0"/>
              <a:t>.</a:t>
            </a:r>
          </a:p>
          <a:p>
            <a:r>
              <a:rPr lang="en-GB" sz="2800" dirty="0"/>
              <a:t>The </a:t>
            </a:r>
            <a:r>
              <a:rPr lang="en-GB" sz="2800" dirty="0">
                <a:solidFill>
                  <a:srgbClr val="FF0000"/>
                </a:solidFill>
              </a:rPr>
              <a:t>sheep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bleats</a:t>
            </a:r>
            <a:r>
              <a:rPr lang="en-GB" sz="2800" dirty="0"/>
              <a:t>.</a:t>
            </a:r>
          </a:p>
          <a:p>
            <a:r>
              <a:rPr lang="en-GB" sz="2800" dirty="0"/>
              <a:t>A </a:t>
            </a:r>
            <a:r>
              <a:rPr lang="en-GB" sz="2800" dirty="0">
                <a:solidFill>
                  <a:srgbClr val="FF0000"/>
                </a:solidFill>
              </a:rPr>
              <a:t>pig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snuffles</a:t>
            </a:r>
            <a:r>
              <a:rPr lang="en-GB" sz="2800" dirty="0"/>
              <a:t>.</a:t>
            </a:r>
          </a:p>
          <a:p>
            <a:r>
              <a:rPr lang="en-GB" sz="2800" dirty="0"/>
              <a:t>The </a:t>
            </a:r>
            <a:r>
              <a:rPr lang="en-GB" sz="2800" dirty="0">
                <a:solidFill>
                  <a:srgbClr val="FF0000"/>
                </a:solidFill>
              </a:rPr>
              <a:t>farmer</a:t>
            </a:r>
            <a:r>
              <a:rPr lang="en-GB" sz="2800" dirty="0"/>
              <a:t>’s </a:t>
            </a:r>
            <a:r>
              <a:rPr lang="en-GB" sz="2800" dirty="0">
                <a:solidFill>
                  <a:srgbClr val="FF0000"/>
                </a:solidFill>
              </a:rPr>
              <a:t>daughter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covers</a:t>
            </a:r>
            <a:r>
              <a:rPr lang="en-GB" sz="2800" dirty="0"/>
              <a:t> her </a:t>
            </a:r>
            <a:r>
              <a:rPr lang="en-GB" sz="2800" dirty="0">
                <a:solidFill>
                  <a:srgbClr val="FF0000"/>
                </a:solidFill>
              </a:rPr>
              <a:t>ears</a:t>
            </a:r>
            <a:r>
              <a:rPr lang="en-GB" sz="2800" dirty="0"/>
              <a:t>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8495" y="662198"/>
            <a:ext cx="10573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Adjectives</a:t>
            </a:r>
            <a:r>
              <a:rPr lang="en-GB" sz="3600" b="1" dirty="0"/>
              <a:t> </a:t>
            </a:r>
          </a:p>
          <a:p>
            <a:pPr algn="ctr"/>
            <a:r>
              <a:rPr lang="en-GB" sz="3200" dirty="0"/>
              <a:t>Adjectives add information about a </a:t>
            </a:r>
            <a:r>
              <a:rPr lang="en-GB" sz="3200" dirty="0">
                <a:solidFill>
                  <a:srgbClr val="FF0000"/>
                </a:solidFill>
              </a:rPr>
              <a:t>noun</a:t>
            </a:r>
            <a:r>
              <a:rPr lang="en-GB" sz="3200" dirty="0">
                <a:solidFill>
                  <a:srgbClr val="000000"/>
                </a:solidFill>
              </a:rPr>
              <a:t>.</a:t>
            </a:r>
            <a:r>
              <a:rPr lang="en-GB" sz="3200" dirty="0"/>
              <a:t> </a:t>
            </a:r>
          </a:p>
          <a:p>
            <a:pPr algn="ctr"/>
            <a:r>
              <a:rPr lang="en-GB" sz="3200" dirty="0"/>
              <a:t>A</a:t>
            </a:r>
            <a:r>
              <a:rPr lang="en-GB" sz="3200" dirty="0">
                <a:solidFill>
                  <a:srgbClr val="0000FF"/>
                </a:solidFill>
              </a:rPr>
              <a:t> </a:t>
            </a:r>
            <a:r>
              <a:rPr lang="en-GB" sz="3200" dirty="0">
                <a:solidFill>
                  <a:srgbClr val="FF0000"/>
                </a:solidFill>
              </a:rPr>
              <a:t>noun</a:t>
            </a:r>
            <a:r>
              <a:rPr lang="en-GB" sz="3200" dirty="0">
                <a:solidFill>
                  <a:srgbClr val="0000FF"/>
                </a:solidFill>
              </a:rPr>
              <a:t> </a:t>
            </a:r>
            <a:r>
              <a:rPr lang="en-GB" sz="3200" dirty="0">
                <a:solidFill>
                  <a:srgbClr val="000000"/>
                </a:solidFill>
              </a:rPr>
              <a:t>is a naming word. </a:t>
            </a:r>
            <a:r>
              <a:rPr lang="en-GB" sz="32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22341" y="5634292"/>
            <a:ext cx="623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Choose an adjective to describe yourself!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5108" y="2172529"/>
            <a:ext cx="142310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happy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6437" y="3304097"/>
            <a:ext cx="111705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angry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23553" y="4436261"/>
            <a:ext cx="176037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greedy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22451" y="5078245"/>
            <a:ext cx="176037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noisy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34241" y="4496864"/>
            <a:ext cx="176037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calm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26442" y="4864052"/>
            <a:ext cx="104179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sore</a:t>
            </a:r>
          </a:p>
        </p:txBody>
      </p:sp>
      <p:pic>
        <p:nvPicPr>
          <p:cNvPr id="16" name="Picture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710" y="1851502"/>
            <a:ext cx="1906270" cy="291020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2631972" y="2389028"/>
            <a:ext cx="3779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rgbClr val="FF3399"/>
                </a:solidFill>
              </a:rPr>
              <a:t>happy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cow</a:t>
            </a:r>
            <a:r>
              <a:rPr lang="en-US" sz="2800" dirty="0"/>
              <a:t> moos.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23163" y="2863312"/>
            <a:ext cx="3779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rgbClr val="FF3399"/>
                </a:solidFill>
              </a:rPr>
              <a:t>angry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sheep</a:t>
            </a:r>
            <a:r>
              <a:rPr lang="en-US" sz="2800" dirty="0"/>
              <a:t> bleats.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92560" y="3337597"/>
            <a:ext cx="3779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rgbClr val="FF3399"/>
                </a:solidFill>
              </a:rPr>
              <a:t>noisy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pig</a:t>
            </a:r>
            <a:r>
              <a:rPr lang="en-US" sz="2800" dirty="0"/>
              <a:t> snuffles.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7742" y="3813401"/>
            <a:ext cx="7941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farmer</a:t>
            </a:r>
            <a:r>
              <a:rPr lang="en-US" sz="2800" dirty="0"/>
              <a:t>’s</a:t>
            </a:r>
            <a:r>
              <a:rPr lang="en-US" sz="2800" dirty="0">
                <a:solidFill>
                  <a:srgbClr val="FF0000"/>
                </a:solidFill>
              </a:rPr>
              <a:t> daughter</a:t>
            </a:r>
            <a:r>
              <a:rPr lang="en-US" sz="2800" dirty="0"/>
              <a:t> covers her </a:t>
            </a:r>
            <a:r>
              <a:rPr lang="en-US" sz="2800" dirty="0">
                <a:solidFill>
                  <a:srgbClr val="FF3399"/>
                </a:solidFill>
              </a:rPr>
              <a:t>sore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ears</a:t>
            </a:r>
            <a:r>
              <a:rPr lang="en-US" sz="2800" dirty="0"/>
              <a:t>.</a:t>
            </a:r>
          </a:p>
        </p:txBody>
      </p:sp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753BBEA-BF79-DA46-9C48-660AEEB5B6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61600" y="53872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4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83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5" grpId="0" build="p"/>
      <p:bldP spid="15" grpId="1" build="allAtOnce"/>
      <p:bldP spid="9" grpId="0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85912" y="718492"/>
            <a:ext cx="15840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Adverbs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5161" y="1321247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Adverbs</a:t>
            </a:r>
            <a:r>
              <a:rPr lang="en-GB" sz="2800" dirty="0"/>
              <a:t> tell us more about an </a:t>
            </a:r>
            <a:r>
              <a:rPr lang="en-GB" sz="2800" b="1" dirty="0"/>
              <a:t>adjective</a:t>
            </a:r>
            <a:r>
              <a:rPr lang="en-GB" sz="2800" dirty="0"/>
              <a:t>.</a:t>
            </a:r>
            <a:endParaRPr lang="en-GB" sz="4800" dirty="0">
              <a:effectLst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20807" y="1982309"/>
            <a:ext cx="3655612" cy="5726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pig went to market.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68320" y="5456812"/>
            <a:ext cx="7088030" cy="5726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Consider how the meaning has changed.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539592" y="2119409"/>
            <a:ext cx="1942391" cy="572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unaware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96742" y="3048537"/>
            <a:ext cx="1483097" cy="57262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clearly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82466" y="2608994"/>
            <a:ext cx="4803897" cy="5726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</a:t>
            </a:r>
            <a:r>
              <a:rPr lang="en-GB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unaware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pig went to market.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66180" y="3250977"/>
            <a:ext cx="5677102" cy="5726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</a:t>
            </a:r>
            <a:r>
              <a:rPr lang="en-GB" sz="2400" b="1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clearly </a:t>
            </a:r>
            <a:r>
              <a:rPr lang="en-GB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unaware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pig went to market.</a:t>
            </a:r>
          </a:p>
        </p:txBody>
      </p:sp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544" y="2337376"/>
            <a:ext cx="1881388" cy="237487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ounded Rectangle 14"/>
          <p:cNvSpPr/>
          <p:nvPr/>
        </p:nvSpPr>
        <p:spPr>
          <a:xfrm>
            <a:off x="8967659" y="3904713"/>
            <a:ext cx="2095184" cy="57262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happily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35574" y="3954159"/>
            <a:ext cx="5737693" cy="5726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</a:t>
            </a:r>
            <a:r>
              <a:rPr lang="en-GB" sz="2400" b="1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happily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unaware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pig went to market.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385556" y="4760890"/>
            <a:ext cx="2095184" cy="57262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apparently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35574" y="4626744"/>
            <a:ext cx="6243285" cy="5726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</a:t>
            </a:r>
            <a:r>
              <a:rPr lang="en-GB" sz="2400" b="1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apparently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unaware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pig went to market.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399CD77-4D05-F343-AE85-B6F60A4D7D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15251" y="7334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4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5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11" grpId="0" animBg="1"/>
      <p:bldP spid="13" grpId="0" animBg="1"/>
      <p:bldP spid="14" grpId="0" animBg="1"/>
      <p:bldP spid="17" grpId="0" animBg="1"/>
      <p:bldP spid="18" grpId="0" animBg="1"/>
      <p:bldP spid="15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691" y="2924813"/>
            <a:ext cx="10757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When an </a:t>
            </a:r>
            <a:r>
              <a:rPr lang="en-GB" sz="2800" b="1" dirty="0"/>
              <a:t>adverb </a:t>
            </a:r>
            <a:r>
              <a:rPr lang="en-GB" sz="2800" dirty="0"/>
              <a:t>is beside the verb, we do not usually need a comma. </a:t>
            </a:r>
            <a:endParaRPr lang="en-GB" sz="4800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283480" y="722815"/>
            <a:ext cx="383109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Punctuating Adverbs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691" y="1531963"/>
            <a:ext cx="7818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When an </a:t>
            </a:r>
            <a:r>
              <a:rPr lang="en-GB" sz="2800" b="1" dirty="0"/>
              <a:t>adverb </a:t>
            </a:r>
            <a:r>
              <a:rPr lang="en-GB" sz="2800" dirty="0"/>
              <a:t>is at the front, we use a comma. </a:t>
            </a:r>
            <a:endParaRPr lang="en-GB" sz="4800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5679" y="2218428"/>
            <a:ext cx="708490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Loudly, the chickens squawked a warning.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61567" y="3732484"/>
            <a:ext cx="708490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The chickens loudly squawked a warning. 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5830125" y="4543952"/>
            <a:ext cx="5539384" cy="1529950"/>
          </a:xfrm>
          <a:prstGeom prst="wedgeEllipseCallout">
            <a:avLst>
              <a:gd name="adj1" fmla="val -44040"/>
              <a:gd name="adj2" fmla="val 55500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It’s YOUR decision where to place the adverb.  </a:t>
            </a:r>
          </a:p>
        </p:txBody>
      </p:sp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418" y="3456819"/>
            <a:ext cx="2476454" cy="2372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3234" y="4249198"/>
            <a:ext cx="1257300" cy="15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AA589EE-38A4-D940-9BFB-EBC5673A82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23554" y="7044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4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2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11" grpId="0"/>
      <p:bldP spid="3" grpId="0" animBg="1"/>
      <p:bldP spid="1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5840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Adverbs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2961" y="1367146"/>
            <a:ext cx="6064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Adverbs</a:t>
            </a:r>
            <a:r>
              <a:rPr lang="en-GB" sz="2800" dirty="0"/>
              <a:t> can tell us more about a </a:t>
            </a:r>
            <a:r>
              <a:rPr lang="en-GB" sz="2800" b="1" dirty="0"/>
              <a:t>verb</a:t>
            </a:r>
            <a:endParaRPr lang="en-GB" sz="4800" dirty="0">
              <a:effectLst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851616" y="2120005"/>
            <a:ext cx="3655612" cy="5726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love the </a:t>
            </a:r>
            <a:r>
              <a:rPr lang="en-GB" sz="2400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peaceful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cow.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98838" y="2853786"/>
            <a:ext cx="5002826" cy="5726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</a:t>
            </a:r>
            <a:r>
              <a:rPr lang="en-GB" sz="24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definitely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love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 peaceful  cow.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024056" y="2807293"/>
            <a:ext cx="4697403" cy="5726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love the </a:t>
            </a:r>
            <a:r>
              <a:rPr lang="en-GB" sz="24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totally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400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peaceful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4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cow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0670" y="2150604"/>
            <a:ext cx="3701520" cy="5726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</a:t>
            </a:r>
            <a:r>
              <a:rPr lang="en-GB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love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 peaceful cow.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612086" y="3518885"/>
            <a:ext cx="3718427" cy="1223960"/>
          </a:xfrm>
          <a:prstGeom prst="wedgeEllipseCallout">
            <a:avLst>
              <a:gd name="adj1" fmla="val 57562"/>
              <a:gd name="adj2" fmla="val -4375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Modify the </a:t>
            </a:r>
            <a:r>
              <a:rPr lang="en-US" sz="2400" b="1" dirty="0"/>
              <a:t>verb </a:t>
            </a:r>
            <a:r>
              <a:rPr lang="en-US" sz="2400" dirty="0"/>
              <a:t>with an </a:t>
            </a:r>
            <a:r>
              <a:rPr lang="en-US" sz="2400" b="1" dirty="0"/>
              <a:t>adverb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7528043" y="3502991"/>
            <a:ext cx="4040394" cy="1223960"/>
          </a:xfrm>
          <a:prstGeom prst="wedgeEllipseCallout">
            <a:avLst>
              <a:gd name="adj1" fmla="val -65483"/>
              <a:gd name="adj2" fmla="val -3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Modify the </a:t>
            </a:r>
            <a:r>
              <a:rPr lang="en-US" sz="2400" b="1" dirty="0"/>
              <a:t>adjective </a:t>
            </a:r>
            <a:r>
              <a:rPr lang="en-US" sz="2400" dirty="0"/>
              <a:t>with an </a:t>
            </a:r>
            <a:r>
              <a:rPr lang="en-US" sz="2400" b="1" dirty="0"/>
              <a:t>adverb</a:t>
            </a:r>
          </a:p>
        </p:txBody>
      </p:sp>
      <p:pic>
        <p:nvPicPr>
          <p:cNvPr id="19" name="Picture 1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9163" y="3331228"/>
            <a:ext cx="1257300" cy="15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ounded Rectangle 19"/>
          <p:cNvSpPr/>
          <p:nvPr/>
        </p:nvSpPr>
        <p:spPr>
          <a:xfrm>
            <a:off x="2158589" y="4812121"/>
            <a:ext cx="7389962" cy="5726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chicken </a:t>
            </a:r>
            <a:r>
              <a:rPr lang="en-GB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crossed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 </a:t>
            </a:r>
            <a:r>
              <a:rPr lang="en-GB" sz="2400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dangerous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road.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070737" y="5607100"/>
            <a:ext cx="7389962" cy="5726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chicken </a:t>
            </a:r>
            <a:r>
              <a:rPr lang="en-GB" sz="2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stupidly </a:t>
            </a:r>
            <a:r>
              <a:rPr lang="en-GB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crossed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 </a:t>
            </a:r>
            <a:r>
              <a:rPr lang="en-GB" sz="2400" b="1" dirty="0">
                <a:ln w="0"/>
                <a:solidFill>
                  <a:srgbClr val="54823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very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400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dangerous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road.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7388" y="5752612"/>
            <a:ext cx="252485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Possible answer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87729" y="1346356"/>
            <a:ext cx="3259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90099"/>
                </a:solidFill>
              </a:rPr>
              <a:t>or</a:t>
            </a:r>
            <a:r>
              <a:rPr lang="en-GB" sz="2800" dirty="0"/>
              <a:t> an </a:t>
            </a:r>
            <a:r>
              <a:rPr lang="en-GB" sz="2800" b="1" dirty="0"/>
              <a:t>adjective</a:t>
            </a:r>
            <a:r>
              <a:rPr lang="en-GB" sz="2800" dirty="0"/>
              <a:t>.</a:t>
            </a:r>
          </a:p>
          <a:p>
            <a:endParaRPr lang="en-US" sz="2800" dirty="0"/>
          </a:p>
        </p:txBody>
      </p:sp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2C17101-473A-F64E-928B-D3383C8FB7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70996" y="70273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1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  <p:bldP spid="17" grpId="0" animBg="1"/>
      <p:bldP spid="18" grpId="0" animBg="1"/>
      <p:bldP spid="12" grpId="0" animBg="1"/>
      <p:bldP spid="2" grpId="0" animBg="1"/>
      <p:bldP spid="15" grpId="0" animBg="1"/>
      <p:bldP spid="20" grpId="0" animBg="1"/>
      <p:bldP spid="21" grpId="0" animBg="1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2753</TotalTime>
  <Words>432</Words>
  <Application>Microsoft Office PowerPoint</Application>
  <PresentationFormat>Widescreen</PresentationFormat>
  <Paragraphs>93</Paragraphs>
  <Slides>10</Slides>
  <Notes>9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Adverbs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200</cp:revision>
  <dcterms:created xsi:type="dcterms:W3CDTF">2013-08-23T07:43:20Z</dcterms:created>
  <dcterms:modified xsi:type="dcterms:W3CDTF">2020-05-07T16:14:22Z</dcterms:modified>
</cp:coreProperties>
</file>