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8"/>
  </p:notesMasterIdLst>
  <p:handoutMasterIdLst>
    <p:handoutMasterId r:id="rId9"/>
  </p:handoutMasterIdLst>
  <p:sldIdLst>
    <p:sldId id="315" r:id="rId2"/>
    <p:sldId id="332" r:id="rId3"/>
    <p:sldId id="328" r:id="rId4"/>
    <p:sldId id="321" r:id="rId5"/>
    <p:sldId id="331" r:id="rId6"/>
    <p:sldId id="33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99"/>
    <a:srgbClr val="253746"/>
    <a:srgbClr val="EA7600"/>
    <a:srgbClr val="9AF67A"/>
    <a:srgbClr val="85F45E"/>
    <a:srgbClr val="E7B8F6"/>
    <a:srgbClr val="F4D2FE"/>
    <a:srgbClr val="F7B635"/>
    <a:srgbClr val="E2AAF4"/>
    <a:srgbClr val="F1C6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72" autoAdjust="0"/>
    <p:restoredTop sz="89239" autoAdjust="0"/>
  </p:normalViewPr>
  <p:slideViewPr>
    <p:cSldViewPr snapToGrid="0">
      <p:cViewPr varScale="1">
        <p:scale>
          <a:sx n="61" d="100"/>
          <a:sy n="61" d="100"/>
        </p:scale>
        <p:origin x="11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844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3DE30-A7BD-4FAF-BD70-A5A57B8B8A99}" type="datetimeFigureOut">
              <a:rPr lang="en-GB" smtClean="0"/>
              <a:t>29/04/2020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A258B1-1DD7-475B-A54B-CBC3FF4B63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4787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ECC001-2C7A-4C2A-8B06-705CA02DC7C6}" type="datetimeFigureOut">
              <a:rPr lang="en-GB" smtClean="0"/>
              <a:t>29/04/2020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873E03-7F6C-40B1-9C82-92C8804404E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270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873E03-7F6C-40B1-9C82-92C8804404E5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08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Count on in 2s, speeding up as you pass 0, then count back again.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873E03-7F6C-40B1-9C82-92C8804404E5}" type="slidenum">
              <a:rPr lang="en-GB" smtClean="0">
                <a:solidFill>
                  <a:prstClr val="black"/>
                </a:solidFill>
              </a:rPr>
              <a:pPr/>
              <a:t>2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113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Count on in 5s, speeding up as you pass 0, then count back again.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873E03-7F6C-40B1-9C82-92C8804404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9264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873E03-7F6C-40B1-9C82-92C8804404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0391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873E03-7F6C-40B1-9C82-92C8804404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3945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873E03-7F6C-40B1-9C82-92C8804404E5}" type="slidenum">
              <a:rPr lang="en-GB" smtClean="0">
                <a:solidFill>
                  <a:prstClr val="black"/>
                </a:solidFill>
              </a:rPr>
              <a:pPr/>
              <a:t>6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2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hamilton-trust.org.uk/maths/year-5-maths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FB96D1F-83BC-4887-89A5-175B6E6C68B9}"/>
              </a:ext>
            </a:extLst>
          </p:cNvPr>
          <p:cNvSpPr/>
          <p:nvPr userDrawn="1"/>
        </p:nvSpPr>
        <p:spPr>
          <a:xfrm>
            <a:off x="-53107" y="6221405"/>
            <a:ext cx="9197108" cy="657069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b="1" dirty="0">
              <a:solidFill>
                <a:prstClr val="white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13BC91-F6D0-4DC8-B0B8-6E7E7FAB66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7E7D638D-B41C-46A9-87E5-34C770A46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43602" y="6367376"/>
            <a:ext cx="3086100" cy="365125"/>
          </a:xfrm>
        </p:spPr>
        <p:txBody>
          <a:bodyPr/>
          <a:lstStyle>
            <a:lvl1pPr>
              <a:defRPr sz="1200" b="0">
                <a:solidFill>
                  <a:srgbClr val="EA7600"/>
                </a:solidFill>
                <a:latin typeface="+mn-lt"/>
              </a:defRPr>
            </a:lvl1pPr>
          </a:lstStyle>
          <a:p>
            <a:pPr algn="r"/>
            <a:r>
              <a:rPr lang="en-GB" dirty="0"/>
              <a:t>Year 5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5D9A2E24-96C9-44BE-881E-97F4ADE19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185487" y="6367375"/>
            <a:ext cx="719921" cy="365125"/>
          </a:xfrm>
        </p:spPr>
        <p:txBody>
          <a:bodyPr/>
          <a:lstStyle>
            <a:lvl1pPr algn="ctr">
              <a:defRPr sz="1200" b="0">
                <a:solidFill>
                  <a:srgbClr val="EA7600"/>
                </a:solidFill>
                <a:latin typeface="+mn-lt"/>
              </a:defRPr>
            </a:lvl1pPr>
          </a:lstStyle>
          <a:p>
            <a:fld id="{BA0EE811-478C-4958-8104-2A70B5A1961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9D1CB2-11BF-434A-9AE8-BEAF97E774D6}"/>
              </a:ext>
            </a:extLst>
          </p:cNvPr>
          <p:cNvSpPr/>
          <p:nvPr userDrawn="1"/>
        </p:nvSpPr>
        <p:spPr>
          <a:xfrm>
            <a:off x="810410" y="6390463"/>
            <a:ext cx="168135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>
                <a:solidFill>
                  <a:srgbClr val="EA7600"/>
                </a:solidFill>
              </a:rPr>
              <a:t>© </a:t>
            </a:r>
            <a:r>
              <a:rPr lang="en-GB" sz="1200" dirty="0">
                <a:solidFill>
                  <a:srgbClr val="EA7600"/>
                </a:solidFill>
                <a:hlinkClick r:id="rId2"/>
              </a:rPr>
              <a:t>hamilton-trust.org.uk</a:t>
            </a:r>
            <a:endParaRPr lang="en-GB" sz="1200" dirty="0">
              <a:solidFill>
                <a:srgbClr val="EA76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51EBB7B-6C39-48C7-850C-99BEC78CA1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8" y="6091747"/>
            <a:ext cx="775846" cy="721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453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bg1">
                <a:lumMod val="95000"/>
              </a:schemeClr>
            </a:gs>
            <a:gs pos="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>
                <a:solidFill>
                  <a:prstClr val="black">
                    <a:tint val="75000"/>
                  </a:prstClr>
                </a:solidFill>
              </a:rPr>
              <a:t>Year 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EE811-478C-4958-8104-2A70B5A1961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88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EC2F06-FA07-421C-9E8C-C3D9827F8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6E7435-766E-44DA-9E64-580F9F20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5926" y="6367376"/>
            <a:ext cx="3723776" cy="365125"/>
          </a:xfrm>
        </p:spPr>
        <p:txBody>
          <a:bodyPr/>
          <a:lstStyle/>
          <a:p>
            <a:pPr algn="r"/>
            <a:r>
              <a:rPr lang="en-GB" dirty="0"/>
              <a:t>Year 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9677ED-5C54-4353-B94F-C526DD00205C}"/>
              </a:ext>
            </a:extLst>
          </p:cNvPr>
          <p:cNvSpPr txBox="1"/>
          <p:nvPr/>
        </p:nvSpPr>
        <p:spPr>
          <a:xfrm>
            <a:off x="116681" y="138645"/>
            <a:ext cx="88712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EA7600"/>
              </a:buClr>
              <a:buSzPct val="120000"/>
            </a:pPr>
            <a:r>
              <a:rPr lang="en-GB" sz="2000" b="1" dirty="0">
                <a:solidFill>
                  <a:srgbClr val="5B9BD5">
                    <a:lumMod val="75000"/>
                  </a:srgbClr>
                </a:solidFill>
              </a:rPr>
              <a:t>Count on and back in steps through zero.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725A1471-7A46-4CC7-B430-5BB7E53CA572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5951286" y="338700"/>
            <a:ext cx="2800350" cy="56197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D0CC94CB-45C0-421C-BDF8-23B1AC032D8B}"/>
              </a:ext>
            </a:extLst>
          </p:cNvPr>
          <p:cNvSpPr/>
          <p:nvPr/>
        </p:nvSpPr>
        <p:spPr>
          <a:xfrm>
            <a:off x="131039" y="2048274"/>
            <a:ext cx="8729889" cy="301621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000" b="1" cap="none" spc="0" dirty="0">
                <a:ln w="1016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Work on today’s learning</a:t>
            </a:r>
            <a:br>
              <a:rPr lang="en-GB" sz="5000" b="1" cap="none" spc="0" dirty="0">
                <a:ln w="1016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en-GB" sz="5000" b="1" cap="none" spc="0" dirty="0">
                <a:ln w="1016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with a grown-up.</a:t>
            </a:r>
            <a:br>
              <a:rPr lang="en-GB" sz="5000" b="1" cap="none" spc="0" dirty="0">
                <a:ln w="1016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en-GB" sz="5000" b="1" dirty="0">
                <a:ln w="1016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</a:t>
            </a:r>
            <a:r>
              <a:rPr lang="en-GB" sz="5000" b="1" cap="none" spc="0" dirty="0">
                <a:ln w="1016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alk through the slides together.</a:t>
            </a:r>
            <a:br>
              <a:rPr lang="en-GB" sz="5000" b="1" cap="none" spc="0" dirty="0">
                <a:ln w="1016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en-GB" sz="4000" cap="none" spc="0" dirty="0">
                <a:ln w="1016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(there’s no voice-over to listen to)</a:t>
            </a:r>
            <a:endParaRPr lang="en-US" sz="5000" cap="none" spc="0" dirty="0">
              <a:ln w="1016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06789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EC2F06-FA07-421C-9E8C-C3D9827F8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6E7435-766E-44DA-9E64-580F9F20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5926" y="6367376"/>
            <a:ext cx="3723776" cy="365125"/>
          </a:xfrm>
        </p:spPr>
        <p:txBody>
          <a:bodyPr/>
          <a:lstStyle/>
          <a:p>
            <a:pPr algn="r"/>
            <a:r>
              <a:rPr lang="en-GB" dirty="0"/>
              <a:t>Year 5</a:t>
            </a:r>
          </a:p>
        </p:txBody>
      </p:sp>
      <p:grpSp>
        <p:nvGrpSpPr>
          <p:cNvPr id="5" name="Group 57">
            <a:extLst>
              <a:ext uri="{FF2B5EF4-FFF2-40B4-BE49-F238E27FC236}">
                <a16:creationId xmlns:a16="http://schemas.microsoft.com/office/drawing/2014/main" id="{64FA89FB-CD7D-4736-840C-3A80B9FE75E3}"/>
              </a:ext>
            </a:extLst>
          </p:cNvPr>
          <p:cNvGrpSpPr>
            <a:grpSpLocks/>
          </p:cNvGrpSpPr>
          <p:nvPr/>
        </p:nvGrpSpPr>
        <p:grpSpPr bwMode="auto">
          <a:xfrm>
            <a:off x="252353" y="1878968"/>
            <a:ext cx="8550125" cy="281849"/>
            <a:chOff x="386" y="3022"/>
            <a:chExt cx="4081" cy="181"/>
          </a:xfrm>
        </p:grpSpPr>
        <p:grpSp>
          <p:nvGrpSpPr>
            <p:cNvPr id="6" name="Group 58">
              <a:extLst>
                <a:ext uri="{FF2B5EF4-FFF2-40B4-BE49-F238E27FC236}">
                  <a16:creationId xmlns:a16="http://schemas.microsoft.com/office/drawing/2014/main" id="{5B495F9E-F589-43F0-B21A-A171304953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2" y="3022"/>
              <a:ext cx="816" cy="181"/>
              <a:chOff x="1156" y="3022"/>
              <a:chExt cx="726" cy="181"/>
            </a:xfrm>
          </p:grpSpPr>
          <p:sp>
            <p:nvSpPr>
              <p:cNvPr id="21" name="Rectangle 59">
                <a:extLst>
                  <a:ext uri="{FF2B5EF4-FFF2-40B4-BE49-F238E27FC236}">
                    <a16:creationId xmlns:a16="http://schemas.microsoft.com/office/drawing/2014/main" id="{7C7FED05-2430-4B65-85BB-D67A30B1BC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6" y="3022"/>
                <a:ext cx="363" cy="181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GB" sz="2400" b="1" kern="0" dirty="0">
                  <a:solidFill>
                    <a:schemeClr val="accent1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Rectangle 60">
                <a:extLst>
                  <a:ext uri="{FF2B5EF4-FFF2-40B4-BE49-F238E27FC236}">
                    <a16:creationId xmlns:a16="http://schemas.microsoft.com/office/drawing/2014/main" id="{0E7CF42A-8839-48CD-A73D-FEA92E33A8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19" y="3022"/>
                <a:ext cx="363" cy="181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GB" sz="2400" b="1" kern="0" dirty="0">
                  <a:solidFill>
                    <a:schemeClr val="accent1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" name="Group 61">
              <a:extLst>
                <a:ext uri="{FF2B5EF4-FFF2-40B4-BE49-F238E27FC236}">
                  <a16:creationId xmlns:a16="http://schemas.microsoft.com/office/drawing/2014/main" id="{1085CDEA-EB54-4D51-919C-7A91DBCFC0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6" y="3022"/>
              <a:ext cx="816" cy="181"/>
              <a:chOff x="1156" y="3022"/>
              <a:chExt cx="726" cy="181"/>
            </a:xfrm>
          </p:grpSpPr>
          <p:sp>
            <p:nvSpPr>
              <p:cNvPr id="19" name="Rectangle 62">
                <a:extLst>
                  <a:ext uri="{FF2B5EF4-FFF2-40B4-BE49-F238E27FC236}">
                    <a16:creationId xmlns:a16="http://schemas.microsoft.com/office/drawing/2014/main" id="{157CA094-9336-4D38-A423-85A7402221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6" y="3022"/>
                <a:ext cx="363" cy="181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GB" sz="2400" b="1" kern="0" dirty="0">
                  <a:solidFill>
                    <a:schemeClr val="accent1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Rectangle 63">
                <a:extLst>
                  <a:ext uri="{FF2B5EF4-FFF2-40B4-BE49-F238E27FC236}">
                    <a16:creationId xmlns:a16="http://schemas.microsoft.com/office/drawing/2014/main" id="{BBEC0149-1722-4753-9A00-2A6DEBB304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19" y="3022"/>
                <a:ext cx="363" cy="181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GB" sz="2400" b="1" kern="0" dirty="0">
                  <a:solidFill>
                    <a:schemeClr val="accent1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8" name="Group 64">
              <a:extLst>
                <a:ext uri="{FF2B5EF4-FFF2-40B4-BE49-F238E27FC236}">
                  <a16:creationId xmlns:a16="http://schemas.microsoft.com/office/drawing/2014/main" id="{977D1658-BFA2-41FB-BCB4-5347334D79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18" y="3022"/>
              <a:ext cx="816" cy="181"/>
              <a:chOff x="1156" y="3022"/>
              <a:chExt cx="726" cy="181"/>
            </a:xfrm>
          </p:grpSpPr>
          <p:sp>
            <p:nvSpPr>
              <p:cNvPr id="17" name="Rectangle 65">
                <a:extLst>
                  <a:ext uri="{FF2B5EF4-FFF2-40B4-BE49-F238E27FC236}">
                    <a16:creationId xmlns:a16="http://schemas.microsoft.com/office/drawing/2014/main" id="{234478A3-15D1-498C-ACAF-3601CBCEA9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6" y="3022"/>
                <a:ext cx="363" cy="181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GB" sz="2400" b="1" kern="0" dirty="0">
                  <a:solidFill>
                    <a:schemeClr val="accent1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Rectangle 66">
                <a:extLst>
                  <a:ext uri="{FF2B5EF4-FFF2-40B4-BE49-F238E27FC236}">
                    <a16:creationId xmlns:a16="http://schemas.microsoft.com/office/drawing/2014/main" id="{84A0E5D1-2C4A-4B62-BA5A-07203E68A9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19" y="3022"/>
                <a:ext cx="363" cy="181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GB" sz="2400" b="1" kern="0" dirty="0">
                  <a:solidFill>
                    <a:schemeClr val="accent1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9" name="Group 67">
              <a:extLst>
                <a:ext uri="{FF2B5EF4-FFF2-40B4-BE49-F238E27FC236}">
                  <a16:creationId xmlns:a16="http://schemas.microsoft.com/office/drawing/2014/main" id="{3E11769E-5CA3-45EB-AD75-799E69DA65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35" y="3022"/>
              <a:ext cx="816" cy="181"/>
              <a:chOff x="1156" y="3022"/>
              <a:chExt cx="726" cy="181"/>
            </a:xfrm>
          </p:grpSpPr>
          <p:sp>
            <p:nvSpPr>
              <p:cNvPr id="15" name="Rectangle 68">
                <a:extLst>
                  <a:ext uri="{FF2B5EF4-FFF2-40B4-BE49-F238E27FC236}">
                    <a16:creationId xmlns:a16="http://schemas.microsoft.com/office/drawing/2014/main" id="{0280FA46-F51A-4D54-B26C-D4CBD235E5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6" y="3022"/>
                <a:ext cx="363" cy="181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GB" sz="2400" b="1" kern="0" dirty="0">
                  <a:solidFill>
                    <a:schemeClr val="accent1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Rectangle 69">
                <a:extLst>
                  <a:ext uri="{FF2B5EF4-FFF2-40B4-BE49-F238E27FC236}">
                    <a16:creationId xmlns:a16="http://schemas.microsoft.com/office/drawing/2014/main" id="{CC2F6160-6BE5-4C11-BEC8-C97BB531E5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19" y="3022"/>
                <a:ext cx="363" cy="181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GB" sz="2400" b="1" kern="0" dirty="0">
                  <a:solidFill>
                    <a:schemeClr val="accent1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1" name="Group 70">
              <a:extLst>
                <a:ext uri="{FF2B5EF4-FFF2-40B4-BE49-F238E27FC236}">
                  <a16:creationId xmlns:a16="http://schemas.microsoft.com/office/drawing/2014/main" id="{0034CA0A-CDB2-4BC0-B80D-E9D51EB48A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51" y="3022"/>
              <a:ext cx="816" cy="181"/>
              <a:chOff x="1156" y="3022"/>
              <a:chExt cx="726" cy="181"/>
            </a:xfrm>
          </p:grpSpPr>
          <p:sp>
            <p:nvSpPr>
              <p:cNvPr id="13" name="Rectangle 71">
                <a:extLst>
                  <a:ext uri="{FF2B5EF4-FFF2-40B4-BE49-F238E27FC236}">
                    <a16:creationId xmlns:a16="http://schemas.microsoft.com/office/drawing/2014/main" id="{0B54185C-9296-45EA-83F5-BD592B584F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6" y="3022"/>
                <a:ext cx="363" cy="181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GB" sz="2400" b="1" kern="0" dirty="0">
                  <a:solidFill>
                    <a:schemeClr val="accent1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Rectangle 72">
                <a:extLst>
                  <a:ext uri="{FF2B5EF4-FFF2-40B4-BE49-F238E27FC236}">
                    <a16:creationId xmlns:a16="http://schemas.microsoft.com/office/drawing/2014/main" id="{28782F90-AE20-4C16-B955-36FA06D618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19" y="3022"/>
                <a:ext cx="363" cy="181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GB" sz="2400" b="1" kern="0" dirty="0">
                  <a:solidFill>
                    <a:schemeClr val="accent1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5FE80B0E-4396-45EC-9C03-4E33AC33028F}"/>
              </a:ext>
            </a:extLst>
          </p:cNvPr>
          <p:cNvSpPr txBox="1"/>
          <p:nvPr/>
        </p:nvSpPr>
        <p:spPr>
          <a:xfrm>
            <a:off x="705932" y="2192960"/>
            <a:ext cx="821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>
              <a:defRPr/>
            </a:pPr>
            <a:r>
              <a:rPr lang="en-GB" sz="2800" b="1" kern="0" dirty="0">
                <a:solidFill>
                  <a:schemeClr val="accent1"/>
                </a:solidFill>
              </a:rPr>
              <a:t>-8 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 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769D207-78BD-418A-ADB5-0EFA06E36CB7}"/>
              </a:ext>
            </a:extLst>
          </p:cNvPr>
          <p:cNvSpPr txBox="1"/>
          <p:nvPr/>
        </p:nvSpPr>
        <p:spPr>
          <a:xfrm>
            <a:off x="1515140" y="2192960"/>
            <a:ext cx="821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>
              <a:defRPr/>
            </a:pPr>
            <a:r>
              <a:rPr lang="en-GB" sz="2800" b="1" kern="0" dirty="0">
                <a:solidFill>
                  <a:schemeClr val="accent1"/>
                </a:solidFill>
              </a:rPr>
              <a:t>-6 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AAC7FAD-FCDC-4B66-A6A6-8C346A87D347}"/>
              </a:ext>
            </a:extLst>
          </p:cNvPr>
          <p:cNvSpPr txBox="1"/>
          <p:nvPr/>
        </p:nvSpPr>
        <p:spPr>
          <a:xfrm>
            <a:off x="2389503" y="2192158"/>
            <a:ext cx="821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>
              <a:defRPr/>
            </a:pPr>
            <a:r>
              <a:rPr lang="en-GB" sz="2800" b="1" kern="0" dirty="0">
                <a:solidFill>
                  <a:schemeClr val="accent1"/>
                </a:solidFill>
              </a:rPr>
              <a:t>-4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A9CB832-F9EB-4AA0-AC82-7FF8FAA98EA5}"/>
              </a:ext>
            </a:extLst>
          </p:cNvPr>
          <p:cNvSpPr txBox="1"/>
          <p:nvPr/>
        </p:nvSpPr>
        <p:spPr>
          <a:xfrm>
            <a:off x="3240658" y="2192158"/>
            <a:ext cx="821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>
              <a:defRPr/>
            </a:pPr>
            <a:r>
              <a:rPr lang="en-GB" sz="2800" b="1" kern="0" dirty="0">
                <a:solidFill>
                  <a:schemeClr val="accent1"/>
                </a:solidFill>
              </a:rPr>
              <a:t>-2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826D7BF-807E-4BEE-9C22-D772B83C2A2F}"/>
              </a:ext>
            </a:extLst>
          </p:cNvPr>
          <p:cNvSpPr txBox="1"/>
          <p:nvPr/>
        </p:nvSpPr>
        <p:spPr>
          <a:xfrm>
            <a:off x="4135720" y="2191958"/>
            <a:ext cx="719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 </a:t>
            </a:r>
            <a:r>
              <a:rPr lang="en-GB" sz="2800" b="1" dirty="0">
                <a:solidFill>
                  <a:srgbClr val="FF0000"/>
                </a:solidFill>
              </a:rPr>
              <a:t>0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 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86EE256-BFE7-4FAE-AA43-A1AEC07197B5}"/>
              </a:ext>
            </a:extLst>
          </p:cNvPr>
          <p:cNvSpPr txBox="1"/>
          <p:nvPr/>
        </p:nvSpPr>
        <p:spPr>
          <a:xfrm>
            <a:off x="6732353" y="2192158"/>
            <a:ext cx="821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6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5AB61DB-D68B-4921-8B1A-C097A60C60FA}"/>
              </a:ext>
            </a:extLst>
          </p:cNvPr>
          <p:cNvSpPr txBox="1"/>
          <p:nvPr/>
        </p:nvSpPr>
        <p:spPr>
          <a:xfrm>
            <a:off x="8427857" y="2192158"/>
            <a:ext cx="821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10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315177C-428E-4930-843B-60DF4E62F599}"/>
              </a:ext>
            </a:extLst>
          </p:cNvPr>
          <p:cNvSpPr txBox="1"/>
          <p:nvPr/>
        </p:nvSpPr>
        <p:spPr>
          <a:xfrm>
            <a:off x="5027725" y="2192158"/>
            <a:ext cx="821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2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AD0C69D-5557-4DE1-87C2-344F05B63D35}"/>
              </a:ext>
            </a:extLst>
          </p:cNvPr>
          <p:cNvSpPr txBox="1"/>
          <p:nvPr/>
        </p:nvSpPr>
        <p:spPr>
          <a:xfrm>
            <a:off x="-90220" y="2195880"/>
            <a:ext cx="821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>
              <a:defRPr/>
            </a:pPr>
            <a:r>
              <a:rPr lang="en-GB" sz="2800" b="1" kern="0" dirty="0">
                <a:solidFill>
                  <a:schemeClr val="accent1"/>
                </a:solidFill>
              </a:rPr>
              <a:t>-10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 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67E5FA8-842A-49F4-B856-2CB52E8D16BC}"/>
              </a:ext>
            </a:extLst>
          </p:cNvPr>
          <p:cNvSpPr txBox="1"/>
          <p:nvPr/>
        </p:nvSpPr>
        <p:spPr>
          <a:xfrm>
            <a:off x="5864068" y="2192157"/>
            <a:ext cx="821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4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2B3C238-5D93-4924-BFEC-F1AB016F7659}"/>
              </a:ext>
            </a:extLst>
          </p:cNvPr>
          <p:cNvSpPr txBox="1"/>
          <p:nvPr/>
        </p:nvSpPr>
        <p:spPr>
          <a:xfrm>
            <a:off x="7567177" y="2192158"/>
            <a:ext cx="821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8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EB71A14-ECF6-4988-ABA4-D399049DF1A4}"/>
              </a:ext>
            </a:extLst>
          </p:cNvPr>
          <p:cNvGrpSpPr/>
          <p:nvPr/>
        </p:nvGrpSpPr>
        <p:grpSpPr>
          <a:xfrm>
            <a:off x="1272200" y="3174113"/>
            <a:ext cx="5293946" cy="1016640"/>
            <a:chOff x="-606648" y="1074203"/>
            <a:chExt cx="6468860" cy="1151134"/>
          </a:xfrm>
        </p:grpSpPr>
        <p:sp>
          <p:nvSpPr>
            <p:cNvPr id="35" name="Speech Bubble: Rectangle with Corners Rounded 34">
              <a:extLst>
                <a:ext uri="{FF2B5EF4-FFF2-40B4-BE49-F238E27FC236}">
                  <a16:creationId xmlns:a16="http://schemas.microsoft.com/office/drawing/2014/main" id="{94E3A948-DC0B-4E19-88D6-5D4BB209B171}"/>
                </a:ext>
              </a:extLst>
            </p:cNvPr>
            <p:cNvSpPr/>
            <p:nvPr/>
          </p:nvSpPr>
          <p:spPr>
            <a:xfrm>
              <a:off x="-606648" y="1074203"/>
              <a:ext cx="6314902" cy="1151134"/>
            </a:xfrm>
            <a:prstGeom prst="wedgeRoundRectCallout">
              <a:avLst>
                <a:gd name="adj1" fmla="val 71370"/>
                <a:gd name="adj2" fmla="val 52081"/>
                <a:gd name="adj3" fmla="val 1666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>
                <a:defRPr/>
              </a:pPr>
              <a:r>
                <a:rPr lang="en-GB" b="1" dirty="0">
                  <a:solidFill>
                    <a:srgbClr val="253746"/>
                  </a:solidFill>
                </a:rPr>
                <a:t>Together, use the number line to count on</a:t>
              </a:r>
              <a:br>
                <a:rPr lang="en-GB" b="1" dirty="0">
                  <a:solidFill>
                    <a:srgbClr val="253746"/>
                  </a:solidFill>
                </a:rPr>
              </a:br>
              <a:r>
                <a:rPr lang="en-GB" b="1" dirty="0">
                  <a:solidFill>
                    <a:srgbClr val="253746"/>
                  </a:solidFill>
                </a:rPr>
                <a:t>in </a:t>
              </a:r>
              <a:r>
                <a:rPr lang="en-GB" b="1" dirty="0">
                  <a:solidFill>
                    <a:srgbClr val="FF0000"/>
                  </a:solidFill>
                </a:rPr>
                <a:t>2s</a:t>
              </a:r>
              <a:r>
                <a:rPr lang="en-GB" b="1" dirty="0">
                  <a:solidFill>
                    <a:srgbClr val="253746"/>
                  </a:solidFill>
                </a:rPr>
                <a:t> from minus 10 (-10) to 10.</a:t>
              </a:r>
            </a:p>
          </p:txBody>
        </p:sp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303E84C1-624C-46D9-9A39-C99E504B9B2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308" t="7868" r="20201" b="6886"/>
            <a:stretch/>
          </p:blipFill>
          <p:spPr>
            <a:xfrm>
              <a:off x="5554291" y="1337543"/>
              <a:ext cx="307921" cy="519866"/>
            </a:xfrm>
            <a:prstGeom prst="rect">
              <a:avLst/>
            </a:prstGeom>
          </p:spPr>
        </p:pic>
      </p:grpSp>
      <p:sp>
        <p:nvSpPr>
          <p:cNvPr id="38" name="Speech Bubble: Rectangle with Corners Rounded 37">
            <a:extLst>
              <a:ext uri="{FF2B5EF4-FFF2-40B4-BE49-F238E27FC236}">
                <a16:creationId xmlns:a16="http://schemas.microsoft.com/office/drawing/2014/main" id="{1682D041-28F3-466C-970C-AEB7E7480128}"/>
              </a:ext>
            </a:extLst>
          </p:cNvPr>
          <p:cNvSpPr/>
          <p:nvPr/>
        </p:nvSpPr>
        <p:spPr>
          <a:xfrm>
            <a:off x="5381171" y="4797882"/>
            <a:ext cx="3159436" cy="670816"/>
          </a:xfrm>
          <a:prstGeom prst="wedgeRoundRectCallout">
            <a:avLst>
              <a:gd name="adj1" fmla="val 7672"/>
              <a:gd name="adj2" fmla="val 23863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b="1" dirty="0">
                <a:solidFill>
                  <a:srgbClr val="253746"/>
                </a:solidFill>
              </a:rPr>
              <a:t>Now let’s count back again…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Speech Bubble: Rectangle with Corners Rounded 36">
            <a:extLst>
              <a:ext uri="{FF2B5EF4-FFF2-40B4-BE49-F238E27FC236}">
                <a16:creationId xmlns:a16="http://schemas.microsoft.com/office/drawing/2014/main" id="{F13C4655-12C3-45AC-80E0-6E5FCC36F7B1}"/>
              </a:ext>
            </a:extLst>
          </p:cNvPr>
          <p:cNvSpPr/>
          <p:nvPr/>
        </p:nvSpPr>
        <p:spPr>
          <a:xfrm>
            <a:off x="1387231" y="632950"/>
            <a:ext cx="5596512" cy="1014823"/>
          </a:xfrm>
          <a:prstGeom prst="wedgeRoundRectCallout">
            <a:avLst>
              <a:gd name="adj1" fmla="val 7672"/>
              <a:gd name="adj2" fmla="val 23863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b="1" dirty="0">
                <a:solidFill>
                  <a:srgbClr val="253746"/>
                </a:solidFill>
              </a:rPr>
              <a:t>Numbers less than zero are called </a:t>
            </a:r>
            <a:r>
              <a:rPr lang="en-GB" b="1" dirty="0">
                <a:solidFill>
                  <a:srgbClr val="FF0000"/>
                </a:solidFill>
              </a:rPr>
              <a:t>negative numbers</a:t>
            </a:r>
            <a:r>
              <a:rPr lang="en-GB" b="1" dirty="0">
                <a:solidFill>
                  <a:srgbClr val="253746"/>
                </a:solidFill>
              </a:rPr>
              <a:t>. </a:t>
            </a:r>
          </a:p>
          <a:p>
            <a:pPr algn="ctr">
              <a:defRPr/>
            </a:pPr>
            <a:r>
              <a:rPr lang="en-GB" b="1" dirty="0">
                <a:solidFill>
                  <a:srgbClr val="253746"/>
                </a:solidFill>
              </a:rPr>
              <a:t>We usually refer to them as </a:t>
            </a:r>
            <a:r>
              <a:rPr lang="en-GB" b="1" dirty="0">
                <a:solidFill>
                  <a:srgbClr val="FF0000"/>
                </a:solidFill>
              </a:rPr>
              <a:t>minus </a:t>
            </a:r>
            <a:r>
              <a:rPr lang="en-GB" b="1" dirty="0">
                <a:solidFill>
                  <a:srgbClr val="253746"/>
                </a:solidFill>
              </a:rPr>
              <a:t>numbers, for example with temperature.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A83ED20-CC62-41C7-8FD5-3C4374699549}"/>
              </a:ext>
            </a:extLst>
          </p:cNvPr>
          <p:cNvSpPr txBox="1"/>
          <p:nvPr/>
        </p:nvSpPr>
        <p:spPr>
          <a:xfrm>
            <a:off x="116681" y="138645"/>
            <a:ext cx="88712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EA7600"/>
              </a:buClr>
              <a:buSzPct val="120000"/>
            </a:pPr>
            <a:r>
              <a:rPr lang="en-GB" sz="2000" b="1" dirty="0">
                <a:solidFill>
                  <a:srgbClr val="5B9BD5">
                    <a:lumMod val="75000"/>
                  </a:srgbClr>
                </a:solidFill>
              </a:rPr>
              <a:t>Count on and back in steps through zero.</a:t>
            </a:r>
          </a:p>
        </p:txBody>
      </p:sp>
    </p:spTree>
    <p:extLst>
      <p:ext uri="{BB962C8B-B14F-4D97-AF65-F5344CB8AC3E}">
        <p14:creationId xmlns:p14="http://schemas.microsoft.com/office/powerpoint/2010/main" val="345201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1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 build="allAtOnce"/>
      <p:bldP spid="28" grpId="0"/>
      <p:bldP spid="28" grpId="1"/>
      <p:bldP spid="29" grpId="0"/>
      <p:bldP spid="29" grpId="1"/>
      <p:bldP spid="30" grpId="0"/>
      <p:bldP spid="30" grpId="1"/>
      <p:bldP spid="31" grpId="0"/>
      <p:bldP spid="32" grpId="0"/>
      <p:bldP spid="32" grpId="1"/>
      <p:bldP spid="33" grpId="0"/>
      <p:bldP spid="33" grpId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EC2F06-FA07-421C-9E8C-C3D9827F8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0EE811-478C-4958-8104-2A70B5A1961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EA7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A76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6E7435-766E-44DA-9E64-580F9F20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5926" y="6367376"/>
            <a:ext cx="3723776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EA7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Year 5</a:t>
            </a:r>
          </a:p>
        </p:txBody>
      </p:sp>
      <p:grpSp>
        <p:nvGrpSpPr>
          <p:cNvPr id="5" name="Group 57">
            <a:extLst>
              <a:ext uri="{FF2B5EF4-FFF2-40B4-BE49-F238E27FC236}">
                <a16:creationId xmlns:a16="http://schemas.microsoft.com/office/drawing/2014/main" id="{64FA89FB-CD7D-4736-840C-3A80B9FE75E3}"/>
              </a:ext>
            </a:extLst>
          </p:cNvPr>
          <p:cNvGrpSpPr>
            <a:grpSpLocks/>
          </p:cNvGrpSpPr>
          <p:nvPr/>
        </p:nvGrpSpPr>
        <p:grpSpPr bwMode="auto">
          <a:xfrm>
            <a:off x="252353" y="1878968"/>
            <a:ext cx="8550125" cy="281849"/>
            <a:chOff x="386" y="3022"/>
            <a:chExt cx="4081" cy="181"/>
          </a:xfrm>
        </p:grpSpPr>
        <p:grpSp>
          <p:nvGrpSpPr>
            <p:cNvPr id="6" name="Group 58">
              <a:extLst>
                <a:ext uri="{FF2B5EF4-FFF2-40B4-BE49-F238E27FC236}">
                  <a16:creationId xmlns:a16="http://schemas.microsoft.com/office/drawing/2014/main" id="{5B495F9E-F589-43F0-B21A-A171304953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2" y="3022"/>
              <a:ext cx="816" cy="181"/>
              <a:chOff x="1156" y="3022"/>
              <a:chExt cx="726" cy="181"/>
            </a:xfrm>
          </p:grpSpPr>
          <p:sp>
            <p:nvSpPr>
              <p:cNvPr id="21" name="Rectangle 59">
                <a:extLst>
                  <a:ext uri="{FF2B5EF4-FFF2-40B4-BE49-F238E27FC236}">
                    <a16:creationId xmlns:a16="http://schemas.microsoft.com/office/drawing/2014/main" id="{7C7FED05-2430-4B65-85BB-D67A30B1BC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6" y="3022"/>
                <a:ext cx="363" cy="181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472C4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2" name="Rectangle 60">
                <a:extLst>
                  <a:ext uri="{FF2B5EF4-FFF2-40B4-BE49-F238E27FC236}">
                    <a16:creationId xmlns:a16="http://schemas.microsoft.com/office/drawing/2014/main" id="{0E7CF42A-8839-48CD-A73D-FEA92E33A8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19" y="3022"/>
                <a:ext cx="363" cy="181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472C4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" name="Group 61">
              <a:extLst>
                <a:ext uri="{FF2B5EF4-FFF2-40B4-BE49-F238E27FC236}">
                  <a16:creationId xmlns:a16="http://schemas.microsoft.com/office/drawing/2014/main" id="{1085CDEA-EB54-4D51-919C-7A91DBCFC0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6" y="3022"/>
              <a:ext cx="816" cy="181"/>
              <a:chOff x="1156" y="3022"/>
              <a:chExt cx="726" cy="181"/>
            </a:xfrm>
          </p:grpSpPr>
          <p:sp>
            <p:nvSpPr>
              <p:cNvPr id="19" name="Rectangle 62">
                <a:extLst>
                  <a:ext uri="{FF2B5EF4-FFF2-40B4-BE49-F238E27FC236}">
                    <a16:creationId xmlns:a16="http://schemas.microsoft.com/office/drawing/2014/main" id="{157CA094-9336-4D38-A423-85A7402221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6" y="3022"/>
                <a:ext cx="363" cy="181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472C4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" name="Rectangle 63">
                <a:extLst>
                  <a:ext uri="{FF2B5EF4-FFF2-40B4-BE49-F238E27FC236}">
                    <a16:creationId xmlns:a16="http://schemas.microsoft.com/office/drawing/2014/main" id="{BBEC0149-1722-4753-9A00-2A6DEBB304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19" y="3022"/>
                <a:ext cx="363" cy="181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472C4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8" name="Group 64">
              <a:extLst>
                <a:ext uri="{FF2B5EF4-FFF2-40B4-BE49-F238E27FC236}">
                  <a16:creationId xmlns:a16="http://schemas.microsoft.com/office/drawing/2014/main" id="{977D1658-BFA2-41FB-BCB4-5347334D79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18" y="3022"/>
              <a:ext cx="816" cy="181"/>
              <a:chOff x="1156" y="3022"/>
              <a:chExt cx="726" cy="181"/>
            </a:xfrm>
          </p:grpSpPr>
          <p:sp>
            <p:nvSpPr>
              <p:cNvPr id="17" name="Rectangle 65">
                <a:extLst>
                  <a:ext uri="{FF2B5EF4-FFF2-40B4-BE49-F238E27FC236}">
                    <a16:creationId xmlns:a16="http://schemas.microsoft.com/office/drawing/2014/main" id="{234478A3-15D1-498C-ACAF-3601CBCEA9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6" y="3022"/>
                <a:ext cx="363" cy="181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472C4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" name="Rectangle 66">
                <a:extLst>
                  <a:ext uri="{FF2B5EF4-FFF2-40B4-BE49-F238E27FC236}">
                    <a16:creationId xmlns:a16="http://schemas.microsoft.com/office/drawing/2014/main" id="{84A0E5D1-2C4A-4B62-BA5A-07203E68A9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19" y="3022"/>
                <a:ext cx="363" cy="181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472C4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9" name="Group 67">
              <a:extLst>
                <a:ext uri="{FF2B5EF4-FFF2-40B4-BE49-F238E27FC236}">
                  <a16:creationId xmlns:a16="http://schemas.microsoft.com/office/drawing/2014/main" id="{3E11769E-5CA3-45EB-AD75-799E69DA65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35" y="3022"/>
              <a:ext cx="816" cy="181"/>
              <a:chOff x="1156" y="3022"/>
              <a:chExt cx="726" cy="181"/>
            </a:xfrm>
          </p:grpSpPr>
          <p:sp>
            <p:nvSpPr>
              <p:cNvPr id="15" name="Rectangle 68">
                <a:extLst>
                  <a:ext uri="{FF2B5EF4-FFF2-40B4-BE49-F238E27FC236}">
                    <a16:creationId xmlns:a16="http://schemas.microsoft.com/office/drawing/2014/main" id="{0280FA46-F51A-4D54-B26C-D4CBD235E5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6" y="3022"/>
                <a:ext cx="363" cy="181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472C4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" name="Rectangle 69">
                <a:extLst>
                  <a:ext uri="{FF2B5EF4-FFF2-40B4-BE49-F238E27FC236}">
                    <a16:creationId xmlns:a16="http://schemas.microsoft.com/office/drawing/2014/main" id="{CC2F6160-6BE5-4C11-BEC8-C97BB531E5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19" y="3022"/>
                <a:ext cx="363" cy="181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472C4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1" name="Group 70">
              <a:extLst>
                <a:ext uri="{FF2B5EF4-FFF2-40B4-BE49-F238E27FC236}">
                  <a16:creationId xmlns:a16="http://schemas.microsoft.com/office/drawing/2014/main" id="{0034CA0A-CDB2-4BC0-B80D-E9D51EB48A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51" y="3022"/>
              <a:ext cx="816" cy="181"/>
              <a:chOff x="1156" y="3022"/>
              <a:chExt cx="726" cy="181"/>
            </a:xfrm>
          </p:grpSpPr>
          <p:sp>
            <p:nvSpPr>
              <p:cNvPr id="13" name="Rectangle 71">
                <a:extLst>
                  <a:ext uri="{FF2B5EF4-FFF2-40B4-BE49-F238E27FC236}">
                    <a16:creationId xmlns:a16="http://schemas.microsoft.com/office/drawing/2014/main" id="{0B54185C-9296-45EA-83F5-BD592B584F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6" y="3022"/>
                <a:ext cx="363" cy="181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472C4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" name="Rectangle 72">
                <a:extLst>
                  <a:ext uri="{FF2B5EF4-FFF2-40B4-BE49-F238E27FC236}">
                    <a16:creationId xmlns:a16="http://schemas.microsoft.com/office/drawing/2014/main" id="{28782F90-AE20-4C16-B955-36FA06D618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19" y="3022"/>
                <a:ext cx="363" cy="181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472C4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5FE80B0E-4396-45EC-9C03-4E33AC33028F}"/>
              </a:ext>
            </a:extLst>
          </p:cNvPr>
          <p:cNvSpPr txBox="1"/>
          <p:nvPr/>
        </p:nvSpPr>
        <p:spPr>
          <a:xfrm>
            <a:off x="705932" y="2192960"/>
            <a:ext cx="821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>
              <a:defRPr/>
            </a:pPr>
            <a:r>
              <a:rPr lang="en-GB" sz="2800" b="1" kern="0" dirty="0">
                <a:solidFill>
                  <a:schemeClr val="accent1"/>
                </a:solidFill>
              </a:rPr>
              <a:t>-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35  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769D207-78BD-418A-ADB5-0EFA06E36CB7}"/>
              </a:ext>
            </a:extLst>
          </p:cNvPr>
          <p:cNvSpPr txBox="1"/>
          <p:nvPr/>
        </p:nvSpPr>
        <p:spPr>
          <a:xfrm>
            <a:off x="1515140" y="2192960"/>
            <a:ext cx="821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>
              <a:defRPr/>
            </a:pPr>
            <a:r>
              <a:rPr lang="en-GB" sz="2800" b="1" kern="0" dirty="0">
                <a:solidFill>
                  <a:schemeClr val="accent1"/>
                </a:solidFill>
              </a:rPr>
              <a:t>-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 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AAC7FAD-FCDC-4B66-A6A6-8C346A87D347}"/>
              </a:ext>
            </a:extLst>
          </p:cNvPr>
          <p:cNvSpPr txBox="1"/>
          <p:nvPr/>
        </p:nvSpPr>
        <p:spPr>
          <a:xfrm>
            <a:off x="2389503" y="2192158"/>
            <a:ext cx="821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>
              <a:defRPr/>
            </a:pPr>
            <a:r>
              <a:rPr lang="en-GB" sz="2800" b="1" kern="0" dirty="0">
                <a:solidFill>
                  <a:schemeClr val="accent1"/>
                </a:solidFill>
              </a:rPr>
              <a:t>-</a:t>
            </a:r>
            <a:r>
              <a:rPr lang="en-GB" sz="2800" b="1" kern="0" dirty="0">
                <a:solidFill>
                  <a:srgbClr val="4472C4"/>
                </a:solidFill>
                <a:latin typeface="Calibri" panose="020F0502020204030204"/>
              </a:rPr>
              <a:t>25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A9CB832-F9EB-4AA0-AC82-7FF8FAA98EA5}"/>
              </a:ext>
            </a:extLst>
          </p:cNvPr>
          <p:cNvSpPr txBox="1"/>
          <p:nvPr/>
        </p:nvSpPr>
        <p:spPr>
          <a:xfrm>
            <a:off x="3240658" y="2192158"/>
            <a:ext cx="821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>
              <a:defRPr/>
            </a:pPr>
            <a:r>
              <a:rPr lang="en-GB" sz="2800" b="1" kern="0" dirty="0">
                <a:solidFill>
                  <a:schemeClr val="accent1"/>
                </a:solidFill>
              </a:rPr>
              <a:t>-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826D7BF-807E-4BEE-9C22-D772B83C2A2F}"/>
              </a:ext>
            </a:extLst>
          </p:cNvPr>
          <p:cNvSpPr txBox="1"/>
          <p:nvPr/>
        </p:nvSpPr>
        <p:spPr>
          <a:xfrm>
            <a:off x="4073075" y="2192157"/>
            <a:ext cx="852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>
              <a:defRPr/>
            </a:pPr>
            <a:r>
              <a:rPr lang="en-GB" sz="2800" b="1" kern="0" dirty="0">
                <a:solidFill>
                  <a:schemeClr val="accent1"/>
                </a:solidFill>
              </a:rPr>
              <a:t>-</a:t>
            </a:r>
            <a:r>
              <a:rPr lang="en-GB" sz="2800" b="1" kern="0" dirty="0">
                <a:solidFill>
                  <a:srgbClr val="4472C4"/>
                </a:solidFill>
              </a:rPr>
              <a:t>15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86EE256-BFE7-4FAE-AA43-A1AEC07197B5}"/>
              </a:ext>
            </a:extLst>
          </p:cNvPr>
          <p:cNvSpPr txBox="1"/>
          <p:nvPr/>
        </p:nvSpPr>
        <p:spPr>
          <a:xfrm>
            <a:off x="6732353" y="2192158"/>
            <a:ext cx="821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5AB61DB-D68B-4921-8B1A-C097A60C60FA}"/>
              </a:ext>
            </a:extLst>
          </p:cNvPr>
          <p:cNvSpPr txBox="1"/>
          <p:nvPr/>
        </p:nvSpPr>
        <p:spPr>
          <a:xfrm>
            <a:off x="8411955" y="2192157"/>
            <a:ext cx="821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315177C-428E-4930-843B-60DF4E62F599}"/>
              </a:ext>
            </a:extLst>
          </p:cNvPr>
          <p:cNvSpPr txBox="1"/>
          <p:nvPr/>
        </p:nvSpPr>
        <p:spPr>
          <a:xfrm>
            <a:off x="5027725" y="2192158"/>
            <a:ext cx="821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>
              <a:defRPr/>
            </a:pPr>
            <a:r>
              <a:rPr lang="en-GB" sz="2800" b="1" kern="0" dirty="0">
                <a:solidFill>
                  <a:schemeClr val="accent1"/>
                </a:solidFill>
              </a:rPr>
              <a:t>-</a:t>
            </a:r>
            <a:r>
              <a:rPr lang="en-GB" sz="2800" b="1" kern="0" dirty="0">
                <a:solidFill>
                  <a:srgbClr val="4472C4"/>
                </a:solidFill>
              </a:rPr>
              <a:t>10</a:t>
            </a:r>
            <a:endParaRPr lang="en-GB" b="1" kern="0" dirty="0">
              <a:solidFill>
                <a:srgbClr val="4472C4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AD0C69D-5557-4DE1-87C2-344F05B63D35}"/>
              </a:ext>
            </a:extLst>
          </p:cNvPr>
          <p:cNvSpPr txBox="1"/>
          <p:nvPr/>
        </p:nvSpPr>
        <p:spPr>
          <a:xfrm>
            <a:off x="-90220" y="2195880"/>
            <a:ext cx="821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>
              <a:defRPr/>
            </a:pPr>
            <a:r>
              <a:rPr lang="en-GB" sz="2800" b="1" kern="0" dirty="0">
                <a:solidFill>
                  <a:schemeClr val="accent1"/>
                </a:solidFill>
              </a:rPr>
              <a:t>-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40 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67E5FA8-842A-49F4-B856-2CB52E8D16BC}"/>
              </a:ext>
            </a:extLst>
          </p:cNvPr>
          <p:cNvSpPr txBox="1"/>
          <p:nvPr/>
        </p:nvSpPr>
        <p:spPr>
          <a:xfrm>
            <a:off x="5864068" y="2192157"/>
            <a:ext cx="821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>
              <a:defRPr/>
            </a:pPr>
            <a:r>
              <a:rPr lang="en-GB" sz="2800" b="1" kern="0" dirty="0">
                <a:solidFill>
                  <a:schemeClr val="accent1"/>
                </a:solidFill>
              </a:rPr>
              <a:t>-</a:t>
            </a:r>
            <a:r>
              <a:rPr lang="en-GB" sz="2800" b="1" kern="0" dirty="0">
                <a:solidFill>
                  <a:srgbClr val="4472C4"/>
                </a:solidFill>
              </a:rPr>
              <a:t>5</a:t>
            </a:r>
            <a:endParaRPr lang="en-GB" b="1" kern="0" dirty="0">
              <a:solidFill>
                <a:srgbClr val="4472C4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2B3C238-5D93-4924-BFEC-F1AB016F7659}"/>
              </a:ext>
            </a:extLst>
          </p:cNvPr>
          <p:cNvSpPr txBox="1"/>
          <p:nvPr/>
        </p:nvSpPr>
        <p:spPr>
          <a:xfrm>
            <a:off x="7567177" y="2192158"/>
            <a:ext cx="821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EB71A14-ECF6-4988-ABA4-D399049DF1A4}"/>
              </a:ext>
            </a:extLst>
          </p:cNvPr>
          <p:cNvGrpSpPr/>
          <p:nvPr/>
        </p:nvGrpSpPr>
        <p:grpSpPr>
          <a:xfrm>
            <a:off x="1828800" y="3223451"/>
            <a:ext cx="4732780" cy="1145329"/>
            <a:chOff x="76306" y="1130067"/>
            <a:chExt cx="5238183" cy="1296848"/>
          </a:xfrm>
        </p:grpSpPr>
        <p:sp>
          <p:nvSpPr>
            <p:cNvPr id="35" name="Speech Bubble: Rectangle with Corners Rounded 34">
              <a:extLst>
                <a:ext uri="{FF2B5EF4-FFF2-40B4-BE49-F238E27FC236}">
                  <a16:creationId xmlns:a16="http://schemas.microsoft.com/office/drawing/2014/main" id="{94E3A948-DC0B-4E19-88D6-5D4BB209B171}"/>
                </a:ext>
              </a:extLst>
            </p:cNvPr>
            <p:cNvSpPr/>
            <p:nvPr/>
          </p:nvSpPr>
          <p:spPr>
            <a:xfrm>
              <a:off x="76306" y="1342490"/>
              <a:ext cx="5034999" cy="1084425"/>
            </a:xfrm>
            <a:prstGeom prst="wedgeRoundRectCallout">
              <a:avLst>
                <a:gd name="adj1" fmla="val 78204"/>
                <a:gd name="adj2" fmla="val 59341"/>
                <a:gd name="adj3" fmla="val 1666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b="1" i="0" u="none" strike="noStrike" kern="1200" cap="none" spc="0" normalizeH="0" baseline="0" noProof="0" dirty="0">
                  <a:ln>
                    <a:noFill/>
                  </a:ln>
                  <a:solidFill>
                    <a:srgbClr val="253746"/>
                  </a:solidFill>
                  <a:effectLst/>
                  <a:uLnTx/>
                  <a:uFillTx/>
                  <a:latin typeface="Calibri" panose="020F0502020204030204"/>
                </a:rPr>
                <a:t>Now we are going to count on in </a:t>
              </a:r>
              <a:r>
                <a:rPr lang="en-GB" b="1" dirty="0">
                  <a:solidFill>
                    <a:srgbClr val="FF0000"/>
                  </a:solidFill>
                </a:rPr>
                <a:t>5s </a:t>
              </a:r>
              <a:r>
                <a:rPr kumimoji="0" lang="en-GB" b="1" i="0" u="none" strike="noStrike" kern="1200" cap="none" spc="0" normalizeH="0" baseline="0" noProof="0" dirty="0">
                  <a:ln>
                    <a:noFill/>
                  </a:ln>
                  <a:solidFill>
                    <a:srgbClr val="253746"/>
                  </a:solidFill>
                  <a:effectLst/>
                  <a:uLnTx/>
                  <a:uFillTx/>
                  <a:latin typeface="Calibri" panose="020F0502020204030204"/>
                </a:rPr>
                <a:t>from -40. 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b="1" i="0" u="none" strike="noStrike" kern="1200" cap="none" spc="0" normalizeH="0" baseline="0" noProof="0" dirty="0">
                  <a:ln>
                    <a:noFill/>
                  </a:ln>
                  <a:solidFill>
                    <a:srgbClr val="253746"/>
                  </a:solidFill>
                  <a:effectLst/>
                  <a:uLnTx/>
                  <a:uFillTx/>
                  <a:latin typeface="Calibri" panose="020F0502020204030204"/>
                </a:rPr>
                <a:t>Where do you think we will get to?</a:t>
              </a:r>
            </a:p>
          </p:txBody>
        </p:sp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303E84C1-624C-46D9-9A39-C99E504B9B2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308" t="7868" r="20201" b="6886"/>
            <a:stretch/>
          </p:blipFill>
          <p:spPr>
            <a:xfrm>
              <a:off x="5006568" y="1130067"/>
              <a:ext cx="307921" cy="519866"/>
            </a:xfrm>
            <a:prstGeom prst="rect">
              <a:avLst/>
            </a:prstGeom>
          </p:spPr>
        </p:pic>
      </p:grpSp>
      <p:sp>
        <p:nvSpPr>
          <p:cNvPr id="37" name="Speech Bubble: Rectangle with Corners Rounded 36">
            <a:extLst>
              <a:ext uri="{FF2B5EF4-FFF2-40B4-BE49-F238E27FC236}">
                <a16:creationId xmlns:a16="http://schemas.microsoft.com/office/drawing/2014/main" id="{F2917BD1-42C7-4582-9F09-294CA7957F9C}"/>
              </a:ext>
            </a:extLst>
          </p:cNvPr>
          <p:cNvSpPr/>
          <p:nvPr/>
        </p:nvSpPr>
        <p:spPr>
          <a:xfrm>
            <a:off x="5188024" y="4751712"/>
            <a:ext cx="3088657" cy="670816"/>
          </a:xfrm>
          <a:prstGeom prst="wedgeRoundRectCallout">
            <a:avLst>
              <a:gd name="adj1" fmla="val 7672"/>
              <a:gd name="adj2" fmla="val 23863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b="1" dirty="0">
                <a:solidFill>
                  <a:srgbClr val="253746"/>
                </a:solidFill>
              </a:rPr>
              <a:t>Now let’s count back again…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29FDC3D-FB24-44F8-9523-FB78A6C955C2}"/>
              </a:ext>
            </a:extLst>
          </p:cNvPr>
          <p:cNvSpPr txBox="1"/>
          <p:nvPr/>
        </p:nvSpPr>
        <p:spPr>
          <a:xfrm>
            <a:off x="116681" y="138645"/>
            <a:ext cx="88712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EA7600"/>
              </a:buClr>
              <a:buSzPct val="120000"/>
            </a:pPr>
            <a:r>
              <a:rPr lang="en-GB" sz="2000" b="1" dirty="0">
                <a:solidFill>
                  <a:srgbClr val="5B9BD5">
                    <a:lumMod val="75000"/>
                  </a:srgbClr>
                </a:solidFill>
              </a:rPr>
              <a:t>Count on and back in steps through zero.</a:t>
            </a:r>
          </a:p>
        </p:txBody>
      </p:sp>
    </p:spTree>
    <p:extLst>
      <p:ext uri="{BB962C8B-B14F-4D97-AF65-F5344CB8AC3E}">
        <p14:creationId xmlns:p14="http://schemas.microsoft.com/office/powerpoint/2010/main" val="373784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1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 build="allAtOnce"/>
      <p:bldP spid="28" grpId="0"/>
      <p:bldP spid="28" grpId="1"/>
      <p:bldP spid="29" grpId="0"/>
      <p:bldP spid="29" grpId="1"/>
      <p:bldP spid="30" grpId="0"/>
      <p:bldP spid="30" grpId="1"/>
      <p:bldP spid="31" grpId="0"/>
      <p:bldP spid="32" grpId="0"/>
      <p:bldP spid="32" grpId="1"/>
      <p:bldP spid="33" grpId="0"/>
      <p:bldP spid="33" grpId="1"/>
      <p:bldP spid="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EC2F06-FA07-421C-9E8C-C3D9827F8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0EE811-478C-4958-8104-2A70B5A1961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EA7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A76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6E7435-766E-44DA-9E64-580F9F20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5926" y="6367376"/>
            <a:ext cx="3723776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EA7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Year 5</a:t>
            </a: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84B65B05-DA92-42AE-B2F5-437D230CF69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79" t="17172" r="11429" b="65151"/>
          <a:stretch/>
        </p:blipFill>
        <p:spPr>
          <a:xfrm>
            <a:off x="116681" y="2385512"/>
            <a:ext cx="8913021" cy="14680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B4F33774-6AEF-4FBB-BDB2-72F1D783B876}"/>
              </a:ext>
            </a:extLst>
          </p:cNvPr>
          <p:cNvSpPr/>
          <p:nvPr/>
        </p:nvSpPr>
        <p:spPr>
          <a:xfrm>
            <a:off x="2147664" y="963385"/>
            <a:ext cx="2999858" cy="1043643"/>
          </a:xfrm>
          <a:prstGeom prst="wedgeRoundRectCallout">
            <a:avLst>
              <a:gd name="adj1" fmla="val 50375"/>
              <a:gd name="adj2" fmla="val 97757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b="1" dirty="0">
                <a:solidFill>
                  <a:srgbClr val="253746"/>
                </a:solidFill>
              </a:rPr>
              <a:t>This time we are going to count back from 20 in </a:t>
            </a:r>
            <a:r>
              <a:rPr lang="en-GB" b="1" dirty="0">
                <a:solidFill>
                  <a:srgbClr val="FF0000"/>
                </a:solidFill>
              </a:rPr>
              <a:t>3s</a:t>
            </a:r>
            <a:r>
              <a:rPr lang="en-GB" b="1" dirty="0">
                <a:solidFill>
                  <a:srgbClr val="253746"/>
                </a:solidFill>
              </a:rPr>
              <a:t>.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4CC0DF31-CA07-4826-A67C-882BEEF22D4B}"/>
              </a:ext>
            </a:extLst>
          </p:cNvPr>
          <p:cNvSpPr/>
          <p:nvPr/>
        </p:nvSpPr>
        <p:spPr>
          <a:xfrm>
            <a:off x="7976382" y="2996381"/>
            <a:ext cx="562707" cy="225121"/>
          </a:xfrm>
          <a:custGeom>
            <a:avLst/>
            <a:gdLst>
              <a:gd name="connsiteX0" fmla="*/ 562707 w 562707"/>
              <a:gd name="connsiteY0" fmla="*/ 211053 h 225121"/>
              <a:gd name="connsiteX1" fmla="*/ 295421 w 562707"/>
              <a:gd name="connsiteY1" fmla="*/ 37 h 225121"/>
              <a:gd name="connsiteX2" fmla="*/ 0 w 562707"/>
              <a:gd name="connsiteY2" fmla="*/ 225121 h 225121"/>
              <a:gd name="connsiteX3" fmla="*/ 0 w 562707"/>
              <a:gd name="connsiteY3" fmla="*/ 225121 h 225121"/>
              <a:gd name="connsiteX4" fmla="*/ 0 w 562707"/>
              <a:gd name="connsiteY4" fmla="*/ 225121 h 225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2707" h="225121">
                <a:moveTo>
                  <a:pt x="562707" y="211053"/>
                </a:moveTo>
                <a:cubicBezTo>
                  <a:pt x="475956" y="104372"/>
                  <a:pt x="389205" y="-2308"/>
                  <a:pt x="295421" y="37"/>
                </a:cubicBezTo>
                <a:cubicBezTo>
                  <a:pt x="201636" y="2382"/>
                  <a:pt x="0" y="225121"/>
                  <a:pt x="0" y="225121"/>
                </a:cubicBezTo>
                <a:lnTo>
                  <a:pt x="0" y="225121"/>
                </a:lnTo>
                <a:lnTo>
                  <a:pt x="0" y="225121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B36993-8F47-4153-9E70-D5CDE2AFAEAD}"/>
              </a:ext>
            </a:extLst>
          </p:cNvPr>
          <p:cNvSpPr txBox="1"/>
          <p:nvPr/>
        </p:nvSpPr>
        <p:spPr>
          <a:xfrm>
            <a:off x="7772400" y="3256968"/>
            <a:ext cx="4079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rgbClr val="C00000"/>
                </a:solidFill>
              </a:rPr>
              <a:t>17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B81E084-907D-4E4D-8BD6-0137A2F67628}"/>
              </a:ext>
            </a:extLst>
          </p:cNvPr>
          <p:cNvSpPr/>
          <p:nvPr/>
        </p:nvSpPr>
        <p:spPr>
          <a:xfrm>
            <a:off x="7369125" y="2990598"/>
            <a:ext cx="562707" cy="225121"/>
          </a:xfrm>
          <a:custGeom>
            <a:avLst/>
            <a:gdLst>
              <a:gd name="connsiteX0" fmla="*/ 562707 w 562707"/>
              <a:gd name="connsiteY0" fmla="*/ 211053 h 225121"/>
              <a:gd name="connsiteX1" fmla="*/ 295421 w 562707"/>
              <a:gd name="connsiteY1" fmla="*/ 37 h 225121"/>
              <a:gd name="connsiteX2" fmla="*/ 0 w 562707"/>
              <a:gd name="connsiteY2" fmla="*/ 225121 h 225121"/>
              <a:gd name="connsiteX3" fmla="*/ 0 w 562707"/>
              <a:gd name="connsiteY3" fmla="*/ 225121 h 225121"/>
              <a:gd name="connsiteX4" fmla="*/ 0 w 562707"/>
              <a:gd name="connsiteY4" fmla="*/ 225121 h 225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2707" h="225121">
                <a:moveTo>
                  <a:pt x="562707" y="211053"/>
                </a:moveTo>
                <a:cubicBezTo>
                  <a:pt x="475956" y="104372"/>
                  <a:pt x="389205" y="-2308"/>
                  <a:pt x="295421" y="37"/>
                </a:cubicBezTo>
                <a:cubicBezTo>
                  <a:pt x="201636" y="2382"/>
                  <a:pt x="0" y="225121"/>
                  <a:pt x="0" y="225121"/>
                </a:cubicBezTo>
                <a:lnTo>
                  <a:pt x="0" y="225121"/>
                </a:lnTo>
                <a:lnTo>
                  <a:pt x="0" y="225121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B85CF8-FEC6-487C-8B8B-F4F1DE37EF7E}"/>
              </a:ext>
            </a:extLst>
          </p:cNvPr>
          <p:cNvSpPr txBox="1"/>
          <p:nvPr/>
        </p:nvSpPr>
        <p:spPr>
          <a:xfrm>
            <a:off x="7193279" y="3261314"/>
            <a:ext cx="4079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rgbClr val="C00000"/>
                </a:solidFill>
              </a:rPr>
              <a:t>14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C752292-7AA4-4888-BD8D-E5A2A6A88FBB}"/>
              </a:ext>
            </a:extLst>
          </p:cNvPr>
          <p:cNvSpPr/>
          <p:nvPr/>
        </p:nvSpPr>
        <p:spPr>
          <a:xfrm>
            <a:off x="6775936" y="2984992"/>
            <a:ext cx="562707" cy="225121"/>
          </a:xfrm>
          <a:custGeom>
            <a:avLst/>
            <a:gdLst>
              <a:gd name="connsiteX0" fmla="*/ 562707 w 562707"/>
              <a:gd name="connsiteY0" fmla="*/ 211053 h 225121"/>
              <a:gd name="connsiteX1" fmla="*/ 295421 w 562707"/>
              <a:gd name="connsiteY1" fmla="*/ 37 h 225121"/>
              <a:gd name="connsiteX2" fmla="*/ 0 w 562707"/>
              <a:gd name="connsiteY2" fmla="*/ 225121 h 225121"/>
              <a:gd name="connsiteX3" fmla="*/ 0 w 562707"/>
              <a:gd name="connsiteY3" fmla="*/ 225121 h 225121"/>
              <a:gd name="connsiteX4" fmla="*/ 0 w 562707"/>
              <a:gd name="connsiteY4" fmla="*/ 225121 h 225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2707" h="225121">
                <a:moveTo>
                  <a:pt x="562707" y="211053"/>
                </a:moveTo>
                <a:cubicBezTo>
                  <a:pt x="475956" y="104372"/>
                  <a:pt x="389205" y="-2308"/>
                  <a:pt x="295421" y="37"/>
                </a:cubicBezTo>
                <a:cubicBezTo>
                  <a:pt x="201636" y="2382"/>
                  <a:pt x="0" y="225121"/>
                  <a:pt x="0" y="225121"/>
                </a:cubicBezTo>
                <a:lnTo>
                  <a:pt x="0" y="225121"/>
                </a:lnTo>
                <a:lnTo>
                  <a:pt x="0" y="225121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6D3B9FC-7652-49AF-9B4F-B3DCBBFCE3AE}"/>
              </a:ext>
            </a:extLst>
          </p:cNvPr>
          <p:cNvSpPr txBox="1"/>
          <p:nvPr/>
        </p:nvSpPr>
        <p:spPr>
          <a:xfrm>
            <a:off x="6600090" y="3258967"/>
            <a:ext cx="4079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rgbClr val="C00000"/>
                </a:solidFill>
              </a:rPr>
              <a:t>11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D2546C2-1D0B-452B-B823-8CB913122C22}"/>
              </a:ext>
            </a:extLst>
          </p:cNvPr>
          <p:cNvSpPr/>
          <p:nvPr/>
        </p:nvSpPr>
        <p:spPr>
          <a:xfrm>
            <a:off x="6178062" y="2981001"/>
            <a:ext cx="562707" cy="225121"/>
          </a:xfrm>
          <a:custGeom>
            <a:avLst/>
            <a:gdLst>
              <a:gd name="connsiteX0" fmla="*/ 562707 w 562707"/>
              <a:gd name="connsiteY0" fmla="*/ 211053 h 225121"/>
              <a:gd name="connsiteX1" fmla="*/ 295421 w 562707"/>
              <a:gd name="connsiteY1" fmla="*/ 37 h 225121"/>
              <a:gd name="connsiteX2" fmla="*/ 0 w 562707"/>
              <a:gd name="connsiteY2" fmla="*/ 225121 h 225121"/>
              <a:gd name="connsiteX3" fmla="*/ 0 w 562707"/>
              <a:gd name="connsiteY3" fmla="*/ 225121 h 225121"/>
              <a:gd name="connsiteX4" fmla="*/ 0 w 562707"/>
              <a:gd name="connsiteY4" fmla="*/ 225121 h 225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2707" h="225121">
                <a:moveTo>
                  <a:pt x="562707" y="211053"/>
                </a:moveTo>
                <a:cubicBezTo>
                  <a:pt x="475956" y="104372"/>
                  <a:pt x="389205" y="-2308"/>
                  <a:pt x="295421" y="37"/>
                </a:cubicBezTo>
                <a:cubicBezTo>
                  <a:pt x="201636" y="2382"/>
                  <a:pt x="0" y="225121"/>
                  <a:pt x="0" y="225121"/>
                </a:cubicBezTo>
                <a:lnTo>
                  <a:pt x="0" y="225121"/>
                </a:lnTo>
                <a:lnTo>
                  <a:pt x="0" y="225121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A31891B-7B3A-44A8-AA8B-4D1FA41A990E}"/>
              </a:ext>
            </a:extLst>
          </p:cNvPr>
          <p:cNvSpPr txBox="1"/>
          <p:nvPr/>
        </p:nvSpPr>
        <p:spPr>
          <a:xfrm>
            <a:off x="6002216" y="3262350"/>
            <a:ext cx="4079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>
                <a:solidFill>
                  <a:srgbClr val="C00000"/>
                </a:solidFill>
              </a:rPr>
              <a:t>8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A263188-5FCB-4A50-A96D-1CD747861DCE}"/>
              </a:ext>
            </a:extLst>
          </p:cNvPr>
          <p:cNvSpPr/>
          <p:nvPr/>
        </p:nvSpPr>
        <p:spPr>
          <a:xfrm>
            <a:off x="5584875" y="2992723"/>
            <a:ext cx="562707" cy="225121"/>
          </a:xfrm>
          <a:custGeom>
            <a:avLst/>
            <a:gdLst>
              <a:gd name="connsiteX0" fmla="*/ 562707 w 562707"/>
              <a:gd name="connsiteY0" fmla="*/ 211053 h 225121"/>
              <a:gd name="connsiteX1" fmla="*/ 295421 w 562707"/>
              <a:gd name="connsiteY1" fmla="*/ 37 h 225121"/>
              <a:gd name="connsiteX2" fmla="*/ 0 w 562707"/>
              <a:gd name="connsiteY2" fmla="*/ 225121 h 225121"/>
              <a:gd name="connsiteX3" fmla="*/ 0 w 562707"/>
              <a:gd name="connsiteY3" fmla="*/ 225121 h 225121"/>
              <a:gd name="connsiteX4" fmla="*/ 0 w 562707"/>
              <a:gd name="connsiteY4" fmla="*/ 225121 h 225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2707" h="225121">
                <a:moveTo>
                  <a:pt x="562707" y="211053"/>
                </a:moveTo>
                <a:cubicBezTo>
                  <a:pt x="475956" y="104372"/>
                  <a:pt x="389205" y="-2308"/>
                  <a:pt x="295421" y="37"/>
                </a:cubicBezTo>
                <a:cubicBezTo>
                  <a:pt x="201636" y="2382"/>
                  <a:pt x="0" y="225121"/>
                  <a:pt x="0" y="225121"/>
                </a:cubicBezTo>
                <a:lnTo>
                  <a:pt x="0" y="225121"/>
                </a:lnTo>
                <a:lnTo>
                  <a:pt x="0" y="225121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5480251-79B4-48CE-9579-933F2BA56202}"/>
              </a:ext>
            </a:extLst>
          </p:cNvPr>
          <p:cNvSpPr/>
          <p:nvPr/>
        </p:nvSpPr>
        <p:spPr>
          <a:xfrm>
            <a:off x="4977621" y="2992723"/>
            <a:ext cx="562707" cy="225121"/>
          </a:xfrm>
          <a:custGeom>
            <a:avLst/>
            <a:gdLst>
              <a:gd name="connsiteX0" fmla="*/ 562707 w 562707"/>
              <a:gd name="connsiteY0" fmla="*/ 211053 h 225121"/>
              <a:gd name="connsiteX1" fmla="*/ 295421 w 562707"/>
              <a:gd name="connsiteY1" fmla="*/ 37 h 225121"/>
              <a:gd name="connsiteX2" fmla="*/ 0 w 562707"/>
              <a:gd name="connsiteY2" fmla="*/ 225121 h 225121"/>
              <a:gd name="connsiteX3" fmla="*/ 0 w 562707"/>
              <a:gd name="connsiteY3" fmla="*/ 225121 h 225121"/>
              <a:gd name="connsiteX4" fmla="*/ 0 w 562707"/>
              <a:gd name="connsiteY4" fmla="*/ 225121 h 225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2707" h="225121">
                <a:moveTo>
                  <a:pt x="562707" y="211053"/>
                </a:moveTo>
                <a:cubicBezTo>
                  <a:pt x="475956" y="104372"/>
                  <a:pt x="389205" y="-2308"/>
                  <a:pt x="295421" y="37"/>
                </a:cubicBezTo>
                <a:cubicBezTo>
                  <a:pt x="201636" y="2382"/>
                  <a:pt x="0" y="225121"/>
                  <a:pt x="0" y="225121"/>
                </a:cubicBezTo>
                <a:lnTo>
                  <a:pt x="0" y="225121"/>
                </a:lnTo>
                <a:lnTo>
                  <a:pt x="0" y="225121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56EDF5E-66DB-448B-A7F0-DBB600C1900E}"/>
              </a:ext>
            </a:extLst>
          </p:cNvPr>
          <p:cNvSpPr txBox="1"/>
          <p:nvPr/>
        </p:nvSpPr>
        <p:spPr>
          <a:xfrm>
            <a:off x="4801775" y="3266698"/>
            <a:ext cx="4079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410EEB6E-79DE-41DE-8B40-F825E8BD9F81}"/>
              </a:ext>
            </a:extLst>
          </p:cNvPr>
          <p:cNvSpPr/>
          <p:nvPr/>
        </p:nvSpPr>
        <p:spPr>
          <a:xfrm>
            <a:off x="4402017" y="2992723"/>
            <a:ext cx="562707" cy="225121"/>
          </a:xfrm>
          <a:custGeom>
            <a:avLst/>
            <a:gdLst>
              <a:gd name="connsiteX0" fmla="*/ 562707 w 562707"/>
              <a:gd name="connsiteY0" fmla="*/ 211053 h 225121"/>
              <a:gd name="connsiteX1" fmla="*/ 295421 w 562707"/>
              <a:gd name="connsiteY1" fmla="*/ 37 h 225121"/>
              <a:gd name="connsiteX2" fmla="*/ 0 w 562707"/>
              <a:gd name="connsiteY2" fmla="*/ 225121 h 225121"/>
              <a:gd name="connsiteX3" fmla="*/ 0 w 562707"/>
              <a:gd name="connsiteY3" fmla="*/ 225121 h 225121"/>
              <a:gd name="connsiteX4" fmla="*/ 0 w 562707"/>
              <a:gd name="connsiteY4" fmla="*/ 225121 h 225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2707" h="225121">
                <a:moveTo>
                  <a:pt x="562707" y="211053"/>
                </a:moveTo>
                <a:cubicBezTo>
                  <a:pt x="475956" y="104372"/>
                  <a:pt x="389205" y="-2308"/>
                  <a:pt x="295421" y="37"/>
                </a:cubicBezTo>
                <a:cubicBezTo>
                  <a:pt x="201636" y="2382"/>
                  <a:pt x="0" y="225121"/>
                  <a:pt x="0" y="225121"/>
                </a:cubicBezTo>
                <a:lnTo>
                  <a:pt x="0" y="225121"/>
                </a:lnTo>
                <a:lnTo>
                  <a:pt x="0" y="225121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4B247ED-4BE8-460A-A059-48AE41C39164}"/>
              </a:ext>
            </a:extLst>
          </p:cNvPr>
          <p:cNvSpPr txBox="1"/>
          <p:nvPr/>
        </p:nvSpPr>
        <p:spPr>
          <a:xfrm>
            <a:off x="4198035" y="3256065"/>
            <a:ext cx="4079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>
                <a:solidFill>
                  <a:srgbClr val="C00000"/>
                </a:solidFill>
              </a:rPr>
              <a:t>-1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00DD2F81-F94A-41F8-AE58-56E20BA01805}"/>
              </a:ext>
            </a:extLst>
          </p:cNvPr>
          <p:cNvSpPr/>
          <p:nvPr/>
        </p:nvSpPr>
        <p:spPr>
          <a:xfrm>
            <a:off x="3808828" y="2990513"/>
            <a:ext cx="562707" cy="225121"/>
          </a:xfrm>
          <a:custGeom>
            <a:avLst/>
            <a:gdLst>
              <a:gd name="connsiteX0" fmla="*/ 562707 w 562707"/>
              <a:gd name="connsiteY0" fmla="*/ 211053 h 225121"/>
              <a:gd name="connsiteX1" fmla="*/ 295421 w 562707"/>
              <a:gd name="connsiteY1" fmla="*/ 37 h 225121"/>
              <a:gd name="connsiteX2" fmla="*/ 0 w 562707"/>
              <a:gd name="connsiteY2" fmla="*/ 225121 h 225121"/>
              <a:gd name="connsiteX3" fmla="*/ 0 w 562707"/>
              <a:gd name="connsiteY3" fmla="*/ 225121 h 225121"/>
              <a:gd name="connsiteX4" fmla="*/ 0 w 562707"/>
              <a:gd name="connsiteY4" fmla="*/ 225121 h 225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2707" h="225121">
                <a:moveTo>
                  <a:pt x="562707" y="211053"/>
                </a:moveTo>
                <a:cubicBezTo>
                  <a:pt x="475956" y="104372"/>
                  <a:pt x="389205" y="-2308"/>
                  <a:pt x="295421" y="37"/>
                </a:cubicBezTo>
                <a:cubicBezTo>
                  <a:pt x="201636" y="2382"/>
                  <a:pt x="0" y="225121"/>
                  <a:pt x="0" y="225121"/>
                </a:cubicBezTo>
                <a:lnTo>
                  <a:pt x="0" y="225121"/>
                </a:lnTo>
                <a:lnTo>
                  <a:pt x="0" y="225121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8EB3049-449E-4691-955A-EB3DB3F06F53}"/>
              </a:ext>
            </a:extLst>
          </p:cNvPr>
          <p:cNvSpPr txBox="1"/>
          <p:nvPr/>
        </p:nvSpPr>
        <p:spPr>
          <a:xfrm>
            <a:off x="3604846" y="3253855"/>
            <a:ext cx="4079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>
                <a:solidFill>
                  <a:srgbClr val="C00000"/>
                </a:solidFill>
              </a:rPr>
              <a:t>-4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F3750BEF-4767-4359-8390-00FD9A77D9EF}"/>
              </a:ext>
            </a:extLst>
          </p:cNvPr>
          <p:cNvSpPr/>
          <p:nvPr/>
        </p:nvSpPr>
        <p:spPr>
          <a:xfrm>
            <a:off x="3221529" y="2996381"/>
            <a:ext cx="562707" cy="225121"/>
          </a:xfrm>
          <a:custGeom>
            <a:avLst/>
            <a:gdLst>
              <a:gd name="connsiteX0" fmla="*/ 562707 w 562707"/>
              <a:gd name="connsiteY0" fmla="*/ 211053 h 225121"/>
              <a:gd name="connsiteX1" fmla="*/ 295421 w 562707"/>
              <a:gd name="connsiteY1" fmla="*/ 37 h 225121"/>
              <a:gd name="connsiteX2" fmla="*/ 0 w 562707"/>
              <a:gd name="connsiteY2" fmla="*/ 225121 h 225121"/>
              <a:gd name="connsiteX3" fmla="*/ 0 w 562707"/>
              <a:gd name="connsiteY3" fmla="*/ 225121 h 225121"/>
              <a:gd name="connsiteX4" fmla="*/ 0 w 562707"/>
              <a:gd name="connsiteY4" fmla="*/ 225121 h 225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2707" h="225121">
                <a:moveTo>
                  <a:pt x="562707" y="211053"/>
                </a:moveTo>
                <a:cubicBezTo>
                  <a:pt x="475956" y="104372"/>
                  <a:pt x="389205" y="-2308"/>
                  <a:pt x="295421" y="37"/>
                </a:cubicBezTo>
                <a:cubicBezTo>
                  <a:pt x="201636" y="2382"/>
                  <a:pt x="0" y="225121"/>
                  <a:pt x="0" y="225121"/>
                </a:cubicBezTo>
                <a:lnTo>
                  <a:pt x="0" y="225121"/>
                </a:lnTo>
                <a:lnTo>
                  <a:pt x="0" y="225121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780A950-38FF-48D9-9687-31BEACA36C7E}"/>
              </a:ext>
            </a:extLst>
          </p:cNvPr>
          <p:cNvSpPr txBox="1"/>
          <p:nvPr/>
        </p:nvSpPr>
        <p:spPr>
          <a:xfrm>
            <a:off x="3006914" y="3270356"/>
            <a:ext cx="4079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>
                <a:solidFill>
                  <a:srgbClr val="C00000"/>
                </a:solidFill>
              </a:rPr>
              <a:t>-7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8BD6C308-8661-481B-B68F-9B2C66DE95A7}"/>
              </a:ext>
            </a:extLst>
          </p:cNvPr>
          <p:cNvSpPr/>
          <p:nvPr/>
        </p:nvSpPr>
        <p:spPr>
          <a:xfrm>
            <a:off x="2635758" y="3005506"/>
            <a:ext cx="562707" cy="225121"/>
          </a:xfrm>
          <a:custGeom>
            <a:avLst/>
            <a:gdLst>
              <a:gd name="connsiteX0" fmla="*/ 562707 w 562707"/>
              <a:gd name="connsiteY0" fmla="*/ 211053 h 225121"/>
              <a:gd name="connsiteX1" fmla="*/ 295421 w 562707"/>
              <a:gd name="connsiteY1" fmla="*/ 37 h 225121"/>
              <a:gd name="connsiteX2" fmla="*/ 0 w 562707"/>
              <a:gd name="connsiteY2" fmla="*/ 225121 h 225121"/>
              <a:gd name="connsiteX3" fmla="*/ 0 w 562707"/>
              <a:gd name="connsiteY3" fmla="*/ 225121 h 225121"/>
              <a:gd name="connsiteX4" fmla="*/ 0 w 562707"/>
              <a:gd name="connsiteY4" fmla="*/ 225121 h 225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2707" h="225121">
                <a:moveTo>
                  <a:pt x="562707" y="211053"/>
                </a:moveTo>
                <a:cubicBezTo>
                  <a:pt x="475956" y="104372"/>
                  <a:pt x="389205" y="-2308"/>
                  <a:pt x="295421" y="37"/>
                </a:cubicBezTo>
                <a:cubicBezTo>
                  <a:pt x="201636" y="2382"/>
                  <a:pt x="0" y="225121"/>
                  <a:pt x="0" y="225121"/>
                </a:cubicBezTo>
                <a:lnTo>
                  <a:pt x="0" y="225121"/>
                </a:lnTo>
                <a:lnTo>
                  <a:pt x="0" y="225121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3EB0CF91-DEA9-4F04-8584-32383D2BED4F}"/>
              </a:ext>
            </a:extLst>
          </p:cNvPr>
          <p:cNvSpPr/>
          <p:nvPr/>
        </p:nvSpPr>
        <p:spPr>
          <a:xfrm>
            <a:off x="2033191" y="2996381"/>
            <a:ext cx="562707" cy="225121"/>
          </a:xfrm>
          <a:custGeom>
            <a:avLst/>
            <a:gdLst>
              <a:gd name="connsiteX0" fmla="*/ 562707 w 562707"/>
              <a:gd name="connsiteY0" fmla="*/ 211053 h 225121"/>
              <a:gd name="connsiteX1" fmla="*/ 295421 w 562707"/>
              <a:gd name="connsiteY1" fmla="*/ 37 h 225121"/>
              <a:gd name="connsiteX2" fmla="*/ 0 w 562707"/>
              <a:gd name="connsiteY2" fmla="*/ 225121 h 225121"/>
              <a:gd name="connsiteX3" fmla="*/ 0 w 562707"/>
              <a:gd name="connsiteY3" fmla="*/ 225121 h 225121"/>
              <a:gd name="connsiteX4" fmla="*/ 0 w 562707"/>
              <a:gd name="connsiteY4" fmla="*/ 225121 h 225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2707" h="225121">
                <a:moveTo>
                  <a:pt x="562707" y="211053"/>
                </a:moveTo>
                <a:cubicBezTo>
                  <a:pt x="475956" y="104372"/>
                  <a:pt x="389205" y="-2308"/>
                  <a:pt x="295421" y="37"/>
                </a:cubicBezTo>
                <a:cubicBezTo>
                  <a:pt x="201636" y="2382"/>
                  <a:pt x="0" y="225121"/>
                  <a:pt x="0" y="225121"/>
                </a:cubicBezTo>
                <a:lnTo>
                  <a:pt x="0" y="225121"/>
                </a:lnTo>
                <a:lnTo>
                  <a:pt x="0" y="225121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8E0E53E-87EC-4572-8B13-8BB9286A4726}"/>
              </a:ext>
            </a:extLst>
          </p:cNvPr>
          <p:cNvSpPr txBox="1"/>
          <p:nvPr/>
        </p:nvSpPr>
        <p:spPr>
          <a:xfrm>
            <a:off x="1762823" y="3253855"/>
            <a:ext cx="56270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>
                <a:solidFill>
                  <a:srgbClr val="C00000"/>
                </a:solidFill>
              </a:rPr>
              <a:t>-13</a:t>
            </a: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62284ED5-15EA-4369-B012-921954581DFD}"/>
              </a:ext>
            </a:extLst>
          </p:cNvPr>
          <p:cNvSpPr/>
          <p:nvPr/>
        </p:nvSpPr>
        <p:spPr>
          <a:xfrm>
            <a:off x="1435120" y="2990513"/>
            <a:ext cx="562707" cy="225121"/>
          </a:xfrm>
          <a:custGeom>
            <a:avLst/>
            <a:gdLst>
              <a:gd name="connsiteX0" fmla="*/ 562707 w 562707"/>
              <a:gd name="connsiteY0" fmla="*/ 211053 h 225121"/>
              <a:gd name="connsiteX1" fmla="*/ 295421 w 562707"/>
              <a:gd name="connsiteY1" fmla="*/ 37 h 225121"/>
              <a:gd name="connsiteX2" fmla="*/ 0 w 562707"/>
              <a:gd name="connsiteY2" fmla="*/ 225121 h 225121"/>
              <a:gd name="connsiteX3" fmla="*/ 0 w 562707"/>
              <a:gd name="connsiteY3" fmla="*/ 225121 h 225121"/>
              <a:gd name="connsiteX4" fmla="*/ 0 w 562707"/>
              <a:gd name="connsiteY4" fmla="*/ 225121 h 225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2707" h="225121">
                <a:moveTo>
                  <a:pt x="562707" y="211053"/>
                </a:moveTo>
                <a:cubicBezTo>
                  <a:pt x="475956" y="104372"/>
                  <a:pt x="389205" y="-2308"/>
                  <a:pt x="295421" y="37"/>
                </a:cubicBezTo>
                <a:cubicBezTo>
                  <a:pt x="201636" y="2382"/>
                  <a:pt x="0" y="225121"/>
                  <a:pt x="0" y="225121"/>
                </a:cubicBezTo>
                <a:lnTo>
                  <a:pt x="0" y="225121"/>
                </a:lnTo>
                <a:lnTo>
                  <a:pt x="0" y="225121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98BE965-D815-4B9F-9542-C8866F743E39}"/>
              </a:ext>
            </a:extLst>
          </p:cNvPr>
          <p:cNvSpPr txBox="1"/>
          <p:nvPr/>
        </p:nvSpPr>
        <p:spPr>
          <a:xfrm>
            <a:off x="1076394" y="3253855"/>
            <a:ext cx="56270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>
                <a:solidFill>
                  <a:srgbClr val="C00000"/>
                </a:solidFill>
              </a:rPr>
              <a:t>-16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E1934DAF-EA95-4B8F-A347-B159DC58B1C9}"/>
              </a:ext>
            </a:extLst>
          </p:cNvPr>
          <p:cNvSpPr/>
          <p:nvPr/>
        </p:nvSpPr>
        <p:spPr>
          <a:xfrm>
            <a:off x="872470" y="2996381"/>
            <a:ext cx="562707" cy="225121"/>
          </a:xfrm>
          <a:custGeom>
            <a:avLst/>
            <a:gdLst>
              <a:gd name="connsiteX0" fmla="*/ 562707 w 562707"/>
              <a:gd name="connsiteY0" fmla="*/ 211053 h 225121"/>
              <a:gd name="connsiteX1" fmla="*/ 295421 w 562707"/>
              <a:gd name="connsiteY1" fmla="*/ 37 h 225121"/>
              <a:gd name="connsiteX2" fmla="*/ 0 w 562707"/>
              <a:gd name="connsiteY2" fmla="*/ 225121 h 225121"/>
              <a:gd name="connsiteX3" fmla="*/ 0 w 562707"/>
              <a:gd name="connsiteY3" fmla="*/ 225121 h 225121"/>
              <a:gd name="connsiteX4" fmla="*/ 0 w 562707"/>
              <a:gd name="connsiteY4" fmla="*/ 225121 h 225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2707" h="225121">
                <a:moveTo>
                  <a:pt x="562707" y="211053"/>
                </a:moveTo>
                <a:cubicBezTo>
                  <a:pt x="475956" y="104372"/>
                  <a:pt x="389205" y="-2308"/>
                  <a:pt x="295421" y="37"/>
                </a:cubicBezTo>
                <a:cubicBezTo>
                  <a:pt x="201636" y="2382"/>
                  <a:pt x="0" y="225121"/>
                  <a:pt x="0" y="225121"/>
                </a:cubicBezTo>
                <a:lnTo>
                  <a:pt x="0" y="225121"/>
                </a:lnTo>
                <a:lnTo>
                  <a:pt x="0" y="225121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6354DB1-FE20-410E-BF1D-93B1CE0FA5C7}"/>
              </a:ext>
            </a:extLst>
          </p:cNvPr>
          <p:cNvSpPr txBox="1"/>
          <p:nvPr/>
        </p:nvSpPr>
        <p:spPr>
          <a:xfrm>
            <a:off x="565362" y="3259723"/>
            <a:ext cx="56270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>
                <a:solidFill>
                  <a:srgbClr val="C00000"/>
                </a:solidFill>
              </a:rPr>
              <a:t>-19</a:t>
            </a:r>
          </a:p>
        </p:txBody>
      </p:sp>
      <p:sp>
        <p:nvSpPr>
          <p:cNvPr id="36" name="Speech Bubble: Rectangle with Corners Rounded 35">
            <a:extLst>
              <a:ext uri="{FF2B5EF4-FFF2-40B4-BE49-F238E27FC236}">
                <a16:creationId xmlns:a16="http://schemas.microsoft.com/office/drawing/2014/main" id="{B418CF76-A380-4EAB-9FF7-5C64BF41A4AC}"/>
              </a:ext>
            </a:extLst>
          </p:cNvPr>
          <p:cNvSpPr/>
          <p:nvPr/>
        </p:nvSpPr>
        <p:spPr>
          <a:xfrm>
            <a:off x="1452015" y="4624337"/>
            <a:ext cx="2999858" cy="1043643"/>
          </a:xfrm>
          <a:prstGeom prst="wedgeRoundRectCallout">
            <a:avLst>
              <a:gd name="adj1" fmla="val 42119"/>
              <a:gd name="adj2" fmla="val -149063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b="1" dirty="0">
                <a:solidFill>
                  <a:srgbClr val="253746"/>
                </a:solidFill>
              </a:rPr>
              <a:t>We need to take particular care when counting back and crossing zero. 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39" name="Speech Bubble: Rectangle with Corners Rounded 38">
            <a:extLst>
              <a:ext uri="{FF2B5EF4-FFF2-40B4-BE49-F238E27FC236}">
                <a16:creationId xmlns:a16="http://schemas.microsoft.com/office/drawing/2014/main" id="{BA25F913-0237-434F-8D07-F066A9BAE408}"/>
              </a:ext>
            </a:extLst>
          </p:cNvPr>
          <p:cNvSpPr/>
          <p:nvPr/>
        </p:nvSpPr>
        <p:spPr>
          <a:xfrm>
            <a:off x="4737387" y="4656654"/>
            <a:ext cx="2455891" cy="1043643"/>
          </a:xfrm>
          <a:prstGeom prst="wedgeRoundRectCallout">
            <a:avLst>
              <a:gd name="adj1" fmla="val -52723"/>
              <a:gd name="adj2" fmla="val -160549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b="1" dirty="0">
                <a:solidFill>
                  <a:srgbClr val="FF0000"/>
                </a:solidFill>
              </a:rPr>
              <a:t>2 - 3 = -1</a:t>
            </a:r>
          </a:p>
          <a:p>
            <a:pPr lvl="0" algn="ctr">
              <a:defRPr/>
            </a:pPr>
            <a:r>
              <a:rPr lang="en-GB" b="1" dirty="0">
                <a:solidFill>
                  <a:srgbClr val="253746"/>
                </a:solidFill>
              </a:rPr>
              <a:t>Count back 2 to 0 then 1 more to -1. 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66191F9-E969-4A69-951E-F5028BEC7E61}"/>
              </a:ext>
            </a:extLst>
          </p:cNvPr>
          <p:cNvSpPr txBox="1"/>
          <p:nvPr/>
        </p:nvSpPr>
        <p:spPr>
          <a:xfrm>
            <a:off x="116681" y="138645"/>
            <a:ext cx="88712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EA7600"/>
              </a:buClr>
              <a:buSzPct val="120000"/>
            </a:pPr>
            <a:r>
              <a:rPr lang="en-GB" sz="2000" b="1" dirty="0">
                <a:solidFill>
                  <a:srgbClr val="5B9BD5">
                    <a:lumMod val="75000"/>
                  </a:srgbClr>
                </a:solidFill>
              </a:rPr>
              <a:t>Count on and back in steps through zero.</a:t>
            </a:r>
          </a:p>
        </p:txBody>
      </p:sp>
    </p:spTree>
    <p:extLst>
      <p:ext uri="{BB962C8B-B14F-4D97-AF65-F5344CB8AC3E}">
        <p14:creationId xmlns:p14="http://schemas.microsoft.com/office/powerpoint/2010/main" val="919661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1" grpId="0" animBg="1"/>
      <p:bldP spid="13" grpId="0"/>
      <p:bldP spid="14" grpId="0" animBg="1"/>
      <p:bldP spid="15" grpId="0"/>
      <p:bldP spid="16" grpId="0" animBg="1"/>
      <p:bldP spid="17" grpId="0"/>
      <p:bldP spid="18" grpId="0" animBg="1"/>
      <p:bldP spid="20" grpId="0" animBg="1"/>
      <p:bldP spid="21" grpId="0"/>
      <p:bldP spid="22" grpId="0" animBg="1"/>
      <p:bldP spid="23" grpId="0"/>
      <p:bldP spid="24" grpId="0" animBg="1"/>
      <p:bldP spid="25" grpId="0"/>
      <p:bldP spid="26" grpId="0" animBg="1"/>
      <p:bldP spid="27" grpId="0"/>
      <p:bldP spid="28" grpId="0" animBg="1"/>
      <p:bldP spid="30" grpId="0" animBg="1"/>
      <p:bldP spid="31" grpId="0"/>
      <p:bldP spid="32" grpId="0" animBg="1"/>
      <p:bldP spid="33" grpId="0"/>
      <p:bldP spid="34" grpId="0" animBg="1"/>
      <p:bldP spid="35" grpId="0"/>
      <p:bldP spid="36" grpId="0" animBg="1"/>
      <p:bldP spid="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EC2F06-FA07-421C-9E8C-C3D9827F8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0EE811-478C-4958-8104-2A70B5A1961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EA7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A76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6E7435-766E-44DA-9E64-580F9F20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5926" y="6367376"/>
            <a:ext cx="3723776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EA7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Year 5</a:t>
            </a: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84B65B05-DA92-42AE-B2F5-437D230CF69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79" t="17172" r="11429" b="65151"/>
          <a:stretch/>
        </p:blipFill>
        <p:spPr>
          <a:xfrm>
            <a:off x="116681" y="2385512"/>
            <a:ext cx="8913021" cy="14680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B4F33774-6AEF-4FBB-BDB2-72F1D783B876}"/>
              </a:ext>
            </a:extLst>
          </p:cNvPr>
          <p:cNvSpPr/>
          <p:nvPr/>
        </p:nvSpPr>
        <p:spPr>
          <a:xfrm>
            <a:off x="2147664" y="963386"/>
            <a:ext cx="2757744" cy="832286"/>
          </a:xfrm>
          <a:prstGeom prst="wedgeRoundRectCallout">
            <a:avLst>
              <a:gd name="adj1" fmla="val 50375"/>
              <a:gd name="adj2" fmla="val 97757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This time we are going to count back from 20 in </a:t>
            </a:r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6s</a:t>
            </a:r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B81E084-907D-4E4D-8BD6-0137A2F67628}"/>
              </a:ext>
            </a:extLst>
          </p:cNvPr>
          <p:cNvSpPr/>
          <p:nvPr/>
        </p:nvSpPr>
        <p:spPr>
          <a:xfrm>
            <a:off x="7369125" y="2990598"/>
            <a:ext cx="1157996" cy="225121"/>
          </a:xfrm>
          <a:custGeom>
            <a:avLst/>
            <a:gdLst>
              <a:gd name="connsiteX0" fmla="*/ 562707 w 562707"/>
              <a:gd name="connsiteY0" fmla="*/ 211053 h 225121"/>
              <a:gd name="connsiteX1" fmla="*/ 295421 w 562707"/>
              <a:gd name="connsiteY1" fmla="*/ 37 h 225121"/>
              <a:gd name="connsiteX2" fmla="*/ 0 w 562707"/>
              <a:gd name="connsiteY2" fmla="*/ 225121 h 225121"/>
              <a:gd name="connsiteX3" fmla="*/ 0 w 562707"/>
              <a:gd name="connsiteY3" fmla="*/ 225121 h 225121"/>
              <a:gd name="connsiteX4" fmla="*/ 0 w 562707"/>
              <a:gd name="connsiteY4" fmla="*/ 225121 h 225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2707" h="225121">
                <a:moveTo>
                  <a:pt x="562707" y="211053"/>
                </a:moveTo>
                <a:cubicBezTo>
                  <a:pt x="475956" y="104372"/>
                  <a:pt x="389205" y="-2308"/>
                  <a:pt x="295421" y="37"/>
                </a:cubicBezTo>
                <a:cubicBezTo>
                  <a:pt x="201636" y="2382"/>
                  <a:pt x="0" y="225121"/>
                  <a:pt x="0" y="225121"/>
                </a:cubicBezTo>
                <a:lnTo>
                  <a:pt x="0" y="225121"/>
                </a:lnTo>
                <a:lnTo>
                  <a:pt x="0" y="225121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B85CF8-FEC6-487C-8B8B-F4F1DE37EF7E}"/>
              </a:ext>
            </a:extLst>
          </p:cNvPr>
          <p:cNvSpPr txBox="1"/>
          <p:nvPr/>
        </p:nvSpPr>
        <p:spPr>
          <a:xfrm>
            <a:off x="7193279" y="3261314"/>
            <a:ext cx="4079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D2546C2-1D0B-452B-B823-8CB913122C22}"/>
              </a:ext>
            </a:extLst>
          </p:cNvPr>
          <p:cNvSpPr/>
          <p:nvPr/>
        </p:nvSpPr>
        <p:spPr>
          <a:xfrm>
            <a:off x="6195480" y="2981001"/>
            <a:ext cx="1157996" cy="225121"/>
          </a:xfrm>
          <a:custGeom>
            <a:avLst/>
            <a:gdLst>
              <a:gd name="connsiteX0" fmla="*/ 562707 w 562707"/>
              <a:gd name="connsiteY0" fmla="*/ 211053 h 225121"/>
              <a:gd name="connsiteX1" fmla="*/ 295421 w 562707"/>
              <a:gd name="connsiteY1" fmla="*/ 37 h 225121"/>
              <a:gd name="connsiteX2" fmla="*/ 0 w 562707"/>
              <a:gd name="connsiteY2" fmla="*/ 225121 h 225121"/>
              <a:gd name="connsiteX3" fmla="*/ 0 w 562707"/>
              <a:gd name="connsiteY3" fmla="*/ 225121 h 225121"/>
              <a:gd name="connsiteX4" fmla="*/ 0 w 562707"/>
              <a:gd name="connsiteY4" fmla="*/ 225121 h 225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2707" h="225121">
                <a:moveTo>
                  <a:pt x="562707" y="211053"/>
                </a:moveTo>
                <a:cubicBezTo>
                  <a:pt x="475956" y="104372"/>
                  <a:pt x="389205" y="-2308"/>
                  <a:pt x="295421" y="37"/>
                </a:cubicBezTo>
                <a:cubicBezTo>
                  <a:pt x="201636" y="2382"/>
                  <a:pt x="0" y="225121"/>
                  <a:pt x="0" y="225121"/>
                </a:cubicBezTo>
                <a:lnTo>
                  <a:pt x="0" y="225121"/>
                </a:lnTo>
                <a:lnTo>
                  <a:pt x="0" y="225121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A31891B-7B3A-44A8-AA8B-4D1FA41A990E}"/>
              </a:ext>
            </a:extLst>
          </p:cNvPr>
          <p:cNvSpPr txBox="1"/>
          <p:nvPr/>
        </p:nvSpPr>
        <p:spPr>
          <a:xfrm>
            <a:off x="6002216" y="3262350"/>
            <a:ext cx="4079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5480251-79B4-48CE-9579-933F2BA56202}"/>
              </a:ext>
            </a:extLst>
          </p:cNvPr>
          <p:cNvSpPr/>
          <p:nvPr/>
        </p:nvSpPr>
        <p:spPr>
          <a:xfrm>
            <a:off x="4995039" y="2992723"/>
            <a:ext cx="1157996" cy="225121"/>
          </a:xfrm>
          <a:custGeom>
            <a:avLst/>
            <a:gdLst>
              <a:gd name="connsiteX0" fmla="*/ 562707 w 562707"/>
              <a:gd name="connsiteY0" fmla="*/ 211053 h 225121"/>
              <a:gd name="connsiteX1" fmla="*/ 295421 w 562707"/>
              <a:gd name="connsiteY1" fmla="*/ 37 h 225121"/>
              <a:gd name="connsiteX2" fmla="*/ 0 w 562707"/>
              <a:gd name="connsiteY2" fmla="*/ 225121 h 225121"/>
              <a:gd name="connsiteX3" fmla="*/ 0 w 562707"/>
              <a:gd name="connsiteY3" fmla="*/ 225121 h 225121"/>
              <a:gd name="connsiteX4" fmla="*/ 0 w 562707"/>
              <a:gd name="connsiteY4" fmla="*/ 225121 h 225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2707" h="225121">
                <a:moveTo>
                  <a:pt x="562707" y="211053"/>
                </a:moveTo>
                <a:cubicBezTo>
                  <a:pt x="475956" y="104372"/>
                  <a:pt x="389205" y="-2308"/>
                  <a:pt x="295421" y="37"/>
                </a:cubicBezTo>
                <a:cubicBezTo>
                  <a:pt x="201636" y="2382"/>
                  <a:pt x="0" y="225121"/>
                  <a:pt x="0" y="225121"/>
                </a:cubicBezTo>
                <a:lnTo>
                  <a:pt x="0" y="225121"/>
                </a:lnTo>
                <a:lnTo>
                  <a:pt x="0" y="225121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56EDF5E-66DB-448B-A7F0-DBB600C1900E}"/>
              </a:ext>
            </a:extLst>
          </p:cNvPr>
          <p:cNvSpPr txBox="1"/>
          <p:nvPr/>
        </p:nvSpPr>
        <p:spPr>
          <a:xfrm>
            <a:off x="4801775" y="3266698"/>
            <a:ext cx="4079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00DD2F81-F94A-41F8-AE58-56E20BA01805}"/>
              </a:ext>
            </a:extLst>
          </p:cNvPr>
          <p:cNvSpPr/>
          <p:nvPr/>
        </p:nvSpPr>
        <p:spPr>
          <a:xfrm>
            <a:off x="3834955" y="2990513"/>
            <a:ext cx="1143766" cy="225121"/>
          </a:xfrm>
          <a:custGeom>
            <a:avLst/>
            <a:gdLst>
              <a:gd name="connsiteX0" fmla="*/ 562707 w 562707"/>
              <a:gd name="connsiteY0" fmla="*/ 211053 h 225121"/>
              <a:gd name="connsiteX1" fmla="*/ 295421 w 562707"/>
              <a:gd name="connsiteY1" fmla="*/ 37 h 225121"/>
              <a:gd name="connsiteX2" fmla="*/ 0 w 562707"/>
              <a:gd name="connsiteY2" fmla="*/ 225121 h 225121"/>
              <a:gd name="connsiteX3" fmla="*/ 0 w 562707"/>
              <a:gd name="connsiteY3" fmla="*/ 225121 h 225121"/>
              <a:gd name="connsiteX4" fmla="*/ 0 w 562707"/>
              <a:gd name="connsiteY4" fmla="*/ 225121 h 225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2707" h="225121">
                <a:moveTo>
                  <a:pt x="562707" y="211053"/>
                </a:moveTo>
                <a:cubicBezTo>
                  <a:pt x="475956" y="104372"/>
                  <a:pt x="389205" y="-2308"/>
                  <a:pt x="295421" y="37"/>
                </a:cubicBezTo>
                <a:cubicBezTo>
                  <a:pt x="201636" y="2382"/>
                  <a:pt x="0" y="225121"/>
                  <a:pt x="0" y="225121"/>
                </a:cubicBezTo>
                <a:lnTo>
                  <a:pt x="0" y="225121"/>
                </a:lnTo>
                <a:lnTo>
                  <a:pt x="0" y="225121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8EB3049-449E-4691-955A-EB3DB3F06F53}"/>
              </a:ext>
            </a:extLst>
          </p:cNvPr>
          <p:cNvSpPr txBox="1"/>
          <p:nvPr/>
        </p:nvSpPr>
        <p:spPr>
          <a:xfrm>
            <a:off x="3604846" y="3253855"/>
            <a:ext cx="4079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sz="1500" b="1" dirty="0">
                <a:solidFill>
                  <a:srgbClr val="C00000"/>
                </a:solidFill>
              </a:rPr>
              <a:t>-</a:t>
            </a:r>
            <a:r>
              <a:rPr kumimoji="0" lang="en-GB" sz="15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8BD6C308-8661-481B-B68F-9B2C66DE95A7}"/>
              </a:ext>
            </a:extLst>
          </p:cNvPr>
          <p:cNvSpPr/>
          <p:nvPr/>
        </p:nvSpPr>
        <p:spPr>
          <a:xfrm>
            <a:off x="2653176" y="3005506"/>
            <a:ext cx="1143191" cy="225121"/>
          </a:xfrm>
          <a:custGeom>
            <a:avLst/>
            <a:gdLst>
              <a:gd name="connsiteX0" fmla="*/ 562707 w 562707"/>
              <a:gd name="connsiteY0" fmla="*/ 211053 h 225121"/>
              <a:gd name="connsiteX1" fmla="*/ 295421 w 562707"/>
              <a:gd name="connsiteY1" fmla="*/ 37 h 225121"/>
              <a:gd name="connsiteX2" fmla="*/ 0 w 562707"/>
              <a:gd name="connsiteY2" fmla="*/ 225121 h 225121"/>
              <a:gd name="connsiteX3" fmla="*/ 0 w 562707"/>
              <a:gd name="connsiteY3" fmla="*/ 225121 h 225121"/>
              <a:gd name="connsiteX4" fmla="*/ 0 w 562707"/>
              <a:gd name="connsiteY4" fmla="*/ 225121 h 225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2707" h="225121">
                <a:moveTo>
                  <a:pt x="562707" y="211053"/>
                </a:moveTo>
                <a:cubicBezTo>
                  <a:pt x="475956" y="104372"/>
                  <a:pt x="389205" y="-2308"/>
                  <a:pt x="295421" y="37"/>
                </a:cubicBezTo>
                <a:cubicBezTo>
                  <a:pt x="201636" y="2382"/>
                  <a:pt x="0" y="225121"/>
                  <a:pt x="0" y="225121"/>
                </a:cubicBezTo>
                <a:lnTo>
                  <a:pt x="0" y="225121"/>
                </a:lnTo>
                <a:lnTo>
                  <a:pt x="0" y="225121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62284ED5-15EA-4369-B012-921954581DFD}"/>
              </a:ext>
            </a:extLst>
          </p:cNvPr>
          <p:cNvSpPr/>
          <p:nvPr/>
        </p:nvSpPr>
        <p:spPr>
          <a:xfrm>
            <a:off x="1452538" y="2990513"/>
            <a:ext cx="1175611" cy="225121"/>
          </a:xfrm>
          <a:custGeom>
            <a:avLst/>
            <a:gdLst>
              <a:gd name="connsiteX0" fmla="*/ 562707 w 562707"/>
              <a:gd name="connsiteY0" fmla="*/ 211053 h 225121"/>
              <a:gd name="connsiteX1" fmla="*/ 295421 w 562707"/>
              <a:gd name="connsiteY1" fmla="*/ 37 h 225121"/>
              <a:gd name="connsiteX2" fmla="*/ 0 w 562707"/>
              <a:gd name="connsiteY2" fmla="*/ 225121 h 225121"/>
              <a:gd name="connsiteX3" fmla="*/ 0 w 562707"/>
              <a:gd name="connsiteY3" fmla="*/ 225121 h 225121"/>
              <a:gd name="connsiteX4" fmla="*/ 0 w 562707"/>
              <a:gd name="connsiteY4" fmla="*/ 225121 h 225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2707" h="225121">
                <a:moveTo>
                  <a:pt x="562707" y="211053"/>
                </a:moveTo>
                <a:cubicBezTo>
                  <a:pt x="475956" y="104372"/>
                  <a:pt x="389205" y="-2308"/>
                  <a:pt x="295421" y="37"/>
                </a:cubicBezTo>
                <a:cubicBezTo>
                  <a:pt x="201636" y="2382"/>
                  <a:pt x="0" y="225121"/>
                  <a:pt x="0" y="225121"/>
                </a:cubicBezTo>
                <a:lnTo>
                  <a:pt x="0" y="225121"/>
                </a:lnTo>
                <a:lnTo>
                  <a:pt x="0" y="225121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98BE965-D815-4B9F-9542-C8866F743E39}"/>
              </a:ext>
            </a:extLst>
          </p:cNvPr>
          <p:cNvSpPr txBox="1"/>
          <p:nvPr/>
        </p:nvSpPr>
        <p:spPr>
          <a:xfrm>
            <a:off x="1076394" y="3253855"/>
            <a:ext cx="56270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sz="1500" b="1" dirty="0">
                <a:solidFill>
                  <a:srgbClr val="C00000"/>
                </a:solidFill>
              </a:rPr>
              <a:t>-</a:t>
            </a:r>
            <a:r>
              <a:rPr kumimoji="0" lang="en-GB" sz="15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</a:t>
            </a:r>
          </a:p>
        </p:txBody>
      </p:sp>
      <p:sp>
        <p:nvSpPr>
          <p:cNvPr id="19" name="Speech Bubble: Rectangle with Corners Rounded 18">
            <a:extLst>
              <a:ext uri="{FF2B5EF4-FFF2-40B4-BE49-F238E27FC236}">
                <a16:creationId xmlns:a16="http://schemas.microsoft.com/office/drawing/2014/main" id="{02317E4C-51DA-49F0-8555-F65F9A32BEB8}"/>
              </a:ext>
            </a:extLst>
          </p:cNvPr>
          <p:cNvSpPr/>
          <p:nvPr/>
        </p:nvSpPr>
        <p:spPr>
          <a:xfrm>
            <a:off x="2448950" y="4318584"/>
            <a:ext cx="2450943" cy="832286"/>
          </a:xfrm>
          <a:prstGeom prst="wedgeRoundRectCallout">
            <a:avLst>
              <a:gd name="adj1" fmla="val 11896"/>
              <a:gd name="adj2" fmla="val -154639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b="1" dirty="0">
                <a:solidFill>
                  <a:srgbClr val="FF0000"/>
                </a:solidFill>
              </a:rPr>
              <a:t>2 - 6 = - 4</a:t>
            </a:r>
          </a:p>
          <a:p>
            <a:pPr lvl="0" algn="ctr">
              <a:defRPr/>
            </a:pPr>
            <a:r>
              <a:rPr lang="en-GB" b="1" dirty="0">
                <a:solidFill>
                  <a:srgbClr val="253746"/>
                </a:solidFill>
              </a:rPr>
              <a:t>Count back 2 to 0 then 4 more to -4. 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0CF7DC3-C023-41C5-A0DA-63A64BC24227}"/>
              </a:ext>
            </a:extLst>
          </p:cNvPr>
          <p:cNvSpPr txBox="1"/>
          <p:nvPr/>
        </p:nvSpPr>
        <p:spPr>
          <a:xfrm>
            <a:off x="116681" y="138645"/>
            <a:ext cx="88712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EA7600"/>
              </a:buClr>
              <a:buSzPct val="120000"/>
            </a:pPr>
            <a:r>
              <a:rPr lang="en-GB" sz="2000" b="1" dirty="0">
                <a:solidFill>
                  <a:srgbClr val="5B9BD5">
                    <a:lumMod val="75000"/>
                  </a:srgbClr>
                </a:solidFill>
              </a:rPr>
              <a:t>Count on and back in steps through zero.</a:t>
            </a:r>
          </a:p>
        </p:txBody>
      </p:sp>
    </p:spTree>
    <p:extLst>
      <p:ext uri="{BB962C8B-B14F-4D97-AF65-F5344CB8AC3E}">
        <p14:creationId xmlns:p14="http://schemas.microsoft.com/office/powerpoint/2010/main" val="1498810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/>
      <p:bldP spid="16" grpId="0" animBg="1"/>
      <p:bldP spid="17" grpId="0"/>
      <p:bldP spid="20" grpId="0" animBg="1"/>
      <p:bldP spid="21" grpId="0"/>
      <p:bldP spid="24" grpId="0" animBg="1"/>
      <p:bldP spid="25" grpId="0"/>
      <p:bldP spid="28" grpId="0" animBg="1"/>
      <p:bldP spid="32" grpId="0" animBg="1"/>
      <p:bldP spid="33" grpId="0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EC2F06-FA07-421C-9E8C-C3D9827F8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6E7435-766E-44DA-9E64-580F9F20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5926" y="6367376"/>
            <a:ext cx="3723776" cy="365125"/>
          </a:xfrm>
        </p:spPr>
        <p:txBody>
          <a:bodyPr/>
          <a:lstStyle/>
          <a:p>
            <a:pPr algn="r"/>
            <a:r>
              <a:rPr lang="en-GB" dirty="0"/>
              <a:t>Year 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9677ED-5C54-4353-B94F-C526DD00205C}"/>
              </a:ext>
            </a:extLst>
          </p:cNvPr>
          <p:cNvSpPr txBox="1"/>
          <p:nvPr/>
        </p:nvSpPr>
        <p:spPr>
          <a:xfrm>
            <a:off x="116681" y="138645"/>
            <a:ext cx="88712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EA7600"/>
              </a:buClr>
              <a:buSzPct val="120000"/>
            </a:pPr>
            <a:r>
              <a:rPr lang="en-GB" sz="2000" b="1" dirty="0">
                <a:solidFill>
                  <a:srgbClr val="5B9BD5">
                    <a:lumMod val="75000"/>
                  </a:srgbClr>
                </a:solidFill>
              </a:rPr>
              <a:t>Count on and back in steps through zero.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725A1471-7A46-4CC7-B430-5BB7E53CA572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5951286" y="338700"/>
            <a:ext cx="2800350" cy="56197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D0CC94CB-45C0-421C-BDF8-23B1AC032D8B}"/>
              </a:ext>
            </a:extLst>
          </p:cNvPr>
          <p:cNvSpPr/>
          <p:nvPr/>
        </p:nvSpPr>
        <p:spPr>
          <a:xfrm>
            <a:off x="392364" y="1480716"/>
            <a:ext cx="6730625" cy="240065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000" b="1" cap="none" spc="0" dirty="0">
                <a:ln w="1016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Now have a go at one of</a:t>
            </a:r>
            <a:br>
              <a:rPr lang="en-GB" sz="5000" b="1" cap="none" spc="0" dirty="0">
                <a:ln w="1016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en-GB" sz="5000" b="1" cap="none" spc="0" dirty="0">
                <a:ln w="1016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today’s Practice sheets...</a:t>
            </a:r>
            <a:br>
              <a:rPr lang="en-GB" sz="5000" b="1" cap="none" spc="0" dirty="0">
                <a:ln w="1016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endParaRPr lang="en-US" sz="5000" cap="none" spc="0" dirty="0">
              <a:ln w="1016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42089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EA7600"/>
      </a:hlink>
      <a:folHlink>
        <a:srgbClr val="EA76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1856</TotalTime>
  <Words>363</Words>
  <Application>Microsoft Office PowerPoint</Application>
  <PresentationFormat>On-screen Show (4:3)</PresentationFormat>
  <Paragraphs>80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PC</dc:creator>
  <cp:lastModifiedBy>Nick Barwick</cp:lastModifiedBy>
  <cp:revision>194</cp:revision>
  <dcterms:created xsi:type="dcterms:W3CDTF">2018-09-13T11:08:58Z</dcterms:created>
  <dcterms:modified xsi:type="dcterms:W3CDTF">2020-04-29T11:44:33Z</dcterms:modified>
</cp:coreProperties>
</file>