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6"/>
  </p:notesMasterIdLst>
  <p:handoutMasterIdLst>
    <p:handoutMasterId r:id="rId7"/>
  </p:handoutMasterIdLst>
  <p:sldIdLst>
    <p:sldId id="329" r:id="rId2"/>
    <p:sldId id="331" r:id="rId3"/>
    <p:sldId id="330" r:id="rId4"/>
    <p:sldId id="328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7600"/>
    <a:srgbClr val="253746"/>
    <a:srgbClr val="9AF67A"/>
    <a:srgbClr val="85F45E"/>
    <a:srgbClr val="E7B8F6"/>
    <a:srgbClr val="F4D2FE"/>
    <a:srgbClr val="F7B635"/>
    <a:srgbClr val="E2AAF4"/>
    <a:srgbClr val="F1C6FE"/>
    <a:srgbClr val="F9B1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80" autoAdjust="0"/>
    <p:restoredTop sz="83448" autoAdjust="0"/>
  </p:normalViewPr>
  <p:slideViewPr>
    <p:cSldViewPr snapToGrid="0">
      <p:cViewPr varScale="1">
        <p:scale>
          <a:sx n="56" d="100"/>
          <a:sy n="56" d="100"/>
        </p:scale>
        <p:origin x="105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2844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23DE30-A7BD-4FAF-BD70-A5A57B8B8A99}" type="datetimeFigureOut">
              <a:rPr lang="en-GB" smtClean="0"/>
              <a:t>30/04/2020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258B1-1DD7-475B-A54B-CBC3FF4B63C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4787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CC001-2C7A-4C2A-8B06-705CA02DC7C6}" type="datetimeFigureOut">
              <a:rPr lang="en-GB" smtClean="0"/>
              <a:t>30/04/2020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73E03-7F6C-40B1-9C82-92C8804404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270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873E03-7F6C-40B1-9C82-92C8804404E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8723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873E03-7F6C-40B1-9C82-92C8804404E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4930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873E03-7F6C-40B1-9C82-92C8804404E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4005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873E03-7F6C-40B1-9C82-92C8804404E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4824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hamilton-trust.org.uk/maths/year-5-maths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FB96D1F-83BC-4887-89A5-175B6E6C68B9}"/>
              </a:ext>
            </a:extLst>
          </p:cNvPr>
          <p:cNvSpPr/>
          <p:nvPr userDrawn="1"/>
        </p:nvSpPr>
        <p:spPr>
          <a:xfrm>
            <a:off x="-53107" y="6221405"/>
            <a:ext cx="9197108" cy="65706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b="1" dirty="0">
              <a:solidFill>
                <a:prstClr val="white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13BC91-F6D0-4DC8-B0B8-6E7E7FAB6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7E7D638D-B41C-46A9-87E5-34C770A46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43602" y="6367376"/>
            <a:ext cx="3086100" cy="365125"/>
          </a:xfrm>
        </p:spPr>
        <p:txBody>
          <a:bodyPr/>
          <a:lstStyle>
            <a:lvl1pPr>
              <a:defRPr sz="1200" b="0">
                <a:solidFill>
                  <a:srgbClr val="EA7600"/>
                </a:solidFill>
                <a:latin typeface="+mn-lt"/>
              </a:defRPr>
            </a:lvl1pPr>
          </a:lstStyle>
          <a:p>
            <a:pPr algn="r"/>
            <a:r>
              <a:rPr lang="en-GB" dirty="0"/>
              <a:t>Year 5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D9A2E24-96C9-44BE-881E-97F4ADE19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85487" y="6367375"/>
            <a:ext cx="719921" cy="365125"/>
          </a:xfrm>
        </p:spPr>
        <p:txBody>
          <a:bodyPr/>
          <a:lstStyle>
            <a:lvl1pPr algn="ctr">
              <a:defRPr sz="1200" b="0">
                <a:solidFill>
                  <a:srgbClr val="EA7600"/>
                </a:solidFill>
                <a:latin typeface="+mn-lt"/>
              </a:defRPr>
            </a:lvl1pPr>
          </a:lstStyle>
          <a:p>
            <a:fld id="{BA0EE811-478C-4958-8104-2A70B5A1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9D1CB2-11BF-434A-9AE8-BEAF97E774D6}"/>
              </a:ext>
            </a:extLst>
          </p:cNvPr>
          <p:cNvSpPr/>
          <p:nvPr userDrawn="1"/>
        </p:nvSpPr>
        <p:spPr>
          <a:xfrm>
            <a:off x="810410" y="6390463"/>
            <a:ext cx="16813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>
                <a:solidFill>
                  <a:srgbClr val="EA7600"/>
                </a:solidFill>
              </a:rPr>
              <a:t>© </a:t>
            </a:r>
            <a:r>
              <a:rPr lang="en-GB" sz="1200" dirty="0">
                <a:solidFill>
                  <a:srgbClr val="EA7600"/>
                </a:solidFill>
                <a:hlinkClick r:id="rId2"/>
              </a:rPr>
              <a:t>hamilton-trust.org.uk</a:t>
            </a:r>
            <a:endParaRPr lang="en-GB" sz="1200" dirty="0">
              <a:solidFill>
                <a:srgbClr val="EA76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1EBB7B-6C39-48C7-850C-99BEC78CA1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8" y="6091747"/>
            <a:ext cx="775846" cy="72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453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bg1">
                <a:lumMod val="95000"/>
              </a:schemeClr>
            </a:gs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Year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EE811-478C-4958-8104-2A70B5A1961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88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7" Type="http://schemas.openxmlformats.org/officeDocument/2006/relationships/image" Target="../media/image2.png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microsoft.com/office/2007/relationships/media" Target="../media/media3.m4a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5.m4a"/><Relationship Id="rId2" Type="http://schemas.microsoft.com/office/2007/relationships/media" Target="../media/media4.m4a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7.m4a"/><Relationship Id="rId7" Type="http://schemas.openxmlformats.org/officeDocument/2006/relationships/notesSlide" Target="../notesSlides/notesSlide3.xml"/><Relationship Id="rId2" Type="http://schemas.microsoft.com/office/2007/relationships/media" Target="../media/media6.m4a"/><Relationship Id="rId1" Type="http://schemas.openxmlformats.org/officeDocument/2006/relationships/audio" Target="NULL" TargetMode="External"/><Relationship Id="rId6" Type="http://schemas.openxmlformats.org/officeDocument/2006/relationships/slideLayout" Target="../slideLayouts/slideLayout1.xml"/><Relationship Id="rId5" Type="http://schemas.microsoft.com/office/2007/relationships/media" Target="../media/media9.m4a"/><Relationship Id="rId4" Type="http://schemas.microsoft.com/office/2007/relationships/media" Target="../media/media8.m4a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microsoft.com/office/2007/relationships/media" Target="../media/media11.m4a"/><Relationship Id="rId7" Type="http://schemas.openxmlformats.org/officeDocument/2006/relationships/audio" Target="../media/media14.m4a"/><Relationship Id="rId2" Type="http://schemas.microsoft.com/office/2007/relationships/media" Target="../media/media10.m4a"/><Relationship Id="rId1" Type="http://schemas.openxmlformats.org/officeDocument/2006/relationships/audio" Target="NULL" TargetMode="External"/><Relationship Id="rId6" Type="http://schemas.microsoft.com/office/2007/relationships/media" Target="../media/media14.m4a"/><Relationship Id="rId11" Type="http://schemas.openxmlformats.org/officeDocument/2006/relationships/image" Target="../media/image2.png"/><Relationship Id="rId5" Type="http://schemas.microsoft.com/office/2007/relationships/media" Target="../media/media13.m4a"/><Relationship Id="rId10" Type="http://schemas.openxmlformats.org/officeDocument/2006/relationships/image" Target="../media/image3.png"/><Relationship Id="rId4" Type="http://schemas.microsoft.com/office/2007/relationships/media" Target="../media/media12.m4a"/><Relationship Id="rId9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EE811-478C-4958-8104-2A70B5A1961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 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8712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7600"/>
              </a:buClr>
              <a:buSzPct val="120000"/>
              <a:buFontTx/>
              <a:buNone/>
              <a:tabLst/>
              <a:defRPr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  <a:latin typeface="Calibri" panose="020F0502020204030204"/>
              </a:rPr>
              <a:t>Calculate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fractions of amounts.</a:t>
            </a: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CE652304-AB6B-4D71-9A30-047A5EF8E705}"/>
              </a:ext>
            </a:extLst>
          </p:cNvPr>
          <p:cNvSpPr/>
          <p:nvPr/>
        </p:nvSpPr>
        <p:spPr>
          <a:xfrm>
            <a:off x="4715626" y="1034420"/>
            <a:ext cx="3529678" cy="1791617"/>
          </a:xfrm>
          <a:prstGeom prst="wedgeRoundRectCallout">
            <a:avLst>
              <a:gd name="adj1" fmla="val 68511"/>
              <a:gd name="adj2" fmla="val 45493"/>
              <a:gd name="adj3" fmla="val 16667"/>
            </a:avLst>
          </a:prstGeom>
          <a:solidFill>
            <a:srgbClr val="FFC000">
              <a:lumMod val="40000"/>
              <a:lumOff val="60000"/>
            </a:srgbClr>
          </a:solidFill>
          <a:ln w="6350" cap="flat" cmpd="sng" algn="ctr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Remember we can find </a:t>
            </a:r>
            <a:r>
              <a:rPr lang="en-GB" sz="2000" b="1" dirty="0">
                <a:solidFill>
                  <a:srgbClr val="FF0000"/>
                </a:solidFill>
              </a:rPr>
              <a:t>unit fractions </a:t>
            </a:r>
            <a:r>
              <a:rPr lang="en-GB" sz="2000" b="1" dirty="0">
                <a:solidFill>
                  <a:srgbClr val="253746"/>
                </a:solidFill>
              </a:rPr>
              <a:t>of a number by dividing by the </a:t>
            </a:r>
            <a:r>
              <a:rPr lang="en-GB" sz="2000" b="1" dirty="0">
                <a:solidFill>
                  <a:srgbClr val="FF0000"/>
                </a:solidFill>
              </a:rPr>
              <a:t>denominator</a:t>
            </a:r>
            <a:r>
              <a:rPr lang="en-GB" sz="2000" b="1" dirty="0">
                <a:solidFill>
                  <a:srgbClr val="253746"/>
                </a:solidFill>
              </a:rPr>
              <a:t> (bottom number) of the fraction.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0EE5856-7B7F-4E5A-9C28-849BC49EBFD4}"/>
              </a:ext>
            </a:extLst>
          </p:cNvPr>
          <p:cNvSpPr/>
          <p:nvPr/>
        </p:nvSpPr>
        <p:spPr>
          <a:xfrm>
            <a:off x="2658946" y="3423384"/>
            <a:ext cx="4113360" cy="830997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GB" sz="2400" b="1" kern="0" dirty="0">
                <a:solidFill>
                  <a:srgbClr val="253746"/>
                </a:solidFill>
              </a:rPr>
              <a:t>To find </a:t>
            </a:r>
            <a:r>
              <a:rPr lang="en-GB" sz="2400" b="1" kern="0" baseline="30000" dirty="0">
                <a:solidFill>
                  <a:srgbClr val="253746"/>
                </a:solidFill>
              </a:rPr>
              <a:t>1</a:t>
            </a:r>
            <a:r>
              <a:rPr lang="en-GB" sz="2400" b="1" kern="0" dirty="0">
                <a:solidFill>
                  <a:srgbClr val="253746"/>
                </a:solidFill>
              </a:rPr>
              <a:t>/</a:t>
            </a:r>
            <a:r>
              <a:rPr lang="en-GB" sz="2400" b="1" kern="0" baseline="-25000" dirty="0">
                <a:solidFill>
                  <a:srgbClr val="7030A0"/>
                </a:solidFill>
              </a:rPr>
              <a:t>4</a:t>
            </a:r>
            <a:r>
              <a:rPr lang="en-GB" sz="2400" b="1" kern="0" dirty="0">
                <a:solidFill>
                  <a:srgbClr val="253746"/>
                </a:solidFill>
              </a:rPr>
              <a:t> of 80 divide 80 by </a:t>
            </a:r>
            <a:r>
              <a:rPr lang="en-GB" sz="2400" b="1" kern="0" dirty="0">
                <a:solidFill>
                  <a:srgbClr val="7030A0"/>
                </a:solidFill>
              </a:rPr>
              <a:t>4</a:t>
            </a:r>
            <a:r>
              <a:rPr lang="en-GB" sz="2400" b="1" kern="0" dirty="0">
                <a:solidFill>
                  <a:srgbClr val="253746"/>
                </a:solidFill>
              </a:rPr>
              <a:t>.</a:t>
            </a:r>
            <a:br>
              <a:rPr lang="en-GB" sz="2400" b="1" kern="0" dirty="0">
                <a:solidFill>
                  <a:srgbClr val="253746"/>
                </a:solidFill>
              </a:rPr>
            </a:br>
            <a:r>
              <a:rPr lang="en-GB" sz="2400" b="1" kern="0" baseline="30000" dirty="0">
                <a:solidFill>
                  <a:srgbClr val="253746"/>
                </a:solidFill>
              </a:rPr>
              <a:t>1</a:t>
            </a:r>
            <a:r>
              <a:rPr lang="en-GB" sz="2400" b="1" kern="0" dirty="0">
                <a:solidFill>
                  <a:srgbClr val="253746"/>
                </a:solidFill>
              </a:rPr>
              <a:t>/</a:t>
            </a:r>
            <a:r>
              <a:rPr lang="en-GB" sz="2400" b="1" kern="0" baseline="-25000" dirty="0">
                <a:solidFill>
                  <a:srgbClr val="253746"/>
                </a:solidFill>
              </a:rPr>
              <a:t>4</a:t>
            </a:r>
            <a:r>
              <a:rPr lang="en-GB" sz="2400" b="1" kern="0" dirty="0">
                <a:solidFill>
                  <a:srgbClr val="253746"/>
                </a:solidFill>
              </a:rPr>
              <a:t> of 80 = 20</a:t>
            </a:r>
            <a:endParaRPr lang="en-GB" sz="2400" b="1" dirty="0">
              <a:solidFill>
                <a:srgbClr val="253746"/>
              </a:solidFill>
            </a:endParaRPr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0117CBBB-3098-49B3-BE47-1E08A614D7DF}"/>
              </a:ext>
            </a:extLst>
          </p:cNvPr>
          <p:cNvSpPr/>
          <p:nvPr/>
        </p:nvSpPr>
        <p:spPr>
          <a:xfrm>
            <a:off x="657671" y="1293963"/>
            <a:ext cx="3416434" cy="1194628"/>
          </a:xfrm>
          <a:prstGeom prst="wedgeRoundRectCallout">
            <a:avLst>
              <a:gd name="adj1" fmla="val -53370"/>
              <a:gd name="adj2" fmla="val 78958"/>
              <a:gd name="adj3" fmla="val 16667"/>
            </a:avLst>
          </a:prstGeom>
          <a:solidFill>
            <a:srgbClr val="FFC000">
              <a:lumMod val="40000"/>
              <a:lumOff val="60000"/>
            </a:srgbClr>
          </a:solidFill>
          <a:ln w="6350" cap="flat" cmpd="sng" algn="ctr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FF0000"/>
                </a:solidFill>
              </a:rPr>
              <a:t>Unit fractions </a:t>
            </a:r>
            <a:r>
              <a:rPr lang="en-GB" sz="2000" b="1" dirty="0">
                <a:solidFill>
                  <a:srgbClr val="253746"/>
                </a:solidFill>
              </a:rPr>
              <a:t>always have a numerator of 1,</a:t>
            </a:r>
            <a:br>
              <a:rPr lang="en-GB" sz="2000" b="1" dirty="0">
                <a:solidFill>
                  <a:srgbClr val="253746"/>
                </a:solidFill>
              </a:rPr>
            </a:br>
            <a:r>
              <a:rPr lang="en-GB" sz="2000" b="1" dirty="0">
                <a:solidFill>
                  <a:srgbClr val="253746"/>
                </a:solidFill>
              </a:rPr>
              <a:t>e.g. </a:t>
            </a:r>
            <a:r>
              <a:rPr lang="en-GB" sz="2000" b="1" baseline="30000" dirty="0">
                <a:solidFill>
                  <a:srgbClr val="253746"/>
                </a:solidFill>
              </a:rPr>
              <a:t>1</a:t>
            </a:r>
            <a:r>
              <a:rPr lang="en-GB" sz="2000" b="1" dirty="0">
                <a:solidFill>
                  <a:srgbClr val="253746"/>
                </a:solidFill>
              </a:rPr>
              <a:t>/</a:t>
            </a:r>
            <a:r>
              <a:rPr lang="en-GB" sz="2000" b="1" baseline="-25000" dirty="0">
                <a:solidFill>
                  <a:srgbClr val="253746"/>
                </a:solidFill>
              </a:rPr>
              <a:t>2</a:t>
            </a:r>
            <a:r>
              <a:rPr lang="en-GB" sz="2000" b="1" dirty="0">
                <a:solidFill>
                  <a:srgbClr val="253746"/>
                </a:solidFill>
              </a:rPr>
              <a:t> , </a:t>
            </a:r>
            <a:r>
              <a:rPr lang="en-GB" sz="2000" b="1" baseline="30000" dirty="0">
                <a:solidFill>
                  <a:srgbClr val="253746"/>
                </a:solidFill>
              </a:rPr>
              <a:t>1</a:t>
            </a:r>
            <a:r>
              <a:rPr lang="en-GB" sz="2000" b="1" dirty="0">
                <a:solidFill>
                  <a:srgbClr val="253746"/>
                </a:solidFill>
              </a:rPr>
              <a:t>/</a:t>
            </a:r>
            <a:r>
              <a:rPr lang="en-GB" sz="2000" b="1" baseline="-25000" dirty="0">
                <a:solidFill>
                  <a:srgbClr val="253746"/>
                </a:solidFill>
              </a:rPr>
              <a:t>4</a:t>
            </a:r>
            <a:r>
              <a:rPr lang="en-GB" sz="2000" b="1" dirty="0">
                <a:solidFill>
                  <a:srgbClr val="253746"/>
                </a:solidFill>
              </a:rPr>
              <a:t>, </a:t>
            </a:r>
            <a:r>
              <a:rPr lang="en-GB" sz="2000" b="1" baseline="30000" dirty="0">
                <a:solidFill>
                  <a:srgbClr val="253746"/>
                </a:solidFill>
              </a:rPr>
              <a:t>1</a:t>
            </a:r>
            <a:r>
              <a:rPr lang="en-GB" sz="2000" b="1" dirty="0">
                <a:solidFill>
                  <a:srgbClr val="253746"/>
                </a:solidFill>
              </a:rPr>
              <a:t>/</a:t>
            </a:r>
            <a:r>
              <a:rPr lang="en-GB" sz="2000" b="1" baseline="-25000" dirty="0">
                <a:solidFill>
                  <a:srgbClr val="253746"/>
                </a:solidFill>
              </a:rPr>
              <a:t>10</a:t>
            </a:r>
            <a:r>
              <a:rPr lang="en-GB" sz="2000" b="1" dirty="0">
                <a:solidFill>
                  <a:srgbClr val="253746"/>
                </a:solidFill>
              </a:rPr>
              <a:t>.</a:t>
            </a:r>
          </a:p>
        </p:txBody>
      </p:sp>
      <p:pic>
        <p:nvPicPr>
          <p:cNvPr id="3" name="1">
            <a:hlinkClick r:id="" action="ppaction://media"/>
            <a:extLst>
              <a:ext uri="{FF2B5EF4-FFF2-40B4-BE49-F238E27FC236}">
                <a16:creationId xmlns:a16="http://schemas.microsoft.com/office/drawing/2014/main" id="{2ABC2336-51A2-4879-9C11-45D474B32D7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45" end="7475.9659"/>
                  <p14:fade in="50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118479" y="449396"/>
            <a:ext cx="609600" cy="609600"/>
          </a:xfrm>
          <a:prstGeom prst="rect">
            <a:avLst/>
          </a:prstGeom>
        </p:spPr>
      </p:pic>
      <p:pic>
        <p:nvPicPr>
          <p:cNvPr id="4" name="1a">
            <a:hlinkClick r:id="" action="ppaction://media"/>
            <a:extLst>
              <a:ext uri="{FF2B5EF4-FFF2-40B4-BE49-F238E27FC236}">
                <a16:creationId xmlns:a16="http://schemas.microsoft.com/office/drawing/2014/main" id="{979A283D-A6D8-470C-83F2-4B080993BC5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1712" end="1070.6553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187490" y="1878991"/>
            <a:ext cx="609600" cy="609600"/>
          </a:xfrm>
          <a:prstGeom prst="rect">
            <a:avLst/>
          </a:prstGeom>
        </p:spPr>
      </p:pic>
      <p:pic>
        <p:nvPicPr>
          <p:cNvPr id="5" name="2">
            <a:hlinkClick r:id="" action="ppaction://media"/>
            <a:extLst>
              <a:ext uri="{FF2B5EF4-FFF2-40B4-BE49-F238E27FC236}">
                <a16:creationId xmlns:a16="http://schemas.microsoft.com/office/drawing/2014/main" id="{EB3584C3-5412-4EE9-AA3E-ED27C3AF1DD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1007" end="1306.013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322943" y="4493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8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3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336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97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989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3" grpId="0" animBg="1"/>
      <p:bldP spid="15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EE811-478C-4958-8104-2A70B5A1961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 5</a:t>
            </a:r>
          </a:p>
        </p:txBody>
      </p:sp>
      <p:sp>
        <p:nvSpPr>
          <p:cNvPr id="24" name="Speech Bubble: Rectangle with Corners Rounded 23">
            <a:extLst>
              <a:ext uri="{FF2B5EF4-FFF2-40B4-BE49-F238E27FC236}">
                <a16:creationId xmlns:a16="http://schemas.microsoft.com/office/drawing/2014/main" id="{8B4035B4-FE71-49B3-B385-87611BA924EE}"/>
              </a:ext>
            </a:extLst>
          </p:cNvPr>
          <p:cNvSpPr/>
          <p:nvPr/>
        </p:nvSpPr>
        <p:spPr>
          <a:xfrm>
            <a:off x="4572000" y="2123627"/>
            <a:ext cx="3886292" cy="1907646"/>
          </a:xfrm>
          <a:prstGeom prst="wedgeRoundRectCallout">
            <a:avLst>
              <a:gd name="adj1" fmla="val 56580"/>
              <a:gd name="adj2" fmla="val 72869"/>
              <a:gd name="adj3" fmla="val 16667"/>
            </a:avLst>
          </a:prstGeom>
          <a:solidFill>
            <a:srgbClr val="FFC000">
              <a:lumMod val="40000"/>
              <a:lumOff val="60000"/>
            </a:srgbClr>
          </a:solidFill>
          <a:ln w="6350" cap="flat" cmpd="sng" algn="ctr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Remember we can find </a:t>
            </a:r>
            <a:r>
              <a:rPr lang="en-GB" sz="2000" b="1" dirty="0">
                <a:solidFill>
                  <a:srgbClr val="FF0000"/>
                </a:solidFill>
              </a:rPr>
              <a:t>non-unit fractions </a:t>
            </a:r>
            <a:r>
              <a:rPr lang="en-GB" sz="2000" b="1" dirty="0">
                <a:solidFill>
                  <a:srgbClr val="253746"/>
                </a:solidFill>
              </a:rPr>
              <a:t>of a number by dividing by the denominator, then multiplying by the numerator of the fraction.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D267E39-0DE9-4B57-B2AD-9827479E51C4}"/>
              </a:ext>
            </a:extLst>
          </p:cNvPr>
          <p:cNvSpPr/>
          <p:nvPr/>
        </p:nvSpPr>
        <p:spPr>
          <a:xfrm>
            <a:off x="1405987" y="4663699"/>
            <a:ext cx="6495739" cy="830997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GB" sz="2400" b="1" kern="0" dirty="0">
                <a:solidFill>
                  <a:srgbClr val="253746"/>
                </a:solidFill>
              </a:rPr>
              <a:t>To find </a:t>
            </a:r>
            <a:r>
              <a:rPr lang="en-GB" sz="2400" b="1" kern="0" baseline="30000" dirty="0">
                <a:solidFill>
                  <a:srgbClr val="00B050"/>
                </a:solidFill>
              </a:rPr>
              <a:t>2</a:t>
            </a:r>
            <a:r>
              <a:rPr lang="en-GB" sz="2400" b="1" kern="0" dirty="0">
                <a:solidFill>
                  <a:srgbClr val="253746"/>
                </a:solidFill>
              </a:rPr>
              <a:t>/</a:t>
            </a:r>
            <a:r>
              <a:rPr lang="en-GB" sz="2400" b="1" kern="0" baseline="-25000" dirty="0">
                <a:solidFill>
                  <a:srgbClr val="7030A0"/>
                </a:solidFill>
              </a:rPr>
              <a:t>5</a:t>
            </a:r>
            <a:r>
              <a:rPr lang="en-GB" sz="2400" b="1" kern="0" dirty="0">
                <a:solidFill>
                  <a:srgbClr val="253746"/>
                </a:solidFill>
              </a:rPr>
              <a:t> of 30 divide 30 by </a:t>
            </a:r>
            <a:r>
              <a:rPr lang="en-GB" sz="2400" b="1" kern="0" dirty="0">
                <a:solidFill>
                  <a:srgbClr val="7030A0"/>
                </a:solidFill>
              </a:rPr>
              <a:t>5</a:t>
            </a:r>
            <a:r>
              <a:rPr lang="en-GB" sz="2400" b="1" kern="0" dirty="0">
                <a:solidFill>
                  <a:srgbClr val="253746"/>
                </a:solidFill>
              </a:rPr>
              <a:t> then multiply by </a:t>
            </a:r>
            <a:r>
              <a:rPr lang="en-GB" sz="2400" b="1" kern="0" dirty="0">
                <a:solidFill>
                  <a:srgbClr val="00B050"/>
                </a:solidFill>
              </a:rPr>
              <a:t>2</a:t>
            </a:r>
            <a:r>
              <a:rPr lang="en-GB" sz="2400" b="1" kern="0" dirty="0">
                <a:solidFill>
                  <a:srgbClr val="253746"/>
                </a:solidFill>
              </a:rPr>
              <a:t>.       </a:t>
            </a:r>
            <a:r>
              <a:rPr lang="en-GB" sz="2400" b="1" kern="0" baseline="30000" dirty="0">
                <a:solidFill>
                  <a:srgbClr val="253746"/>
                </a:solidFill>
              </a:rPr>
              <a:t>1</a:t>
            </a:r>
            <a:r>
              <a:rPr lang="en-GB" sz="2400" b="1" kern="0" dirty="0">
                <a:solidFill>
                  <a:srgbClr val="253746"/>
                </a:solidFill>
              </a:rPr>
              <a:t>/</a:t>
            </a:r>
            <a:r>
              <a:rPr lang="en-GB" sz="2400" b="1" kern="0" baseline="-25000" dirty="0">
                <a:solidFill>
                  <a:srgbClr val="7030A0"/>
                </a:solidFill>
              </a:rPr>
              <a:t>5</a:t>
            </a:r>
            <a:r>
              <a:rPr lang="en-GB" sz="2400" b="1" kern="0" dirty="0">
                <a:solidFill>
                  <a:srgbClr val="253746"/>
                </a:solidFill>
              </a:rPr>
              <a:t> of 30 = 6, </a:t>
            </a:r>
            <a:r>
              <a:rPr lang="en-GB" sz="2400" b="1" kern="0" baseline="30000" dirty="0">
                <a:solidFill>
                  <a:srgbClr val="00B050"/>
                </a:solidFill>
              </a:rPr>
              <a:t>2</a:t>
            </a:r>
            <a:r>
              <a:rPr lang="en-GB" sz="2400" b="1" kern="0" dirty="0">
                <a:solidFill>
                  <a:srgbClr val="253746"/>
                </a:solidFill>
              </a:rPr>
              <a:t>/</a:t>
            </a:r>
            <a:r>
              <a:rPr lang="en-GB" sz="2400" b="1" kern="0" baseline="-25000" dirty="0">
                <a:solidFill>
                  <a:srgbClr val="7030A0"/>
                </a:solidFill>
              </a:rPr>
              <a:t>5</a:t>
            </a:r>
            <a:r>
              <a:rPr lang="en-GB" sz="2400" b="1" kern="0" dirty="0">
                <a:solidFill>
                  <a:srgbClr val="253746"/>
                </a:solidFill>
              </a:rPr>
              <a:t> of 30 = 12.</a:t>
            </a:r>
            <a:endParaRPr lang="en-GB" sz="2400" b="1" dirty="0">
              <a:solidFill>
                <a:srgbClr val="253746"/>
              </a:solidFill>
            </a:endParaRPr>
          </a:p>
        </p:txBody>
      </p:sp>
      <p:sp>
        <p:nvSpPr>
          <p:cNvPr id="26" name="Speech Bubble: Rectangle with Corners Rounded 25">
            <a:extLst>
              <a:ext uri="{FF2B5EF4-FFF2-40B4-BE49-F238E27FC236}">
                <a16:creationId xmlns:a16="http://schemas.microsoft.com/office/drawing/2014/main" id="{15294146-100B-418D-B3A5-98461ED509F4}"/>
              </a:ext>
            </a:extLst>
          </p:cNvPr>
          <p:cNvSpPr/>
          <p:nvPr/>
        </p:nvSpPr>
        <p:spPr>
          <a:xfrm>
            <a:off x="687195" y="1731455"/>
            <a:ext cx="3416433" cy="1427139"/>
          </a:xfrm>
          <a:prstGeom prst="wedgeRoundRectCallout">
            <a:avLst>
              <a:gd name="adj1" fmla="val -50340"/>
              <a:gd name="adj2" fmla="val 77092"/>
              <a:gd name="adj3" fmla="val 16667"/>
            </a:avLst>
          </a:prstGeom>
          <a:solidFill>
            <a:srgbClr val="FFC000">
              <a:lumMod val="40000"/>
              <a:lumOff val="60000"/>
            </a:srgbClr>
          </a:solidFill>
          <a:ln w="6350" cap="flat" cmpd="sng" algn="ctr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FF0000"/>
                </a:solidFill>
              </a:rPr>
              <a:t>Non-unit fractions </a:t>
            </a:r>
            <a:r>
              <a:rPr lang="en-GB" sz="2000" b="1" dirty="0">
                <a:solidFill>
                  <a:srgbClr val="253746"/>
                </a:solidFill>
              </a:rPr>
              <a:t>always have a </a:t>
            </a:r>
            <a:r>
              <a:rPr lang="en-GB" sz="2000" b="1" dirty="0">
                <a:solidFill>
                  <a:srgbClr val="FF0000"/>
                </a:solidFill>
              </a:rPr>
              <a:t>numerator</a:t>
            </a:r>
            <a:r>
              <a:rPr lang="en-GB" sz="2000" b="1" dirty="0">
                <a:solidFill>
                  <a:srgbClr val="253746"/>
                </a:solidFill>
              </a:rPr>
              <a:t> (top number) of more than 1, e.g. </a:t>
            </a:r>
            <a:r>
              <a:rPr lang="en-GB" sz="2000" b="1" baseline="30000" dirty="0">
                <a:solidFill>
                  <a:srgbClr val="253746"/>
                </a:solidFill>
              </a:rPr>
              <a:t>3</a:t>
            </a:r>
            <a:r>
              <a:rPr lang="en-GB" sz="2000" b="1" dirty="0">
                <a:solidFill>
                  <a:srgbClr val="253746"/>
                </a:solidFill>
              </a:rPr>
              <a:t>/</a:t>
            </a:r>
            <a:r>
              <a:rPr lang="en-GB" sz="2000" b="1" baseline="-25000" dirty="0">
                <a:solidFill>
                  <a:srgbClr val="253746"/>
                </a:solidFill>
              </a:rPr>
              <a:t>4</a:t>
            </a:r>
            <a:r>
              <a:rPr lang="en-GB" sz="2000" b="1" dirty="0">
                <a:solidFill>
                  <a:srgbClr val="253746"/>
                </a:solidFill>
              </a:rPr>
              <a:t>, </a:t>
            </a:r>
            <a:r>
              <a:rPr lang="en-GB" sz="2000" b="1" baseline="30000" dirty="0">
                <a:solidFill>
                  <a:srgbClr val="253746"/>
                </a:solidFill>
              </a:rPr>
              <a:t>2</a:t>
            </a:r>
            <a:r>
              <a:rPr lang="en-GB" sz="2000" b="1" dirty="0">
                <a:solidFill>
                  <a:srgbClr val="253746"/>
                </a:solidFill>
              </a:rPr>
              <a:t>/</a:t>
            </a:r>
            <a:r>
              <a:rPr lang="en-GB" sz="2000" b="1" baseline="-25000" dirty="0">
                <a:solidFill>
                  <a:srgbClr val="253746"/>
                </a:solidFill>
              </a:rPr>
              <a:t>5</a:t>
            </a:r>
            <a:r>
              <a:rPr lang="en-GB" sz="2000" b="1" dirty="0">
                <a:solidFill>
                  <a:srgbClr val="253746"/>
                </a:solidFill>
              </a:rPr>
              <a:t>, </a:t>
            </a:r>
            <a:r>
              <a:rPr lang="en-GB" sz="2000" b="1" baseline="30000" dirty="0">
                <a:solidFill>
                  <a:srgbClr val="253746"/>
                </a:solidFill>
              </a:rPr>
              <a:t>7</a:t>
            </a:r>
            <a:r>
              <a:rPr lang="en-GB" sz="2000" b="1" dirty="0">
                <a:solidFill>
                  <a:srgbClr val="253746"/>
                </a:solidFill>
              </a:rPr>
              <a:t>/</a:t>
            </a:r>
            <a:r>
              <a:rPr lang="en-GB" sz="2000" b="1" baseline="-25000" dirty="0">
                <a:solidFill>
                  <a:srgbClr val="253746"/>
                </a:solidFill>
              </a:rPr>
              <a:t>10</a:t>
            </a:r>
            <a:r>
              <a:rPr lang="en-GB" sz="2000" b="1" dirty="0">
                <a:solidFill>
                  <a:srgbClr val="253746"/>
                </a:solidFill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4B5FD3-EE4C-4E1B-AE31-EA50820F2765}"/>
              </a:ext>
            </a:extLst>
          </p:cNvPr>
          <p:cNvSpPr txBox="1"/>
          <p:nvPr/>
        </p:nvSpPr>
        <p:spPr>
          <a:xfrm>
            <a:off x="116681" y="138645"/>
            <a:ext cx="88712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7600"/>
              </a:buClr>
              <a:buSzPct val="120000"/>
              <a:buFontTx/>
              <a:buNone/>
              <a:tabLst/>
              <a:defRPr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  <a:latin typeface="Calibri" panose="020F0502020204030204"/>
              </a:rPr>
              <a:t>Calculate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fractions of amounts.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5614C0-B3C9-4FCE-B7A8-9323E0922F64}"/>
              </a:ext>
            </a:extLst>
          </p:cNvPr>
          <p:cNvSpPr/>
          <p:nvPr/>
        </p:nvSpPr>
        <p:spPr>
          <a:xfrm>
            <a:off x="3396886" y="946575"/>
            <a:ext cx="2513943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GB" sz="2400" b="1" kern="0" dirty="0">
                <a:solidFill>
                  <a:srgbClr val="253746"/>
                </a:solidFill>
              </a:rPr>
              <a:t>Find </a:t>
            </a:r>
            <a:r>
              <a:rPr lang="en-GB" sz="2400" b="1" kern="0" baseline="30000" dirty="0">
                <a:solidFill>
                  <a:srgbClr val="00B050"/>
                </a:solidFill>
              </a:rPr>
              <a:t>2</a:t>
            </a:r>
            <a:r>
              <a:rPr lang="en-GB" sz="2400" b="1" kern="0" dirty="0">
                <a:solidFill>
                  <a:srgbClr val="253746"/>
                </a:solidFill>
              </a:rPr>
              <a:t>/</a:t>
            </a:r>
            <a:r>
              <a:rPr lang="en-GB" sz="2400" b="1" kern="0" baseline="-25000" dirty="0">
                <a:solidFill>
                  <a:srgbClr val="7030A0"/>
                </a:solidFill>
              </a:rPr>
              <a:t>5</a:t>
            </a:r>
            <a:r>
              <a:rPr lang="en-GB" sz="2400" b="1" kern="0" dirty="0">
                <a:solidFill>
                  <a:srgbClr val="253746"/>
                </a:solidFill>
              </a:rPr>
              <a:t> of 30</a:t>
            </a:r>
            <a:endParaRPr lang="en-GB" sz="2400" b="1" dirty="0">
              <a:solidFill>
                <a:srgbClr val="253746"/>
              </a:solidFill>
            </a:endParaRPr>
          </a:p>
        </p:txBody>
      </p:sp>
      <p:pic>
        <p:nvPicPr>
          <p:cNvPr id="3" name="1">
            <a:hlinkClick r:id="" action="ppaction://media"/>
            <a:extLst>
              <a:ext uri="{FF2B5EF4-FFF2-40B4-BE49-F238E27FC236}">
                <a16:creationId xmlns:a16="http://schemas.microsoft.com/office/drawing/2014/main" id="{C716F1E4-4C59-4FA1-BFA4-320F22E6B4D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79" end="236.0136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32936" y="641775"/>
            <a:ext cx="609600" cy="609600"/>
          </a:xfrm>
          <a:prstGeom prst="rect">
            <a:avLst/>
          </a:prstGeom>
        </p:spPr>
      </p:pic>
      <p:pic>
        <p:nvPicPr>
          <p:cNvPr id="4" name="2">
            <a:hlinkClick r:id="" action="ppaction://media"/>
            <a:extLst>
              <a:ext uri="{FF2B5EF4-FFF2-40B4-BE49-F238E27FC236}">
                <a16:creationId xmlns:a16="http://schemas.microsoft.com/office/drawing/2014/main" id="{01881D93-4238-48B7-AFCA-2BB88D5B307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387" end="24736.4149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360772" y="2548994"/>
            <a:ext cx="609600" cy="609600"/>
          </a:xfrm>
          <a:prstGeom prst="rect">
            <a:avLst/>
          </a:prstGeom>
        </p:spPr>
      </p:pic>
      <p:pic>
        <p:nvPicPr>
          <p:cNvPr id="13" name="2">
            <a:hlinkClick r:id="" action="ppaction://media"/>
            <a:extLst>
              <a:ext uri="{FF2B5EF4-FFF2-40B4-BE49-F238E27FC236}">
                <a16:creationId xmlns:a16="http://schemas.microsoft.com/office/drawing/2014/main" id="{A45B817A-36F3-4CD7-A4A9-B56893B0966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15486" end="608.4149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240002" y="37264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620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427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70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24"/>
                            </p:stCondLst>
                            <p:childTnLst>
                              <p:par>
                                <p:cTn id="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605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24" grpId="0" animBg="1"/>
      <p:bldP spid="25" grpId="0" animBg="1"/>
      <p:bldP spid="26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EE811-478C-4958-8104-2A70B5A1961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 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8712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7600"/>
              </a:buClr>
              <a:buSzPct val="120000"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 equivalent fractions to find percentages.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6EDAA8E-18F9-41E1-A5A2-D21B60F7191A}"/>
              </a:ext>
            </a:extLst>
          </p:cNvPr>
          <p:cNvSpPr/>
          <p:nvPr/>
        </p:nvSpPr>
        <p:spPr>
          <a:xfrm>
            <a:off x="456578" y="709151"/>
            <a:ext cx="8230844" cy="147732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253746"/>
                </a:solidFill>
              </a:rPr>
              <a:t>Hamilton Primary school has a £500 grant to spend to improve the outside space.</a:t>
            </a:r>
            <a:br>
              <a:rPr lang="en-GB" b="1" dirty="0">
                <a:solidFill>
                  <a:srgbClr val="253746"/>
                </a:solidFill>
              </a:rPr>
            </a:br>
            <a:r>
              <a:rPr lang="en-GB" b="1" dirty="0">
                <a:solidFill>
                  <a:srgbClr val="253746"/>
                </a:solidFill>
              </a:rPr>
              <a:t>All 200 children were asked to vote for what they would like.</a:t>
            </a:r>
            <a:br>
              <a:rPr lang="en-GB" b="1" dirty="0">
                <a:solidFill>
                  <a:srgbClr val="253746"/>
                </a:solidFill>
              </a:rPr>
            </a:br>
            <a:r>
              <a:rPr lang="en-GB" b="1" dirty="0">
                <a:solidFill>
                  <a:srgbClr val="253746"/>
                </a:solidFill>
              </a:rPr>
              <a:t>50% voted for a wildlife pond,</a:t>
            </a:r>
            <a:br>
              <a:rPr lang="en-GB" b="1" dirty="0">
                <a:solidFill>
                  <a:srgbClr val="253746"/>
                </a:solidFill>
              </a:rPr>
            </a:br>
            <a:r>
              <a:rPr lang="en-GB" b="1" dirty="0">
                <a:solidFill>
                  <a:srgbClr val="253746"/>
                </a:solidFill>
              </a:rPr>
              <a:t>25% voted for a climbing frame,</a:t>
            </a:r>
            <a:br>
              <a:rPr lang="en-GB" b="1" dirty="0">
                <a:solidFill>
                  <a:srgbClr val="253746"/>
                </a:solidFill>
              </a:rPr>
            </a:br>
            <a:r>
              <a:rPr lang="en-GB" b="1" dirty="0">
                <a:solidFill>
                  <a:srgbClr val="253746"/>
                </a:solidFill>
              </a:rPr>
              <a:t>25% voted for friendship benches.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5A0BCB0-5417-4A0B-B856-5F5D88D1354C}"/>
              </a:ext>
            </a:extLst>
          </p:cNvPr>
          <p:cNvGrpSpPr/>
          <p:nvPr/>
        </p:nvGrpSpPr>
        <p:grpSpPr>
          <a:xfrm>
            <a:off x="929562" y="2821308"/>
            <a:ext cx="1954690" cy="689006"/>
            <a:chOff x="2237149" y="1334493"/>
            <a:chExt cx="2606254" cy="780156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1009A5B4-F47F-476D-BD7C-3DF745055407}"/>
                </a:ext>
              </a:extLst>
            </p:cNvPr>
            <p:cNvSpPr/>
            <p:nvPr/>
          </p:nvSpPr>
          <p:spPr>
            <a:xfrm>
              <a:off x="2237149" y="1334493"/>
              <a:ext cx="2452293" cy="780156"/>
            </a:xfrm>
            <a:prstGeom prst="wedgeRoundRectCallout">
              <a:avLst>
                <a:gd name="adj1" fmla="val -54603"/>
                <a:gd name="adj2" fmla="val 95054"/>
                <a:gd name="adj3" fmla="val 16667"/>
              </a:avLst>
            </a:prstGeom>
            <a:solidFill>
              <a:srgbClr val="FFC000">
                <a:lumMod val="40000"/>
                <a:lumOff val="60000"/>
              </a:srgbClr>
            </a:solidFill>
            <a:ln w="6350" cap="flat" cmpd="sng" algn="ctr">
              <a:solidFill>
                <a:srgbClr val="FFC000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lvl="0" algn="ctr" defTabSz="914400">
                <a:defRPr/>
              </a:pPr>
              <a:r>
                <a:rPr lang="en-GB" sz="1600" b="1" kern="0" dirty="0">
                  <a:solidFill>
                    <a:srgbClr val="253746"/>
                  </a:solidFill>
                </a:rPr>
                <a:t>How can we find 50% of 200?</a:t>
              </a:r>
              <a:r>
                <a:rPr lang="en-GB" sz="1600" b="1" kern="0" baseline="30000" dirty="0">
                  <a:solidFill>
                    <a:srgbClr val="253746"/>
                  </a:solidFill>
                </a:rPr>
                <a:t> </a:t>
              </a:r>
              <a:endPara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F4E89C7-77F2-4A82-8336-90C2214670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duotone>
                <a:prstClr val="black"/>
                <a:srgbClr val="4472C4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535482" y="1334493"/>
              <a:ext cx="307921" cy="519866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B74D66C-FEED-4B2D-B95C-FB3F770BC4F7}"/>
              </a:ext>
            </a:extLst>
          </p:cNvPr>
          <p:cNvGrpSpPr/>
          <p:nvPr/>
        </p:nvGrpSpPr>
        <p:grpSpPr>
          <a:xfrm>
            <a:off x="814091" y="4197840"/>
            <a:ext cx="1954690" cy="689006"/>
            <a:chOff x="2237149" y="1334493"/>
            <a:chExt cx="2606254" cy="780156"/>
          </a:xfrm>
        </p:grpSpPr>
        <p:sp>
          <p:nvSpPr>
            <p:cNvPr id="13" name="Speech Bubble: Rectangle with Corners Rounded 12">
              <a:extLst>
                <a:ext uri="{FF2B5EF4-FFF2-40B4-BE49-F238E27FC236}">
                  <a16:creationId xmlns:a16="http://schemas.microsoft.com/office/drawing/2014/main" id="{CE652304-AB6B-4D71-9A30-047A5EF8E705}"/>
                </a:ext>
              </a:extLst>
            </p:cNvPr>
            <p:cNvSpPr/>
            <p:nvPr/>
          </p:nvSpPr>
          <p:spPr>
            <a:xfrm>
              <a:off x="2237149" y="1334493"/>
              <a:ext cx="2452293" cy="780156"/>
            </a:xfrm>
            <a:prstGeom prst="wedgeRoundRectCallout">
              <a:avLst>
                <a:gd name="adj1" fmla="val -54603"/>
                <a:gd name="adj2" fmla="val 95054"/>
                <a:gd name="adj3" fmla="val 16667"/>
              </a:avLst>
            </a:prstGeom>
            <a:solidFill>
              <a:srgbClr val="FFC000">
                <a:lumMod val="40000"/>
                <a:lumOff val="60000"/>
              </a:srgbClr>
            </a:solidFill>
            <a:ln w="6350" cap="flat" cmpd="sng" algn="ctr">
              <a:solidFill>
                <a:srgbClr val="FFC000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lvl="0" algn="ctr" defTabSz="914400">
                <a:defRPr/>
              </a:pPr>
              <a:r>
                <a:rPr lang="en-GB" sz="1600" b="1" kern="0" dirty="0">
                  <a:solidFill>
                    <a:srgbClr val="253746"/>
                  </a:solidFill>
                </a:rPr>
                <a:t>How can we find 25% of 200?</a:t>
              </a:r>
              <a:r>
                <a:rPr lang="en-GB" sz="1600" b="1" kern="0" baseline="30000" dirty="0">
                  <a:solidFill>
                    <a:srgbClr val="253746"/>
                  </a:solidFill>
                </a:rPr>
                <a:t> </a:t>
              </a:r>
              <a:endPara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82A8CB9-60E3-4043-8873-41D3A6B756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duotone>
                <a:prstClr val="black"/>
                <a:srgbClr val="4472C4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535482" y="1334493"/>
              <a:ext cx="307921" cy="519866"/>
            </a:xfrm>
            <a:prstGeom prst="rect">
              <a:avLst/>
            </a:prstGeom>
          </p:spPr>
        </p:pic>
      </p:grp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4EFCB259-E8B3-4DB2-A994-092E0A460DD6}"/>
              </a:ext>
            </a:extLst>
          </p:cNvPr>
          <p:cNvSpPr/>
          <p:nvPr/>
        </p:nvSpPr>
        <p:spPr>
          <a:xfrm>
            <a:off x="3315342" y="2603765"/>
            <a:ext cx="2374232" cy="1292147"/>
          </a:xfrm>
          <a:prstGeom prst="cloudCallout">
            <a:avLst>
              <a:gd name="adj1" fmla="val -57413"/>
              <a:gd name="adj2" fmla="val 6531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50% is equivalent to </a:t>
            </a:r>
            <a:r>
              <a:rPr lang="en-GB" sz="1600" b="1" baseline="30000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1</a:t>
            </a:r>
            <a:r>
              <a:rPr lang="en-GB" sz="1600" b="1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/</a:t>
            </a:r>
            <a:r>
              <a:rPr lang="en-GB" sz="1600" b="1" baseline="-25000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2</a:t>
            </a:r>
            <a:r>
              <a:rPr lang="en-GB" sz="1600" b="1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, so we can find </a:t>
            </a:r>
            <a:r>
              <a:rPr lang="en-GB" sz="1600" b="1" baseline="30000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1</a:t>
            </a:r>
            <a:r>
              <a:rPr lang="en-GB" sz="1600" b="1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/</a:t>
            </a:r>
            <a:r>
              <a:rPr lang="en-GB" sz="1600" b="1" baseline="-25000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2</a:t>
            </a:r>
            <a:r>
              <a:rPr lang="en-GB" sz="1600" b="1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of 200.</a:t>
            </a:r>
            <a:r>
              <a:rPr lang="en-GB" sz="1600" b="1" i="1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endParaRPr lang="en-GB" sz="1600" b="1" dirty="0">
              <a:solidFill>
                <a:srgbClr val="253746"/>
              </a:solidFill>
            </a:endParaRPr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0A355AAD-C942-4A6B-BE08-65D00AD31DFE}"/>
              </a:ext>
            </a:extLst>
          </p:cNvPr>
          <p:cNvSpPr/>
          <p:nvPr/>
        </p:nvSpPr>
        <p:spPr>
          <a:xfrm>
            <a:off x="5458985" y="3038661"/>
            <a:ext cx="2149513" cy="857251"/>
          </a:xfrm>
          <a:prstGeom prst="wedgeRoundRectCallout">
            <a:avLst>
              <a:gd name="adj1" fmla="val -18019"/>
              <a:gd name="adj2" fmla="val 15435"/>
              <a:gd name="adj3" fmla="val 16667"/>
            </a:avLst>
          </a:prstGeom>
          <a:solidFill>
            <a:srgbClr val="FFC000">
              <a:lumMod val="40000"/>
              <a:lumOff val="60000"/>
            </a:srgbClr>
          </a:solidFill>
          <a:ln w="6350" cap="flat" cmpd="sng" algn="ctr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 defTabSz="914400">
              <a:defRPr/>
            </a:pPr>
            <a:r>
              <a:rPr lang="en-GB" sz="1600" b="1" kern="0" dirty="0">
                <a:solidFill>
                  <a:srgbClr val="253746"/>
                </a:solidFill>
              </a:rPr>
              <a:t>100 children voted for a wildlife pond.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3" name="Thought Bubble: Cloud 22">
            <a:extLst>
              <a:ext uri="{FF2B5EF4-FFF2-40B4-BE49-F238E27FC236}">
                <a16:creationId xmlns:a16="http://schemas.microsoft.com/office/drawing/2014/main" id="{968FEE95-4182-4A04-A435-F2149D9FD5AE}"/>
              </a:ext>
            </a:extLst>
          </p:cNvPr>
          <p:cNvSpPr/>
          <p:nvPr/>
        </p:nvSpPr>
        <p:spPr>
          <a:xfrm>
            <a:off x="2924757" y="4287527"/>
            <a:ext cx="2654998" cy="1522656"/>
          </a:xfrm>
          <a:prstGeom prst="cloudCallout">
            <a:avLst>
              <a:gd name="adj1" fmla="val -57413"/>
              <a:gd name="adj2" fmla="val 6531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25% is equivalent to </a:t>
            </a:r>
            <a:r>
              <a:rPr lang="en-GB" sz="1600" b="1" baseline="30000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1</a:t>
            </a:r>
            <a:r>
              <a:rPr lang="en-GB" sz="1600" b="1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/</a:t>
            </a:r>
            <a:r>
              <a:rPr lang="en-GB" sz="1600" b="1" baseline="-25000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4</a:t>
            </a:r>
            <a:r>
              <a:rPr lang="en-GB" sz="1600" b="1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, so we can find </a:t>
            </a:r>
            <a:r>
              <a:rPr lang="en-GB" sz="1600" b="1" baseline="30000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1</a:t>
            </a:r>
            <a:r>
              <a:rPr lang="en-GB" sz="1600" b="1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/</a:t>
            </a:r>
            <a:r>
              <a:rPr lang="en-GB" sz="1600" b="1" baseline="-25000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4 </a:t>
            </a:r>
            <a:r>
              <a:rPr lang="en-GB" sz="1600" b="1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of 200 by dividing by 4.</a:t>
            </a:r>
            <a:r>
              <a:rPr lang="en-GB" sz="1600" b="1" i="1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endParaRPr lang="en-GB" sz="1600" b="1" dirty="0">
              <a:solidFill>
                <a:srgbClr val="253746"/>
              </a:solidFill>
            </a:endParaRPr>
          </a:p>
        </p:txBody>
      </p:sp>
      <p:sp>
        <p:nvSpPr>
          <p:cNvPr id="24" name="Speech Bubble: Rectangle with Corners Rounded 23">
            <a:extLst>
              <a:ext uri="{FF2B5EF4-FFF2-40B4-BE49-F238E27FC236}">
                <a16:creationId xmlns:a16="http://schemas.microsoft.com/office/drawing/2014/main" id="{59CE3B1E-560A-4BE4-8FA5-1F6CAC4536BE}"/>
              </a:ext>
            </a:extLst>
          </p:cNvPr>
          <p:cNvSpPr/>
          <p:nvPr/>
        </p:nvSpPr>
        <p:spPr>
          <a:xfrm>
            <a:off x="5305926" y="4943411"/>
            <a:ext cx="3573326" cy="866772"/>
          </a:xfrm>
          <a:prstGeom prst="wedgeRoundRectCallout">
            <a:avLst>
              <a:gd name="adj1" fmla="val 8218"/>
              <a:gd name="adj2" fmla="val 33103"/>
              <a:gd name="adj3" fmla="val 16667"/>
            </a:avLst>
          </a:prstGeom>
          <a:solidFill>
            <a:srgbClr val="FFC000">
              <a:lumMod val="40000"/>
              <a:lumOff val="60000"/>
            </a:srgbClr>
          </a:solidFill>
          <a:ln w="6350" cap="flat" cmpd="sng" algn="ctr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 defTabSz="914400">
              <a:defRPr/>
            </a:pPr>
            <a:r>
              <a:rPr lang="en-GB" sz="1600" b="1" kern="0" dirty="0">
                <a:solidFill>
                  <a:srgbClr val="253746"/>
                </a:solidFill>
              </a:rPr>
              <a:t>50 children voted for a climbing frame and 50 for friendship benches.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6" name="Speech Bubble: Rectangle with Corners Rounded 25">
            <a:extLst>
              <a:ext uri="{FF2B5EF4-FFF2-40B4-BE49-F238E27FC236}">
                <a16:creationId xmlns:a16="http://schemas.microsoft.com/office/drawing/2014/main" id="{741245CF-0A08-42A5-A83D-FB98EF466986}"/>
              </a:ext>
            </a:extLst>
          </p:cNvPr>
          <p:cNvSpPr/>
          <p:nvPr/>
        </p:nvSpPr>
        <p:spPr>
          <a:xfrm>
            <a:off x="4572000" y="1636163"/>
            <a:ext cx="3236412" cy="689006"/>
          </a:xfrm>
          <a:prstGeom prst="wedgeRoundRectCallout">
            <a:avLst>
              <a:gd name="adj1" fmla="val 34748"/>
              <a:gd name="adj2" fmla="val 79154"/>
              <a:gd name="adj3" fmla="val 16667"/>
            </a:avLst>
          </a:prstGeom>
          <a:solidFill>
            <a:srgbClr val="FFC000">
              <a:lumMod val="40000"/>
              <a:lumOff val="60000"/>
            </a:srgbClr>
          </a:solidFill>
          <a:ln w="6350" cap="flat" cmpd="sng" algn="ctr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 defTabSz="914400">
              <a:defRPr/>
            </a:pPr>
            <a:r>
              <a:rPr lang="en-GB" sz="1600" b="1" kern="0" dirty="0">
                <a:solidFill>
                  <a:srgbClr val="253746"/>
                </a:solidFill>
              </a:rPr>
              <a:t>We can use </a:t>
            </a:r>
            <a:r>
              <a:rPr lang="en-GB" sz="1600" b="1" kern="0" dirty="0">
                <a:solidFill>
                  <a:srgbClr val="FF0000"/>
                </a:solidFill>
              </a:rPr>
              <a:t>equivalent fractions </a:t>
            </a:r>
            <a:r>
              <a:rPr lang="en-GB" sz="1600" b="1" kern="0" dirty="0">
                <a:solidFill>
                  <a:srgbClr val="253746"/>
                </a:solidFill>
              </a:rPr>
              <a:t>to help find </a:t>
            </a:r>
            <a:r>
              <a:rPr lang="en-GB" sz="1600" b="1" kern="0" dirty="0">
                <a:solidFill>
                  <a:srgbClr val="FF0000"/>
                </a:solidFill>
              </a:rPr>
              <a:t>percentages!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5" name="1">
            <a:hlinkClick r:id="" action="ppaction://media"/>
            <a:extLst>
              <a:ext uri="{FF2B5EF4-FFF2-40B4-BE49-F238E27FC236}">
                <a16:creationId xmlns:a16="http://schemas.microsoft.com/office/drawing/2014/main" id="{AE2D83C9-83F8-44D3-B39A-2D265CCA5C8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642" end="26583.394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787880" y="874506"/>
            <a:ext cx="609600" cy="609600"/>
          </a:xfrm>
          <a:prstGeom prst="rect">
            <a:avLst/>
          </a:prstGeom>
        </p:spPr>
      </p:pic>
      <p:pic>
        <p:nvPicPr>
          <p:cNvPr id="9" name="50%?">
            <a:hlinkClick r:id="" action="ppaction://media"/>
            <a:extLst>
              <a:ext uri="{FF2B5EF4-FFF2-40B4-BE49-F238E27FC236}">
                <a16:creationId xmlns:a16="http://schemas.microsoft.com/office/drawing/2014/main" id="{2A7380F2-5426-4BA3-AFD9-87771687368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1602" end="7723.1768"/>
                  <p14:fade in="500" out="500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989362" y="2325169"/>
            <a:ext cx="609600" cy="609600"/>
          </a:xfrm>
          <a:prstGeom prst="rect">
            <a:avLst/>
          </a:prstGeom>
        </p:spPr>
      </p:pic>
      <p:pic>
        <p:nvPicPr>
          <p:cNvPr id="15" name="25%?">
            <a:hlinkClick r:id="" action="ppaction://media"/>
            <a:extLst>
              <a:ext uri="{FF2B5EF4-FFF2-40B4-BE49-F238E27FC236}">
                <a16:creationId xmlns:a16="http://schemas.microsoft.com/office/drawing/2014/main" id="{6316C9D3-8B5A-4242-B30B-72E5259DE09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2855" end="1121.267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787212" y="2298965"/>
            <a:ext cx="609600" cy="609600"/>
          </a:xfrm>
          <a:prstGeom prst="rect">
            <a:avLst/>
          </a:prstGeom>
        </p:spPr>
      </p:pic>
      <p:pic>
        <p:nvPicPr>
          <p:cNvPr id="16" name="/4">
            <a:hlinkClick r:id="" action="ppaction://media"/>
            <a:extLst>
              <a:ext uri="{FF2B5EF4-FFF2-40B4-BE49-F238E27FC236}">
                <a16:creationId xmlns:a16="http://schemas.microsoft.com/office/drawing/2014/main" id="{E407DE81-EE01-4FF7-B46C-FDAE5620A83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5">
                  <p14:trim st="8787" end="1657.210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960634" y="33030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64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089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766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08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491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3" grpId="0" animBg="1"/>
      <p:bldP spid="4" grpId="0" animBg="1"/>
      <p:bldP spid="21" grpId="0" animBg="1"/>
      <p:bldP spid="23" grpId="0" animBg="1"/>
      <p:bldP spid="24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EE811-478C-4958-8104-2A70B5A1961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 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8712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7600"/>
              </a:buClr>
              <a:buSzPct val="120000"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 equivalent fractions to find percentages.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0EE5856-7B7F-4E5A-9C28-849BC49EBFD4}"/>
              </a:ext>
            </a:extLst>
          </p:cNvPr>
          <p:cNvSpPr/>
          <p:nvPr/>
        </p:nvSpPr>
        <p:spPr>
          <a:xfrm>
            <a:off x="704464" y="692433"/>
            <a:ext cx="7681965" cy="1200329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253746"/>
                </a:solidFill>
              </a:rPr>
              <a:t>Moreton Primary also has £500 grant. They have 150 children.</a:t>
            </a:r>
            <a:br>
              <a:rPr lang="en-GB" b="1" dirty="0">
                <a:solidFill>
                  <a:srgbClr val="253746"/>
                </a:solidFill>
              </a:rPr>
            </a:br>
            <a:r>
              <a:rPr lang="en-GB" b="1" dirty="0">
                <a:solidFill>
                  <a:srgbClr val="253746"/>
                </a:solidFill>
              </a:rPr>
              <a:t>10% voted for the friendship benches,</a:t>
            </a:r>
            <a:br>
              <a:rPr lang="en-GB" b="1" dirty="0">
                <a:solidFill>
                  <a:srgbClr val="253746"/>
                </a:solidFill>
              </a:rPr>
            </a:br>
            <a:r>
              <a:rPr lang="en-GB" b="1" dirty="0">
                <a:solidFill>
                  <a:srgbClr val="253746"/>
                </a:solidFill>
              </a:rPr>
              <a:t>20% for a climbing frame,</a:t>
            </a:r>
            <a:br>
              <a:rPr lang="en-GB" b="1" dirty="0">
                <a:solidFill>
                  <a:srgbClr val="253746"/>
                </a:solidFill>
              </a:rPr>
            </a:br>
            <a:r>
              <a:rPr lang="en-GB" b="1" dirty="0">
                <a:solidFill>
                  <a:srgbClr val="253746"/>
                </a:solidFill>
              </a:rPr>
              <a:t>70% for a wildlife pond. 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577A2EA-4701-449E-93C1-5781E050F811}"/>
              </a:ext>
            </a:extLst>
          </p:cNvPr>
          <p:cNvGrpSpPr/>
          <p:nvPr/>
        </p:nvGrpSpPr>
        <p:grpSpPr>
          <a:xfrm>
            <a:off x="5763823" y="1350441"/>
            <a:ext cx="1954690" cy="689006"/>
            <a:chOff x="2237149" y="1334493"/>
            <a:chExt cx="2606254" cy="780156"/>
          </a:xfrm>
        </p:grpSpPr>
        <p:sp>
          <p:nvSpPr>
            <p:cNvPr id="21" name="Speech Bubble: Rectangle with Corners Rounded 20">
              <a:extLst>
                <a:ext uri="{FF2B5EF4-FFF2-40B4-BE49-F238E27FC236}">
                  <a16:creationId xmlns:a16="http://schemas.microsoft.com/office/drawing/2014/main" id="{2560EBDB-F237-43A4-BB93-F949B6C9E97A}"/>
                </a:ext>
              </a:extLst>
            </p:cNvPr>
            <p:cNvSpPr/>
            <p:nvPr/>
          </p:nvSpPr>
          <p:spPr>
            <a:xfrm>
              <a:off x="2237149" y="1334493"/>
              <a:ext cx="2452293" cy="780156"/>
            </a:xfrm>
            <a:prstGeom prst="wedgeRoundRectCallout">
              <a:avLst>
                <a:gd name="adj1" fmla="val -54603"/>
                <a:gd name="adj2" fmla="val 95054"/>
                <a:gd name="adj3" fmla="val 16667"/>
              </a:avLst>
            </a:prstGeom>
            <a:solidFill>
              <a:srgbClr val="FFC000">
                <a:lumMod val="40000"/>
                <a:lumOff val="60000"/>
              </a:srgbClr>
            </a:solidFill>
            <a:ln w="6350" cap="flat" cmpd="sng" algn="ctr">
              <a:solidFill>
                <a:srgbClr val="FFC000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lvl="0" algn="ctr" defTabSz="914400">
                <a:defRPr/>
              </a:pPr>
              <a:r>
                <a:rPr lang="en-GB" sz="1600" b="1" kern="0" dirty="0">
                  <a:solidFill>
                    <a:srgbClr val="253746"/>
                  </a:solidFill>
                </a:rPr>
                <a:t>How can we find 10% of 150?</a:t>
              </a:r>
              <a:r>
                <a:rPr lang="en-GB" sz="1600" b="1" kern="0" baseline="30000" dirty="0">
                  <a:solidFill>
                    <a:srgbClr val="253746"/>
                  </a:solidFill>
                </a:rPr>
                <a:t> </a:t>
              </a:r>
              <a:endPara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997DD1CE-92B2-4FBB-B019-447F12519C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duotone>
                <a:prstClr val="black"/>
                <a:srgbClr val="4472C4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535482" y="1334493"/>
              <a:ext cx="307921" cy="519866"/>
            </a:xfrm>
            <a:prstGeom prst="rect">
              <a:avLst/>
            </a:prstGeom>
          </p:spPr>
        </p:pic>
      </p:grpSp>
      <p:sp>
        <p:nvSpPr>
          <p:cNvPr id="23" name="Thought Bubble: Cloud 22">
            <a:extLst>
              <a:ext uri="{FF2B5EF4-FFF2-40B4-BE49-F238E27FC236}">
                <a16:creationId xmlns:a16="http://schemas.microsoft.com/office/drawing/2014/main" id="{EC5DB600-A798-4349-9491-FCA7BA78254B}"/>
              </a:ext>
            </a:extLst>
          </p:cNvPr>
          <p:cNvSpPr/>
          <p:nvPr/>
        </p:nvSpPr>
        <p:spPr>
          <a:xfrm>
            <a:off x="2457217" y="1987275"/>
            <a:ext cx="2650035" cy="1292147"/>
          </a:xfrm>
          <a:prstGeom prst="cloudCallout">
            <a:avLst>
              <a:gd name="adj1" fmla="val 66285"/>
              <a:gd name="adj2" fmla="val 38613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10% is equivalent to </a:t>
            </a:r>
            <a:r>
              <a:rPr lang="en-GB" sz="1600" b="1" baseline="30000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1</a:t>
            </a:r>
            <a:r>
              <a:rPr lang="en-GB" sz="1600" b="1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/</a:t>
            </a:r>
            <a:r>
              <a:rPr lang="en-GB" sz="1600" b="1" baseline="-25000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10</a:t>
            </a:r>
            <a:r>
              <a:rPr lang="en-GB" sz="1600" b="1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, so we can find </a:t>
            </a:r>
            <a:r>
              <a:rPr lang="en-GB" sz="1600" b="1" baseline="30000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1</a:t>
            </a:r>
            <a:r>
              <a:rPr lang="en-GB" sz="1600" b="1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/</a:t>
            </a:r>
            <a:r>
              <a:rPr lang="en-GB" sz="1600" b="1" baseline="-25000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10</a:t>
            </a:r>
            <a:r>
              <a:rPr lang="en-GB" sz="1600" b="1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of 150.</a:t>
            </a:r>
            <a:r>
              <a:rPr lang="en-GB" sz="1600" b="1" i="1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endParaRPr lang="en-GB" sz="1600" b="1" dirty="0">
              <a:solidFill>
                <a:srgbClr val="253746"/>
              </a:solidFill>
            </a:endParaRPr>
          </a:p>
        </p:txBody>
      </p:sp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id="{DF0E3104-1D60-4E02-8813-C140B9859D1A}"/>
              </a:ext>
            </a:extLst>
          </p:cNvPr>
          <p:cNvSpPr/>
          <p:nvPr/>
        </p:nvSpPr>
        <p:spPr>
          <a:xfrm>
            <a:off x="704464" y="3252592"/>
            <a:ext cx="2739831" cy="1026241"/>
          </a:xfrm>
          <a:prstGeom prst="wedgeRoundRectCallout">
            <a:avLst>
              <a:gd name="adj1" fmla="val -21229"/>
              <a:gd name="adj2" fmla="val 37895"/>
              <a:gd name="adj3" fmla="val 16667"/>
            </a:avLst>
          </a:prstGeom>
          <a:solidFill>
            <a:srgbClr val="FFC000">
              <a:lumMod val="40000"/>
              <a:lumOff val="60000"/>
            </a:srgbClr>
          </a:solidFill>
          <a:ln w="6350" cap="flat" cmpd="sng" algn="ctr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 defTabSz="914400">
              <a:defRPr/>
            </a:pPr>
            <a:r>
              <a:rPr lang="en-GB" sz="1600" b="1" baseline="30000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1</a:t>
            </a:r>
            <a:r>
              <a:rPr lang="en-GB" sz="1600" b="1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/</a:t>
            </a:r>
            <a:r>
              <a:rPr lang="en-GB" sz="1600" b="1" baseline="-25000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10</a:t>
            </a:r>
            <a:r>
              <a:rPr lang="en-GB" sz="1600" b="1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of 150 = 150 ÷ 10 = 15. </a:t>
            </a:r>
          </a:p>
          <a:p>
            <a:pPr lvl="0" algn="ctr" defTabSz="914400">
              <a:defRPr/>
            </a:pPr>
            <a:r>
              <a:rPr lang="en-GB" sz="1600" b="1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15 children voted for friendship benches.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7" name="Speech Bubble: Rectangle with Corners Rounded 26">
            <a:extLst>
              <a:ext uri="{FF2B5EF4-FFF2-40B4-BE49-F238E27FC236}">
                <a16:creationId xmlns:a16="http://schemas.microsoft.com/office/drawing/2014/main" id="{AC836607-6672-440B-A608-34F94524B348}"/>
              </a:ext>
            </a:extLst>
          </p:cNvPr>
          <p:cNvSpPr/>
          <p:nvPr/>
        </p:nvSpPr>
        <p:spPr>
          <a:xfrm>
            <a:off x="3024757" y="3904492"/>
            <a:ext cx="3716411" cy="1026241"/>
          </a:xfrm>
          <a:prstGeom prst="wedgeRoundRectCallout">
            <a:avLst>
              <a:gd name="adj1" fmla="val 44743"/>
              <a:gd name="adj2" fmla="val 32295"/>
              <a:gd name="adj3" fmla="val 16667"/>
            </a:avLst>
          </a:prstGeom>
          <a:solidFill>
            <a:srgbClr val="FFC000">
              <a:lumMod val="40000"/>
              <a:lumOff val="60000"/>
            </a:srgbClr>
          </a:solidFill>
          <a:ln w="6350" cap="flat" cmpd="sng" algn="ctr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 defTabSz="914400">
              <a:defRPr/>
            </a:pPr>
            <a:r>
              <a:rPr lang="en-GB" sz="1600" b="1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To find 20%, double the answer for 10%. Double 15 = 30.</a:t>
            </a:r>
          </a:p>
          <a:p>
            <a:pPr lvl="0" algn="ctr" defTabSz="914400">
              <a:defRPr/>
            </a:pPr>
            <a:r>
              <a:rPr lang="en-GB" sz="1600" b="1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30 children voted for a climbing frame.</a:t>
            </a:r>
          </a:p>
        </p:txBody>
      </p:sp>
      <p:sp>
        <p:nvSpPr>
          <p:cNvPr id="28" name="Speech Bubble: Rectangle with Corners Rounded 27">
            <a:extLst>
              <a:ext uri="{FF2B5EF4-FFF2-40B4-BE49-F238E27FC236}">
                <a16:creationId xmlns:a16="http://schemas.microsoft.com/office/drawing/2014/main" id="{EA0AA71E-73D7-44B8-9417-489B896FA4F4}"/>
              </a:ext>
            </a:extLst>
          </p:cNvPr>
          <p:cNvSpPr/>
          <p:nvPr/>
        </p:nvSpPr>
        <p:spPr>
          <a:xfrm>
            <a:off x="4446863" y="4894146"/>
            <a:ext cx="4309341" cy="1115276"/>
          </a:xfrm>
          <a:prstGeom prst="wedgeRoundRectCallout">
            <a:avLst>
              <a:gd name="adj1" fmla="val -41724"/>
              <a:gd name="adj2" fmla="val 40447"/>
              <a:gd name="adj3" fmla="val 16667"/>
            </a:avLst>
          </a:prstGeom>
          <a:solidFill>
            <a:srgbClr val="FFC000">
              <a:lumMod val="40000"/>
              <a:lumOff val="60000"/>
            </a:srgbClr>
          </a:solidFill>
          <a:ln w="6350" cap="flat" cmpd="sng" algn="ctr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 defTabSz="914400">
              <a:defRPr/>
            </a:pPr>
            <a:r>
              <a:rPr lang="en-GB" sz="1600" b="1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To find 70%, multiply the answer for 10% by 7. </a:t>
            </a:r>
          </a:p>
          <a:p>
            <a:pPr lvl="0" algn="ctr" defTabSz="914400">
              <a:defRPr/>
            </a:pPr>
            <a:r>
              <a:rPr lang="en-GB" sz="1600" b="1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15 x 7 = 105.</a:t>
            </a:r>
          </a:p>
          <a:p>
            <a:pPr lvl="0" algn="ctr" defTabSz="914400">
              <a:defRPr/>
            </a:pPr>
            <a:r>
              <a:rPr lang="en-GB" sz="1600" b="1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105 children voted for a wildlife pond.</a:t>
            </a:r>
          </a:p>
        </p:txBody>
      </p:sp>
      <p:pic>
        <p:nvPicPr>
          <p:cNvPr id="3" name="10% blocks">
            <a:hlinkClick r:id="" action="ppaction://media"/>
            <a:extLst>
              <a:ext uri="{FF2B5EF4-FFF2-40B4-BE49-F238E27FC236}">
                <a16:creationId xmlns:a16="http://schemas.microsoft.com/office/drawing/2014/main" id="{7118B86F-9CA0-45AC-B9EF-B7E7FED3A4D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510" end="2947.6689"/>
                  <p14:fade out="250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495245" y="970404"/>
            <a:ext cx="609600" cy="609600"/>
          </a:xfrm>
          <a:prstGeom prst="rect">
            <a:avLst/>
          </a:prstGeom>
        </p:spPr>
      </p:pic>
      <p:pic>
        <p:nvPicPr>
          <p:cNvPr id="4" name="1/10">
            <a:hlinkClick r:id="" action="ppaction://media"/>
            <a:extLst>
              <a:ext uri="{FF2B5EF4-FFF2-40B4-BE49-F238E27FC236}">
                <a16:creationId xmlns:a16="http://schemas.microsoft.com/office/drawing/2014/main" id="{FD5671DA-3EEF-4C43-A603-8456CFAF639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1006" end="632.814"/>
                  <p14:fade in="500" out="500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564256" y="2192548"/>
            <a:ext cx="609600" cy="609600"/>
          </a:xfrm>
          <a:prstGeom prst="rect">
            <a:avLst/>
          </a:prstGeom>
        </p:spPr>
      </p:pic>
      <p:pic>
        <p:nvPicPr>
          <p:cNvPr id="5" name="20%">
            <a:hlinkClick r:id="" action="ppaction://media"/>
            <a:extLst>
              <a:ext uri="{FF2B5EF4-FFF2-40B4-BE49-F238E27FC236}">
                <a16:creationId xmlns:a16="http://schemas.microsoft.com/office/drawing/2014/main" id="{C0EC1DC1-E276-410E-978F-AA334C2AD5F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1066" end="678.9251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785653" y="3842649"/>
            <a:ext cx="609600" cy="609600"/>
          </a:xfrm>
          <a:prstGeom prst="rect">
            <a:avLst/>
          </a:prstGeom>
        </p:spPr>
      </p:pic>
      <p:pic>
        <p:nvPicPr>
          <p:cNvPr id="6" name="7/10">
            <a:hlinkClick r:id="" action="ppaction://media"/>
            <a:extLst>
              <a:ext uri="{FF2B5EF4-FFF2-40B4-BE49-F238E27FC236}">
                <a16:creationId xmlns:a16="http://schemas.microsoft.com/office/drawing/2014/main" id="{C4F43C37-FE1C-4D1B-9FF9-5C32B5E5488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5">
                  <p14:trim st="1434" end="773.2335"/>
                  <p14:fade in="500" out="500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873510" y="4625933"/>
            <a:ext cx="609600" cy="609600"/>
          </a:xfrm>
          <a:prstGeom prst="rect">
            <a:avLst/>
          </a:prstGeom>
        </p:spPr>
      </p:pic>
      <p:pic>
        <p:nvPicPr>
          <p:cNvPr id="7" name="lesson ender">
            <a:hlinkClick r:id="" action="ppaction://media"/>
            <a:extLst>
              <a:ext uri="{FF2B5EF4-FFF2-40B4-BE49-F238E27FC236}">
                <a16:creationId xmlns:a16="http://schemas.microsoft.com/office/drawing/2014/main" id="{BAC77F83-CEFE-41F7-AC07-F49DCFCED822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850297" y="54582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38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6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148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8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06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72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250"/>
                            </p:stCondLst>
                            <p:childTnLst>
                              <p:par>
                                <p:cTn id="4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013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5" grpId="0" animBg="1"/>
      <p:bldP spid="23" grpId="0" animBg="1"/>
      <p:bldP spid="25" grpId="0" animBg="1"/>
      <p:bldP spid="27" grpId="0" animBg="1"/>
      <p:bldP spid="28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Custom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A7600"/>
      </a:hlink>
      <a:folHlink>
        <a:srgbClr val="EA76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1906</TotalTime>
  <Words>446</Words>
  <Application>Microsoft Office PowerPoint</Application>
  <PresentationFormat>On-screen Show (4:3)</PresentationFormat>
  <Paragraphs>41</Paragraphs>
  <Slides>4</Slides>
  <Notes>4</Notes>
  <HiddenSlides>0</HiddenSlides>
  <MMClips>15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1_Office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PC</dc:creator>
  <cp:lastModifiedBy>Nick Barwick</cp:lastModifiedBy>
  <cp:revision>187</cp:revision>
  <dcterms:created xsi:type="dcterms:W3CDTF">2018-09-13T11:08:58Z</dcterms:created>
  <dcterms:modified xsi:type="dcterms:W3CDTF">2020-04-30T11:05:51Z</dcterms:modified>
</cp:coreProperties>
</file>