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10" r:id="rId2"/>
    <p:sldId id="329" r:id="rId3"/>
    <p:sldId id="330" r:id="rId4"/>
    <p:sldId id="33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may have seen ‘20% off’ in sales for example…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Explain that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≡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means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4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5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microsoft.com/office/2007/relationships/media" Target="../media/media3.m4a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3.jp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77685"/>
            <a:ext cx="340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Introduction to percentages.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C2489-244D-4DF9-8B9D-1498E0CB2AAF}"/>
              </a:ext>
            </a:extLst>
          </p:cNvPr>
          <p:cNvSpPr txBox="1"/>
          <p:nvPr/>
        </p:nvSpPr>
        <p:spPr>
          <a:xfrm>
            <a:off x="452448" y="789732"/>
            <a:ext cx="95301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D8DAE2-ABA3-4BB6-B1F1-446E121F235F}"/>
              </a:ext>
            </a:extLst>
          </p:cNvPr>
          <p:cNvGrpSpPr/>
          <p:nvPr/>
        </p:nvGrpSpPr>
        <p:grpSpPr>
          <a:xfrm>
            <a:off x="1800503" y="795866"/>
            <a:ext cx="3336697" cy="823339"/>
            <a:chOff x="232998" y="902496"/>
            <a:chExt cx="4448930" cy="93226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D2E68493-7EF9-4D04-9464-746BC24401D5}"/>
                </a:ext>
              </a:extLst>
            </p:cNvPr>
            <p:cNvSpPr/>
            <p:nvPr/>
          </p:nvSpPr>
          <p:spPr>
            <a:xfrm>
              <a:off x="232998" y="902496"/>
              <a:ext cx="4378082" cy="893477"/>
            </a:xfrm>
            <a:prstGeom prst="wedgeRoundRectCallout">
              <a:avLst>
                <a:gd name="adj1" fmla="val -71071"/>
                <a:gd name="adj2" fmla="val 6301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Where have you seen this symbol?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does it stand for?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2FD54D-30D7-4731-837E-F3D9620EA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374007" y="1314890"/>
              <a:ext cx="307921" cy="51986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082FB0D-9D93-4ADA-9DF8-1BA55B5DC95E}"/>
              </a:ext>
            </a:extLst>
          </p:cNvPr>
          <p:cNvSpPr/>
          <p:nvPr/>
        </p:nvSpPr>
        <p:spPr>
          <a:xfrm>
            <a:off x="5537606" y="836466"/>
            <a:ext cx="2705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cent 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means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out of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53746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F1DC99-70C2-4081-8852-B00F9230CA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12436" r="23518" b="9278"/>
          <a:stretch/>
        </p:blipFill>
        <p:spPr>
          <a:xfrm>
            <a:off x="2430117" y="1784892"/>
            <a:ext cx="4230659" cy="421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FD40D8-FA38-42D9-8E68-ED347E994A55}"/>
              </a:ext>
            </a:extLst>
          </p:cNvPr>
          <p:cNvSpPr/>
          <p:nvPr/>
        </p:nvSpPr>
        <p:spPr>
          <a:xfrm>
            <a:off x="2501110" y="1833018"/>
            <a:ext cx="402511" cy="412876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B2D50CD-5BFD-42E6-9D7C-05098358D317}"/>
              </a:ext>
            </a:extLst>
          </p:cNvPr>
          <p:cNvSpPr/>
          <p:nvPr/>
        </p:nvSpPr>
        <p:spPr>
          <a:xfrm>
            <a:off x="116681" y="1784892"/>
            <a:ext cx="2132403" cy="1855775"/>
          </a:xfrm>
          <a:prstGeom prst="wedgeRoundRectCallout">
            <a:avLst>
              <a:gd name="adj1" fmla="val 69530"/>
              <a:gd name="adj2" fmla="val -2909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Each small square is one hundredth of the whole square.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 out of a 100 is the same as 1 percent. We write this as 1%.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02AC6-5AC7-49C1-A3E8-F6F9C2F78552}"/>
              </a:ext>
            </a:extLst>
          </p:cNvPr>
          <p:cNvSpPr txBox="1"/>
          <p:nvPr/>
        </p:nvSpPr>
        <p:spPr>
          <a:xfrm>
            <a:off x="565261" y="3807304"/>
            <a:ext cx="1235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1%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0B7234-4226-4460-A73E-6304529492B9}"/>
              </a:ext>
            </a:extLst>
          </p:cNvPr>
          <p:cNvSpPr/>
          <p:nvPr/>
        </p:nvSpPr>
        <p:spPr>
          <a:xfrm>
            <a:off x="2510540" y="1838457"/>
            <a:ext cx="4095048" cy="412876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6D10A9-A938-4E48-804E-216388E038C0}"/>
              </a:ext>
            </a:extLst>
          </p:cNvPr>
          <p:cNvGrpSpPr/>
          <p:nvPr/>
        </p:nvGrpSpPr>
        <p:grpSpPr>
          <a:xfrm>
            <a:off x="6748035" y="2037275"/>
            <a:ext cx="2151032" cy="1092775"/>
            <a:chOff x="1167141" y="902495"/>
            <a:chExt cx="3205730" cy="123734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65D69EE-B9FB-49A5-9771-47AE0DED3439}"/>
                </a:ext>
              </a:extLst>
            </p:cNvPr>
            <p:cNvSpPr/>
            <p:nvPr/>
          </p:nvSpPr>
          <p:spPr>
            <a:xfrm>
              <a:off x="1167141" y="902495"/>
              <a:ext cx="3205730" cy="1237342"/>
            </a:xfrm>
            <a:prstGeom prst="wedgeRoundRectCallout">
              <a:avLst>
                <a:gd name="adj1" fmla="val -71164"/>
                <a:gd name="adj2" fmla="val -4392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What fraction is now shaded?</a:t>
              </a:r>
              <a:br>
                <a:rPr lang="en-GB" sz="1500" b="1" dirty="0">
                  <a:solidFill>
                    <a:srgbClr val="253746"/>
                  </a:solidFill>
                </a:rPr>
              </a:br>
              <a:r>
                <a:rPr lang="en-GB" sz="1500" b="1" dirty="0">
                  <a:solidFill>
                    <a:srgbClr val="253746"/>
                  </a:solidFill>
                </a:rPr>
                <a:t>In tenths?</a:t>
              </a:r>
              <a:br>
                <a:rPr lang="en-GB" sz="1500" b="1" dirty="0">
                  <a:solidFill>
                    <a:srgbClr val="253746"/>
                  </a:solidFill>
                </a:rPr>
              </a:br>
              <a:r>
                <a:rPr lang="en-GB" sz="1500" b="1" dirty="0">
                  <a:solidFill>
                    <a:srgbClr val="253746"/>
                  </a:solidFill>
                </a:rPr>
                <a:t>In hundredths? 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C5A823-BE3F-4725-B4FF-2F09B8A91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064950" y="1369376"/>
              <a:ext cx="307921" cy="519867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FABD2E8-8673-4004-B90B-A0F75879B9AA}"/>
              </a:ext>
            </a:extLst>
          </p:cNvPr>
          <p:cNvSpPr/>
          <p:nvPr/>
        </p:nvSpPr>
        <p:spPr>
          <a:xfrm>
            <a:off x="6841809" y="3319159"/>
            <a:ext cx="2151032" cy="1092776"/>
          </a:xfrm>
          <a:prstGeom prst="wedgeRoundRectCallout">
            <a:avLst>
              <a:gd name="adj1" fmla="val 31015"/>
              <a:gd name="adj2" fmla="val -7941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500" b="1" dirty="0">
                <a:solidFill>
                  <a:srgbClr val="253746"/>
                </a:solidFill>
              </a:rPr>
              <a:t>This is 10% of the whole square, as 10 out of 100 small squares are shaded.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7E5151-2C07-4DD2-AEFF-ADB2A2B73148}"/>
              </a:ext>
            </a:extLst>
          </p:cNvPr>
          <p:cNvSpPr txBox="1"/>
          <p:nvPr/>
        </p:nvSpPr>
        <p:spPr>
          <a:xfrm>
            <a:off x="6287490" y="4622305"/>
            <a:ext cx="27053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noProof="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10%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%">
            <a:hlinkClick r:id="" action="ppaction://media"/>
            <a:extLst>
              <a:ext uri="{FF2B5EF4-FFF2-40B4-BE49-F238E27FC236}">
                <a16:creationId xmlns:a16="http://schemas.microsoft.com/office/drawing/2014/main" id="{71446D28-A9B4-48A5-9D4B-00BE745326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30" end="8193.9002"/>
                  <p14:fade in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563974" y="477795"/>
            <a:ext cx="609600" cy="609600"/>
          </a:xfrm>
          <a:prstGeom prst="rect">
            <a:avLst/>
          </a:prstGeom>
        </p:spPr>
      </p:pic>
      <p:pic>
        <p:nvPicPr>
          <p:cNvPr id="22" name="%">
            <a:hlinkClick r:id="" action="ppaction://media"/>
            <a:extLst>
              <a:ext uri="{FF2B5EF4-FFF2-40B4-BE49-F238E27FC236}">
                <a16:creationId xmlns:a16="http://schemas.microsoft.com/office/drawing/2014/main" id="{40F59FBE-9199-4678-8558-AE3373D948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760" end="438.9002"/>
                  <p14:fade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563974" y="1833018"/>
            <a:ext cx="609600" cy="609600"/>
          </a:xfrm>
          <a:prstGeom prst="rect">
            <a:avLst/>
          </a:prstGeom>
        </p:spPr>
      </p:pic>
      <p:pic>
        <p:nvPicPr>
          <p:cNvPr id="13" name="tests...">
            <a:hlinkClick r:id="" action="ppaction://media"/>
            <a:extLst>
              <a:ext uri="{FF2B5EF4-FFF2-40B4-BE49-F238E27FC236}">
                <a16:creationId xmlns:a16="http://schemas.microsoft.com/office/drawing/2014/main" id="{071AFF50-F787-4AB6-A07D-85A7FA9787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907" end="16664.7278"/>
                  <p14:fade in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59174" y="3283130"/>
            <a:ext cx="609600" cy="609600"/>
          </a:xfrm>
          <a:prstGeom prst="rect">
            <a:avLst/>
          </a:prstGeom>
        </p:spPr>
      </p:pic>
      <p:pic>
        <p:nvPicPr>
          <p:cNvPr id="23" name="tests...">
            <a:hlinkClick r:id="" action="ppaction://media"/>
            <a:extLst>
              <a:ext uri="{FF2B5EF4-FFF2-40B4-BE49-F238E27FC236}">
                <a16:creationId xmlns:a16="http://schemas.microsoft.com/office/drawing/2014/main" id="{D8C0EC6C-DC0A-4C2E-A7ED-46D06183C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9287" end="860.7278"/>
                  <p14:fade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59174" y="4242543"/>
            <a:ext cx="609600" cy="609600"/>
          </a:xfrm>
          <a:prstGeom prst="rect">
            <a:avLst/>
          </a:prstGeom>
        </p:spPr>
      </p:pic>
      <p:pic>
        <p:nvPicPr>
          <p:cNvPr id="24" name="1%">
            <a:hlinkClick r:id="" action="ppaction://media"/>
            <a:extLst>
              <a:ext uri="{FF2B5EF4-FFF2-40B4-BE49-F238E27FC236}">
                <a16:creationId xmlns:a16="http://schemas.microsoft.com/office/drawing/2014/main" id="{9556E598-86BD-4DB2-9C09-D6D1B18B93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1758.861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5667" y="2144807"/>
            <a:ext cx="609600" cy="609600"/>
          </a:xfrm>
          <a:prstGeom prst="rect">
            <a:avLst/>
          </a:prstGeom>
        </p:spPr>
      </p:pic>
      <p:pic>
        <p:nvPicPr>
          <p:cNvPr id="25" name="1%">
            <a:hlinkClick r:id="" action="ppaction://media"/>
            <a:extLst>
              <a:ext uri="{FF2B5EF4-FFF2-40B4-BE49-F238E27FC236}">
                <a16:creationId xmlns:a16="http://schemas.microsoft.com/office/drawing/2014/main" id="{8B2A3706-1884-483A-AAB3-12E236AFF3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159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7136" y="2673530"/>
            <a:ext cx="609600" cy="609600"/>
          </a:xfrm>
          <a:prstGeom prst="rect">
            <a:avLst/>
          </a:prstGeom>
        </p:spPr>
      </p:pic>
      <p:pic>
        <p:nvPicPr>
          <p:cNvPr id="26" name="10%">
            <a:hlinkClick r:id="" action="ppaction://media"/>
            <a:extLst>
              <a:ext uri="{FF2B5EF4-FFF2-40B4-BE49-F238E27FC236}">
                <a16:creationId xmlns:a16="http://schemas.microsoft.com/office/drawing/2014/main" id="{552A96F4-BE4A-4EAB-AA4F-C8A70B5326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80" end="12564.87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0467" y="4107135"/>
            <a:ext cx="609600" cy="609600"/>
          </a:xfrm>
          <a:prstGeom prst="rect">
            <a:avLst/>
          </a:prstGeom>
        </p:spPr>
      </p:pic>
      <p:pic>
        <p:nvPicPr>
          <p:cNvPr id="27" name="10%">
            <a:hlinkClick r:id="" action="ppaction://media"/>
            <a:extLst>
              <a:ext uri="{FF2B5EF4-FFF2-40B4-BE49-F238E27FC236}">
                <a16:creationId xmlns:a16="http://schemas.microsoft.com/office/drawing/2014/main" id="{B2FEEEFA-4C66-4CE3-A8D3-6334F07D27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2557" end="5517.87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87295" y="4642630"/>
            <a:ext cx="609600" cy="609600"/>
          </a:xfrm>
          <a:prstGeom prst="rect">
            <a:avLst/>
          </a:prstGeom>
        </p:spPr>
      </p:pic>
      <p:pic>
        <p:nvPicPr>
          <p:cNvPr id="28" name="10%">
            <a:hlinkClick r:id="" action="ppaction://media"/>
            <a:extLst>
              <a:ext uri="{FF2B5EF4-FFF2-40B4-BE49-F238E27FC236}">
                <a16:creationId xmlns:a16="http://schemas.microsoft.com/office/drawing/2014/main" id="{4851D272-669F-42FD-86F8-4C19F24F14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698" end="595.877500000000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35710" y="5235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82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9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68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9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8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882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0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56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69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3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608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8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 animBg="1"/>
      <p:bldP spid="4" grpId="0"/>
      <p:bldP spid="11" grpId="0" animBg="1"/>
      <p:bldP spid="11" grpId="1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F1DC99-70C2-4081-8852-B00F9230C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12436" r="23518" b="9278"/>
          <a:stretch/>
        </p:blipFill>
        <p:spPr>
          <a:xfrm>
            <a:off x="2430117" y="1784892"/>
            <a:ext cx="4230659" cy="421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0B7234-4226-4460-A73E-6304529492B9}"/>
              </a:ext>
            </a:extLst>
          </p:cNvPr>
          <p:cNvSpPr/>
          <p:nvPr/>
        </p:nvSpPr>
        <p:spPr>
          <a:xfrm>
            <a:off x="2507596" y="1838457"/>
            <a:ext cx="4085477" cy="2047123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6D10A9-A938-4E48-804E-216388E038C0}"/>
              </a:ext>
            </a:extLst>
          </p:cNvPr>
          <p:cNvGrpSpPr/>
          <p:nvPr/>
        </p:nvGrpSpPr>
        <p:grpSpPr>
          <a:xfrm>
            <a:off x="6748036" y="2037276"/>
            <a:ext cx="2239848" cy="789086"/>
            <a:chOff x="1167141" y="902496"/>
            <a:chExt cx="3359691" cy="893477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65D69EE-B9FB-49A5-9771-47AE0DED3439}"/>
                </a:ext>
              </a:extLst>
            </p:cNvPr>
            <p:cNvSpPr/>
            <p:nvPr/>
          </p:nvSpPr>
          <p:spPr>
            <a:xfrm>
              <a:off x="1167141" y="902496"/>
              <a:ext cx="3205731" cy="893477"/>
            </a:xfrm>
            <a:prstGeom prst="wedgeRoundRectCallout">
              <a:avLst>
                <a:gd name="adj1" fmla="val -71164"/>
                <a:gd name="adj2" fmla="val -4392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What percentage do you think is shaded now? 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C5A823-BE3F-4725-B4FF-2F09B8A91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218911" y="1132636"/>
              <a:ext cx="307921" cy="51986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67F8BE-F1E3-4E28-BA7C-91237F4CC24C}"/>
              </a:ext>
            </a:extLst>
          </p:cNvPr>
          <p:cNvGrpSpPr/>
          <p:nvPr/>
        </p:nvGrpSpPr>
        <p:grpSpPr>
          <a:xfrm>
            <a:off x="6696381" y="2916893"/>
            <a:ext cx="2254339" cy="585835"/>
            <a:chOff x="1167141" y="1132636"/>
            <a:chExt cx="3359691" cy="66333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D6BBC675-220B-42E6-8E49-DB2CAFB9F4BF}"/>
                </a:ext>
              </a:extLst>
            </p:cNvPr>
            <p:cNvSpPr/>
            <p:nvPr/>
          </p:nvSpPr>
          <p:spPr>
            <a:xfrm>
              <a:off x="1167141" y="1141258"/>
              <a:ext cx="3205730" cy="654715"/>
            </a:xfrm>
            <a:prstGeom prst="wedgeRoundRectCallout">
              <a:avLst>
                <a:gd name="adj1" fmla="val -71164"/>
                <a:gd name="adj2" fmla="val -4392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What fractions are equivalent to 50%?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2A4C2F-1D4E-4EAA-8ADD-EDF87E264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218911" y="1132636"/>
              <a:ext cx="307921" cy="51986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EDEF32-A674-4A84-B994-05199E27F654}"/>
              </a:ext>
            </a:extLst>
          </p:cNvPr>
          <p:cNvSpPr txBox="1"/>
          <p:nvPr/>
        </p:nvSpPr>
        <p:spPr>
          <a:xfrm>
            <a:off x="5422233" y="4124828"/>
            <a:ext cx="3425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50% 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BA688582-E0B9-4ADE-8A8F-0EFFBC72075B}"/>
              </a:ext>
            </a:extLst>
          </p:cNvPr>
          <p:cNvSpPr/>
          <p:nvPr/>
        </p:nvSpPr>
        <p:spPr>
          <a:xfrm>
            <a:off x="6907593" y="4827404"/>
            <a:ext cx="1976186" cy="782109"/>
          </a:xfrm>
          <a:prstGeom prst="wedgeRoundRectCallout">
            <a:avLst>
              <a:gd name="adj1" fmla="val -39613"/>
              <a:gd name="adj2" fmla="val -9568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500" b="1" dirty="0">
                <a:solidFill>
                  <a:srgbClr val="253746"/>
                </a:solidFill>
              </a:rPr>
              <a:t>What a lot of ways to write the same amount! 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84F37A7E-97CE-4F34-8161-9FB3B41B07BC}"/>
              </a:ext>
            </a:extLst>
          </p:cNvPr>
          <p:cNvSpPr/>
          <p:nvPr/>
        </p:nvSpPr>
        <p:spPr>
          <a:xfrm>
            <a:off x="116681" y="1784892"/>
            <a:ext cx="2132403" cy="1855775"/>
          </a:xfrm>
          <a:prstGeom prst="wedgeRoundRectCallout">
            <a:avLst>
              <a:gd name="adj1" fmla="val 69530"/>
              <a:gd name="adj2" fmla="val -2909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Each small square is one hundredth of the whole square.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 out of a 100 is the same as 1 percent. We write this as 1%.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C77AEB-C7DC-4BA0-8DC1-2685A5CB90D1}"/>
              </a:ext>
            </a:extLst>
          </p:cNvPr>
          <p:cNvSpPr txBox="1"/>
          <p:nvPr/>
        </p:nvSpPr>
        <p:spPr>
          <a:xfrm>
            <a:off x="644198" y="950539"/>
            <a:ext cx="2876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10%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0.1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B4D806-ADE1-4511-8F46-570E20F14CED}"/>
              </a:ext>
            </a:extLst>
          </p:cNvPr>
          <p:cNvSpPr txBox="1"/>
          <p:nvPr/>
        </p:nvSpPr>
        <p:spPr>
          <a:xfrm>
            <a:off x="116681" y="77685"/>
            <a:ext cx="340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Introduction to percentages.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649EC4-F937-484D-9A81-3BC861DEC1BC}"/>
              </a:ext>
            </a:extLst>
          </p:cNvPr>
          <p:cNvSpPr/>
          <p:nvPr/>
        </p:nvSpPr>
        <p:spPr>
          <a:xfrm>
            <a:off x="5537606" y="836466"/>
            <a:ext cx="2705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cent 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means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out of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53746"/>
              </a:solidFill>
            </a:endParaRPr>
          </a:p>
        </p:txBody>
      </p:sp>
      <p:pic>
        <p:nvPicPr>
          <p:cNvPr id="3" name="50%">
            <a:hlinkClick r:id="" action="ppaction://media"/>
            <a:extLst>
              <a:ext uri="{FF2B5EF4-FFF2-40B4-BE49-F238E27FC236}">
                <a16:creationId xmlns:a16="http://schemas.microsoft.com/office/drawing/2014/main" id="{79157907-67B5-4ED4-859F-F769D2DFD2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30" end="22886.73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54112" y="531666"/>
            <a:ext cx="609600" cy="609600"/>
          </a:xfrm>
          <a:prstGeom prst="rect">
            <a:avLst/>
          </a:prstGeom>
        </p:spPr>
      </p:pic>
      <p:pic>
        <p:nvPicPr>
          <p:cNvPr id="32" name="50%">
            <a:hlinkClick r:id="" action="ppaction://media"/>
            <a:extLst>
              <a:ext uri="{FF2B5EF4-FFF2-40B4-BE49-F238E27FC236}">
                <a16:creationId xmlns:a16="http://schemas.microsoft.com/office/drawing/2014/main" id="{4A5697E1-BD2E-4D58-8538-9E6F7EF7A8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635" end="830.73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54112" y="2181378"/>
            <a:ext cx="609600" cy="609600"/>
          </a:xfrm>
          <a:prstGeom prst="rect">
            <a:avLst/>
          </a:prstGeom>
        </p:spPr>
      </p:pic>
      <p:pic>
        <p:nvPicPr>
          <p:cNvPr id="35" name="50%">
            <a:hlinkClick r:id="" action="ppaction://media"/>
            <a:extLst>
              <a:ext uri="{FF2B5EF4-FFF2-40B4-BE49-F238E27FC236}">
                <a16:creationId xmlns:a16="http://schemas.microsoft.com/office/drawing/2014/main" id="{4F17306E-6B7C-4BEB-B9B8-6880E3BA7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30" end="7175.73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8315" y="1356522"/>
            <a:ext cx="609600" cy="6096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C706D74-17A6-451A-8F6C-0AE5ED818F02}"/>
              </a:ext>
            </a:extLst>
          </p:cNvPr>
          <p:cNvSpPr txBox="1"/>
          <p:nvPr/>
        </p:nvSpPr>
        <p:spPr>
          <a:xfrm>
            <a:off x="565261" y="3807304"/>
            <a:ext cx="1235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1%</a:t>
            </a:r>
            <a:endParaRPr lang="en-GB" sz="20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41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05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793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9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F1DC99-70C2-4081-8852-B00F9230CA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12436" r="23518" b="9278"/>
          <a:stretch/>
        </p:blipFill>
        <p:spPr>
          <a:xfrm>
            <a:off x="2430117" y="1784892"/>
            <a:ext cx="4230659" cy="421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0B7234-4226-4460-A73E-6304529492B9}"/>
              </a:ext>
            </a:extLst>
          </p:cNvPr>
          <p:cNvSpPr/>
          <p:nvPr/>
        </p:nvSpPr>
        <p:spPr>
          <a:xfrm>
            <a:off x="2501454" y="3887414"/>
            <a:ext cx="2059914" cy="2047123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EDEF32-A674-4A84-B994-05199E27F654}"/>
              </a:ext>
            </a:extLst>
          </p:cNvPr>
          <p:cNvSpPr txBox="1"/>
          <p:nvPr/>
        </p:nvSpPr>
        <p:spPr>
          <a:xfrm>
            <a:off x="6105998" y="4934084"/>
            <a:ext cx="27053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baseline="30000" noProof="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0.75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9A4220-00E1-4798-B495-1DA34E969E31}"/>
              </a:ext>
            </a:extLst>
          </p:cNvPr>
          <p:cNvSpPr/>
          <p:nvPr/>
        </p:nvSpPr>
        <p:spPr>
          <a:xfrm>
            <a:off x="2506770" y="1838457"/>
            <a:ext cx="4091049" cy="2047123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531B9B-1871-436E-8BBF-6C44B3503B72}"/>
              </a:ext>
            </a:extLst>
          </p:cNvPr>
          <p:cNvGrpSpPr/>
          <p:nvPr/>
        </p:nvGrpSpPr>
        <p:grpSpPr>
          <a:xfrm>
            <a:off x="5980920" y="3589208"/>
            <a:ext cx="3126534" cy="1134185"/>
            <a:chOff x="3127485" y="2334074"/>
            <a:chExt cx="3126534" cy="1134185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2A6427B-1B34-4552-9612-A363D8ECCBF6}"/>
                </a:ext>
              </a:extLst>
            </p:cNvPr>
            <p:cNvSpPr/>
            <p:nvPr/>
          </p:nvSpPr>
          <p:spPr>
            <a:xfrm>
              <a:off x="3127485" y="2556892"/>
              <a:ext cx="2705350" cy="911367"/>
            </a:xfrm>
            <a:prstGeom prst="wedgeRoundRectCallout">
              <a:avLst>
                <a:gd name="adj1" fmla="val -67356"/>
                <a:gd name="adj2" fmla="val -3928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What are the </a:t>
              </a:r>
              <a:r>
                <a:rPr lang="en-GB" sz="1500" b="1" dirty="0">
                  <a:solidFill>
                    <a:srgbClr val="C00000"/>
                  </a:solidFill>
                </a:rPr>
                <a:t>percentage</a:t>
              </a:r>
              <a:r>
                <a:rPr lang="en-GB" sz="1500" b="1" dirty="0">
                  <a:solidFill>
                    <a:srgbClr val="253746"/>
                  </a:solidFill>
                </a:rPr>
                <a:t>, </a:t>
              </a:r>
              <a:r>
                <a:rPr lang="en-GB" sz="1500" b="1" dirty="0">
                  <a:solidFill>
                    <a:srgbClr val="C00000"/>
                  </a:solidFill>
                </a:rPr>
                <a:t>fraction</a:t>
              </a:r>
              <a:r>
                <a:rPr lang="en-GB" sz="1500" b="1" dirty="0">
                  <a:solidFill>
                    <a:srgbClr val="253746"/>
                  </a:solidFill>
                </a:rPr>
                <a:t> and </a:t>
              </a:r>
              <a:r>
                <a:rPr lang="en-GB" sz="1500" b="1" dirty="0">
                  <a:solidFill>
                    <a:srgbClr val="C00000"/>
                  </a:solidFill>
                </a:rPr>
                <a:t>decimal</a:t>
              </a:r>
              <a:r>
                <a:rPr lang="en-GB" sz="1500" b="1" dirty="0">
                  <a:solidFill>
                    <a:srgbClr val="253746"/>
                  </a:solidFill>
                </a:rPr>
                <a:t> </a:t>
              </a:r>
              <a:r>
                <a:rPr lang="en-GB" sz="1500" b="1" dirty="0">
                  <a:solidFill>
                    <a:srgbClr val="7030A0"/>
                  </a:solidFill>
                </a:rPr>
                <a:t>equivalents</a:t>
              </a:r>
              <a:r>
                <a:rPr lang="en-GB" sz="1500" b="1" dirty="0">
                  <a:solidFill>
                    <a:srgbClr val="253746"/>
                  </a:solidFill>
                </a:rPr>
                <a:t> for this amount?</a:t>
              </a:r>
              <a:endParaRPr kumimoji="0" lang="en-GB" sz="15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056D5A3F-9242-49E6-A50B-814C5ADEB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630" y="2334074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6D10A9-A938-4E48-804E-216388E038C0}"/>
              </a:ext>
            </a:extLst>
          </p:cNvPr>
          <p:cNvGrpSpPr/>
          <p:nvPr/>
        </p:nvGrpSpPr>
        <p:grpSpPr>
          <a:xfrm>
            <a:off x="6748035" y="2037276"/>
            <a:ext cx="2254339" cy="789086"/>
            <a:chOff x="1167141" y="902496"/>
            <a:chExt cx="3359691" cy="893477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65D69EE-B9FB-49A5-9771-47AE0DED3439}"/>
                </a:ext>
              </a:extLst>
            </p:cNvPr>
            <p:cNvSpPr/>
            <p:nvPr/>
          </p:nvSpPr>
          <p:spPr>
            <a:xfrm>
              <a:off x="1167141" y="902496"/>
              <a:ext cx="3205731" cy="893477"/>
            </a:xfrm>
            <a:prstGeom prst="wedgeRoundRectCallout">
              <a:avLst>
                <a:gd name="adj1" fmla="val -71164"/>
                <a:gd name="adj2" fmla="val -4392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percentage do you think is shaded now?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C5A823-BE3F-4725-B4FF-2F09B8A91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218911" y="1132636"/>
              <a:ext cx="307921" cy="51986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CC36F39-BC6A-42C7-9DA6-F10F4A2ADECB}"/>
              </a:ext>
            </a:extLst>
          </p:cNvPr>
          <p:cNvSpPr txBox="1"/>
          <p:nvPr/>
        </p:nvSpPr>
        <p:spPr>
          <a:xfrm>
            <a:off x="420054" y="1878532"/>
            <a:ext cx="1235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1%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23EB4F-6DFF-4A91-9010-6E26566119FA}"/>
              </a:ext>
            </a:extLst>
          </p:cNvPr>
          <p:cNvSpPr txBox="1"/>
          <p:nvPr/>
        </p:nvSpPr>
        <p:spPr>
          <a:xfrm>
            <a:off x="116681" y="77685"/>
            <a:ext cx="340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Introduction to percentages.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734F60-8E4A-40ED-938C-73032F8AFD0E}"/>
              </a:ext>
            </a:extLst>
          </p:cNvPr>
          <p:cNvSpPr/>
          <p:nvPr/>
        </p:nvSpPr>
        <p:spPr>
          <a:xfrm>
            <a:off x="5537606" y="836466"/>
            <a:ext cx="2705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cent 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means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out of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53746"/>
              </a:solidFill>
            </a:endParaRPr>
          </a:p>
        </p:txBody>
      </p:sp>
      <p:pic>
        <p:nvPicPr>
          <p:cNvPr id="3" name="75%">
            <a:hlinkClick r:id="" action="ppaction://media"/>
            <a:extLst>
              <a:ext uri="{FF2B5EF4-FFF2-40B4-BE49-F238E27FC236}">
                <a16:creationId xmlns:a16="http://schemas.microsoft.com/office/drawing/2014/main" id="{9B4AFD1C-CFDF-40D2-AE96-2E49E53F3F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5" end="1940.850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64367" y="4606175"/>
            <a:ext cx="609600" cy="60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2586B5-817D-4080-B7C5-FC13143C3516}"/>
              </a:ext>
            </a:extLst>
          </p:cNvPr>
          <p:cNvSpPr txBox="1"/>
          <p:nvPr/>
        </p:nvSpPr>
        <p:spPr>
          <a:xfrm>
            <a:off x="644198" y="950539"/>
            <a:ext cx="2876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10%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0.1</a:t>
            </a:r>
            <a:endParaRPr lang="en-GB" sz="20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F1DC99-70C2-4081-8852-B00F9230CA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12436" r="23518" b="9278"/>
          <a:stretch/>
        </p:blipFill>
        <p:spPr>
          <a:xfrm>
            <a:off x="2430117" y="1784892"/>
            <a:ext cx="4230659" cy="421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0B7234-4226-4460-A73E-6304529492B9}"/>
              </a:ext>
            </a:extLst>
          </p:cNvPr>
          <p:cNvSpPr/>
          <p:nvPr/>
        </p:nvSpPr>
        <p:spPr>
          <a:xfrm>
            <a:off x="2510858" y="1849183"/>
            <a:ext cx="4091959" cy="3679747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6D10A9-A938-4E48-804E-216388E038C0}"/>
              </a:ext>
            </a:extLst>
          </p:cNvPr>
          <p:cNvGrpSpPr/>
          <p:nvPr/>
        </p:nvGrpSpPr>
        <p:grpSpPr>
          <a:xfrm>
            <a:off x="6748035" y="1914995"/>
            <a:ext cx="2254339" cy="911367"/>
            <a:chOff x="1167141" y="764038"/>
            <a:chExt cx="3359691" cy="1031935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65D69EE-B9FB-49A5-9771-47AE0DED3439}"/>
                </a:ext>
              </a:extLst>
            </p:cNvPr>
            <p:cNvSpPr/>
            <p:nvPr/>
          </p:nvSpPr>
          <p:spPr>
            <a:xfrm>
              <a:off x="1167141" y="764038"/>
              <a:ext cx="3205730" cy="1031935"/>
            </a:xfrm>
            <a:prstGeom prst="wedgeRoundRectCallout">
              <a:avLst>
                <a:gd name="adj1" fmla="val -74147"/>
                <a:gd name="adj2" fmla="val 3705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What percentage is equivalent to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9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10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?</a:t>
              </a:r>
              <a:endParaRPr lang="en-GB" sz="1600" b="1" dirty="0">
                <a:solidFill>
                  <a:srgbClr val="25374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C5A823-BE3F-4725-B4FF-2F09B8A91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218911" y="1132636"/>
              <a:ext cx="307921" cy="51986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EDEF32-A674-4A84-B994-05199E27F654}"/>
              </a:ext>
            </a:extLst>
          </p:cNvPr>
          <p:cNvSpPr txBox="1"/>
          <p:nvPr/>
        </p:nvSpPr>
        <p:spPr>
          <a:xfrm>
            <a:off x="5937714" y="3802492"/>
            <a:ext cx="27053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90%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E07250-16CF-4D34-A785-001B5E69BDB6}"/>
              </a:ext>
            </a:extLst>
          </p:cNvPr>
          <p:cNvSpPr txBox="1"/>
          <p:nvPr/>
        </p:nvSpPr>
        <p:spPr>
          <a:xfrm>
            <a:off x="116681" y="77685"/>
            <a:ext cx="340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Introduction to percentages.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20119-7214-4068-B00E-2BCA5BCEF78C}"/>
              </a:ext>
            </a:extLst>
          </p:cNvPr>
          <p:cNvSpPr/>
          <p:nvPr/>
        </p:nvSpPr>
        <p:spPr>
          <a:xfrm>
            <a:off x="5537606" y="836466"/>
            <a:ext cx="2705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cent 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means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out of 100</a:t>
            </a:r>
            <a:r>
              <a:rPr lang="en-GB" sz="2000" i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GB" sz="2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53746"/>
              </a:solidFill>
            </a:endParaRPr>
          </a:p>
        </p:txBody>
      </p:sp>
      <p:pic>
        <p:nvPicPr>
          <p:cNvPr id="3" name="90%">
            <a:hlinkClick r:id="" action="ppaction://media"/>
            <a:extLst>
              <a:ext uri="{FF2B5EF4-FFF2-40B4-BE49-F238E27FC236}">
                <a16:creationId xmlns:a16="http://schemas.microsoft.com/office/drawing/2014/main" id="{B5B8F9E0-1D8F-4CFD-BA03-7FDF367024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18" end="6839.98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86869" y="4744148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4C90F7EC-27CE-4A8E-A7D0-A4CE70C2B3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8748" y="5048948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6B3A93-F03B-40E7-BE9F-C4B31158F4A8}"/>
              </a:ext>
            </a:extLst>
          </p:cNvPr>
          <p:cNvSpPr txBox="1"/>
          <p:nvPr/>
        </p:nvSpPr>
        <p:spPr>
          <a:xfrm>
            <a:off x="420054" y="1878532"/>
            <a:ext cx="1235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1%</a:t>
            </a:r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8EB3F-9183-498C-AD14-63B8FFE2CEC5}"/>
              </a:ext>
            </a:extLst>
          </p:cNvPr>
          <p:cNvSpPr txBox="1"/>
          <p:nvPr/>
        </p:nvSpPr>
        <p:spPr>
          <a:xfrm>
            <a:off x="644198" y="950539"/>
            <a:ext cx="28762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100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US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10%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≡</a:t>
            </a:r>
            <a:r>
              <a:rPr lang="en-GB" sz="20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0.1</a:t>
            </a:r>
            <a:endParaRPr lang="en-GB" sz="20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4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331</Words>
  <Application>Microsoft Office PowerPoint</Application>
  <PresentationFormat>On-screen Show (4:3)</PresentationFormat>
  <Paragraphs>48</Paragraphs>
  <Slides>4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184</cp:revision>
  <dcterms:created xsi:type="dcterms:W3CDTF">2018-09-13T11:08:58Z</dcterms:created>
  <dcterms:modified xsi:type="dcterms:W3CDTF">2020-04-30T10:31:31Z</dcterms:modified>
</cp:coreProperties>
</file>