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58" r:id="rId3"/>
    <p:sldId id="295" r:id="rId4"/>
    <p:sldId id="280" r:id="rId5"/>
    <p:sldId id="300" r:id="rId6"/>
    <p:sldId id="306" r:id="rId7"/>
    <p:sldId id="307" r:id="rId8"/>
    <p:sldId id="308" r:id="rId9"/>
    <p:sldId id="309" r:id="rId10"/>
    <p:sldId id="313" r:id="rId11"/>
    <p:sldId id="314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66"/>
    <a:srgbClr val="FF0000"/>
    <a:srgbClr val="00FF00"/>
    <a:srgbClr val="D60093"/>
    <a:srgbClr val="0033CC"/>
    <a:srgbClr val="FF33CC"/>
    <a:srgbClr val="7030A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4" autoAdjust="0"/>
    <p:restoredTop sz="94249" autoAdjust="0"/>
  </p:normalViewPr>
  <p:slideViewPr>
    <p:cSldViewPr snapToGrid="0">
      <p:cViewPr varScale="1">
        <p:scale>
          <a:sx n="54" d="100"/>
          <a:sy n="54" d="100"/>
        </p:scale>
        <p:origin x="499" y="6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99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8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8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57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79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8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11.m4a"/><Relationship Id="rId7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.png"/><Relationship Id="rId5" Type="http://schemas.microsoft.com/office/2007/relationships/media" Target="../media/media12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288326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32B3B9-673D-45F6-B928-C66E917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49" y="1129018"/>
            <a:ext cx="9851923" cy="3602436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latin typeface="+mn-lt"/>
              </a:rPr>
              <a:t>1) 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2) 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3) Adjective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4) Adverb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5) Preposition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6) Determiner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7) Pronoun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8) Conjunction</a:t>
            </a: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20F1532-98ED-4A4F-9DA2-E2587C9CA0C0}"/>
              </a:ext>
            </a:extLst>
          </p:cNvPr>
          <p:cNvSpPr/>
          <p:nvPr/>
        </p:nvSpPr>
        <p:spPr>
          <a:xfrm>
            <a:off x="5087389" y="2056045"/>
            <a:ext cx="5487364" cy="2799511"/>
          </a:xfrm>
          <a:prstGeom prst="wedgeRoundRectCallout">
            <a:avLst>
              <a:gd name="adj1" fmla="val 65319"/>
              <a:gd name="adj2" fmla="val 38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Which terms do you remember?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E3BF1F1-1C6F-2F44-8041-CC16B1411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201" y="53225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288326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32B3B9-673D-45F6-B928-C66E917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49" y="1129018"/>
            <a:ext cx="9851923" cy="3602436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latin typeface="+mn-lt"/>
              </a:rPr>
              <a:t>1) 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2) 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3) Adjective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4) Adverb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5) Preposition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6) Determiner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7) Pronoun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8) Conjunction</a:t>
            </a: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20F1532-98ED-4A4F-9DA2-E2587C9CA0C0}"/>
              </a:ext>
            </a:extLst>
          </p:cNvPr>
          <p:cNvSpPr/>
          <p:nvPr/>
        </p:nvSpPr>
        <p:spPr>
          <a:xfrm>
            <a:off x="5087389" y="2056045"/>
            <a:ext cx="5487364" cy="2799511"/>
          </a:xfrm>
          <a:prstGeom prst="wedgeRoundRectCallout">
            <a:avLst>
              <a:gd name="adj1" fmla="val 65319"/>
              <a:gd name="adj2" fmla="val 38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Which terms do you remember now?</a:t>
            </a:r>
          </a:p>
          <a:p>
            <a:pPr algn="ctr"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Can you give examples of them?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8554A5-29F9-804A-B708-35C7CC15E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5409" y="722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33CC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poem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sea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myth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6831510" y="5617905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70C0669-4B6D-418A-951B-3EE5480D473F}"/>
              </a:ext>
            </a:extLst>
          </p:cNvPr>
          <p:cNvSpPr/>
          <p:nvPr/>
        </p:nvSpPr>
        <p:spPr>
          <a:xfrm>
            <a:off x="7598666" y="5575305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</a:rPr>
              <a:t>Determiners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681291B-57B3-4E55-A63A-43A1D860AEF5}"/>
              </a:ext>
            </a:extLst>
          </p:cNvPr>
          <p:cNvSpPr/>
          <p:nvPr/>
        </p:nvSpPr>
        <p:spPr>
          <a:xfrm>
            <a:off x="9232101" y="3103082"/>
            <a:ext cx="2643447" cy="836016"/>
          </a:xfrm>
          <a:prstGeom prst="wedgeRoundRectCallout">
            <a:avLst>
              <a:gd name="adj1" fmla="val -18329"/>
              <a:gd name="adj2" fmla="val 9976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More on determiners in a moment!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592BCA1-7630-EF40-8C29-11F16F528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6365" y="389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Verbs </a:t>
            </a:r>
          </a:p>
          <a:p>
            <a:pPr algn="ctr"/>
            <a:r>
              <a:rPr lang="en-GB" sz="2800" dirty="0"/>
              <a:t>Verbs indicate that someone or something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doing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50"/>
                </a:solidFill>
              </a:rPr>
              <a:t>feeling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B050"/>
                </a:solidFill>
              </a:rPr>
              <a:t>being</a:t>
            </a:r>
            <a:r>
              <a:rPr lang="en-GB" sz="28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750" y="2566871"/>
            <a:ext cx="5129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paddled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r>
              <a:rPr lang="en-GB" sz="2400" i="1" dirty="0">
                <a:latin typeface="+mj-lt"/>
              </a:rPr>
              <a:t>The sea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roared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r>
              <a:rPr lang="en-GB" sz="2400" i="1" dirty="0">
                <a:latin typeface="+mj-lt"/>
              </a:rPr>
              <a:t>The boat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old.</a:t>
            </a:r>
          </a:p>
          <a:p>
            <a:pPr algn="ctr"/>
            <a:r>
              <a:rPr lang="en-GB" sz="2400" i="1" dirty="0">
                <a:latin typeface="+mj-lt"/>
              </a:rPr>
              <a:t> Something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attacked</a:t>
            </a:r>
            <a:r>
              <a:rPr lang="en-GB" sz="2400" i="1" dirty="0">
                <a:latin typeface="+mj-lt"/>
              </a:rPr>
              <a:t> us.</a:t>
            </a:r>
          </a:p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lost </a:t>
            </a:r>
            <a:r>
              <a:rPr lang="en-GB" sz="2400" i="1" dirty="0">
                <a:latin typeface="+mj-lt"/>
              </a:rPr>
              <a:t>hope!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5093389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B050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FBA8FD-E510-4024-94ED-13FA1556056B}"/>
              </a:ext>
            </a:extLst>
          </p:cNvPr>
          <p:cNvCxnSpPr>
            <a:cxnSpLocks/>
          </p:cNvCxnSpPr>
          <p:nvPr/>
        </p:nvCxnSpPr>
        <p:spPr>
          <a:xfrm>
            <a:off x="5499957" y="2931139"/>
            <a:ext cx="36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EBA5C-F96C-4AAA-8666-E9EFD3D82F71}"/>
              </a:ext>
            </a:extLst>
          </p:cNvPr>
          <p:cNvCxnSpPr>
            <a:cxnSpLocks/>
          </p:cNvCxnSpPr>
          <p:nvPr/>
        </p:nvCxnSpPr>
        <p:spPr>
          <a:xfrm>
            <a:off x="5353346" y="3286658"/>
            <a:ext cx="90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21CF3-A60F-4A15-A44C-EA1F3C8B0E8A}"/>
              </a:ext>
            </a:extLst>
          </p:cNvPr>
          <p:cNvCxnSpPr>
            <a:cxnSpLocks/>
          </p:cNvCxnSpPr>
          <p:nvPr/>
        </p:nvCxnSpPr>
        <p:spPr>
          <a:xfrm>
            <a:off x="5216289" y="3646406"/>
            <a:ext cx="1008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2C3077-48CA-4E1A-8D00-1B4F3568AD12}"/>
              </a:ext>
            </a:extLst>
          </p:cNvPr>
          <p:cNvCxnSpPr>
            <a:cxnSpLocks/>
          </p:cNvCxnSpPr>
          <p:nvPr/>
        </p:nvCxnSpPr>
        <p:spPr>
          <a:xfrm>
            <a:off x="4885346" y="4037695"/>
            <a:ext cx="1260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1A71B5-CC8B-4CEB-90BA-9BE7D7DD8750}"/>
              </a:ext>
            </a:extLst>
          </p:cNvPr>
          <p:cNvCxnSpPr>
            <a:cxnSpLocks/>
          </p:cNvCxnSpPr>
          <p:nvPr/>
        </p:nvCxnSpPr>
        <p:spPr>
          <a:xfrm>
            <a:off x="5427957" y="4403206"/>
            <a:ext cx="32400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FA0E61-E4DA-B544-8173-83317BC06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4017" y="4041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33CC"/>
                </a:solidFill>
              </a:rPr>
              <a:t>Adjectives</a:t>
            </a:r>
            <a:r>
              <a:rPr lang="en-GB" sz="3200" b="1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FF33CC"/>
                </a:solidFill>
                <a:cs typeface="Arial" panose="020B0604020202020204" pitchFamily="34" charset="0"/>
              </a:rPr>
              <a:t>adjective </a:t>
            </a:r>
            <a:r>
              <a:rPr lang="en-GB" sz="2800" dirty="0">
                <a:cs typeface="Arial" panose="020B0604020202020204" pitchFamily="34" charset="0"/>
              </a:rPr>
              <a:t>is a describing word. 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It tells you more about a </a:t>
            </a:r>
            <a:r>
              <a:rPr lang="en-GB" sz="28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800" dirty="0">
                <a:cs typeface="Arial" panose="020B0604020202020204" pitchFamily="34" charset="0"/>
              </a:rPr>
              <a:t>.</a:t>
            </a:r>
            <a:endParaRPr lang="en-GB" sz="28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those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strange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noises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that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mysterious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smell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a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cold</a:t>
            </a:r>
            <a:r>
              <a:rPr lang="en-GB" sz="2400" i="1" dirty="0">
                <a:latin typeface="+mj-lt"/>
              </a:rPr>
              <a:t>,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creepy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feeling</a:t>
            </a:r>
          </a:p>
          <a:p>
            <a:pPr algn="ctr"/>
            <a:r>
              <a:rPr lang="en-GB" sz="2400" i="1" dirty="0">
                <a:latin typeface="+mj-lt"/>
              </a:rPr>
              <a:t>its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green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claws</a:t>
            </a:r>
            <a:r>
              <a:rPr lang="en-GB" sz="2400" i="1" dirty="0">
                <a:latin typeface="+mj-lt"/>
              </a:rPr>
              <a:t> were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green</a:t>
            </a:r>
            <a:r>
              <a:rPr lang="en-GB" sz="2400" i="1" dirty="0">
                <a:latin typeface="+mj-lt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064670-FAF1-F54F-B9C6-70D6CDE80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2180" y="560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87491" y="555773"/>
            <a:ext cx="11017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  <a:p>
            <a:pPr algn="ctr"/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Adverbs </a:t>
            </a:r>
            <a:r>
              <a:rPr lang="en-GB" sz="2800" dirty="0">
                <a:latin typeface="Calibri" panose="020F0502020204030204" pitchFamily="34" charset="0"/>
              </a:rPr>
              <a:t>often modify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verbs.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They can also modify </a:t>
            </a: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or a </a:t>
            </a:r>
            <a:r>
              <a:rPr lang="en-GB" sz="2800" b="1" dirty="0">
                <a:latin typeface="Calibri" panose="020F0502020204030204" pitchFamily="34" charset="0"/>
              </a:rPr>
              <a:t>whole clause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168193" y="2664640"/>
            <a:ext cx="33949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</a:rPr>
              <a:t>The creature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rose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fought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hard</a:t>
            </a:r>
            <a:r>
              <a:rPr lang="en-GB" sz="2400" i="1" dirty="0">
                <a:latin typeface="+mj-lt"/>
              </a:rPr>
              <a:t> against it.</a:t>
            </a:r>
          </a:p>
          <a:p>
            <a:r>
              <a:rPr lang="en-GB" sz="2400" i="1" dirty="0">
                <a:latin typeface="+mj-lt"/>
              </a:rPr>
              <a:t>Its claws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slashed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furiously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A70A04-B585-44A1-8407-8FBA7306E0BB}"/>
              </a:ext>
            </a:extLst>
          </p:cNvPr>
          <p:cNvSpPr/>
          <p:nvPr/>
        </p:nvSpPr>
        <p:spPr>
          <a:xfrm>
            <a:off x="6528940" y="2634456"/>
            <a:ext cx="3494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</a:rPr>
              <a:t>It had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horribly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sharp</a:t>
            </a:r>
            <a:r>
              <a:rPr lang="en-GB" sz="2400" i="1" dirty="0">
                <a:latin typeface="+mj-lt"/>
              </a:rPr>
              <a:t> claws.</a:t>
            </a:r>
          </a:p>
          <a:p>
            <a:r>
              <a:rPr lang="en-GB" sz="2400" i="1" dirty="0">
                <a:latin typeface="+mj-lt"/>
              </a:rPr>
              <a:t>We were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frightened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It was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too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CC"/>
                </a:solidFill>
                <a:latin typeface="+mj-lt"/>
              </a:rPr>
              <a:t>strong</a:t>
            </a:r>
            <a:r>
              <a:rPr lang="en-GB" sz="2400" i="1" dirty="0">
                <a:latin typeface="+mj-lt"/>
              </a:rPr>
              <a:t> for us!</a:t>
            </a:r>
          </a:p>
          <a:p>
            <a:endParaRPr lang="en-GB" sz="2400" i="1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CF9233-4E37-48F9-9EB7-20CDEBAD5166}"/>
              </a:ext>
            </a:extLst>
          </p:cNvPr>
          <p:cNvSpPr/>
          <p:nvPr/>
        </p:nvSpPr>
        <p:spPr>
          <a:xfrm>
            <a:off x="4255131" y="4204116"/>
            <a:ext cx="4196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Suddenly</a:t>
            </a:r>
            <a:r>
              <a:rPr lang="en-GB" sz="2400" i="1" dirty="0">
                <a:latin typeface="+mj-lt"/>
              </a:rPr>
              <a:t>, it froze.</a:t>
            </a:r>
          </a:p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r>
              <a:rPr lang="en-GB" sz="2400" i="1" dirty="0">
                <a:latin typeface="+mj-lt"/>
              </a:rPr>
              <a:t>, it sank beneath the waves.</a:t>
            </a:r>
          </a:p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Perhaps</a:t>
            </a:r>
            <a:r>
              <a:rPr lang="en-GB" sz="2400" i="1" dirty="0">
                <a:latin typeface="+mj-lt"/>
              </a:rPr>
              <a:t>, we were safe.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920BC5-E25E-5842-B9C9-C9C50B6D4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1019" y="11188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7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uiExpand="1" build="p"/>
      <p:bldP spid="4" grpId="0" build="p"/>
      <p:bldP spid="41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A4AFF0-9AD9-469F-A327-F8C806A356B5}"/>
              </a:ext>
            </a:extLst>
          </p:cNvPr>
          <p:cNvSpPr txBox="1"/>
          <p:nvPr/>
        </p:nvSpPr>
        <p:spPr>
          <a:xfrm>
            <a:off x="809222" y="555477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Prepositions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link a noun or noun phrase to a sentence.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0E15D-E447-4C09-8FC0-87B55C20576E}"/>
              </a:ext>
            </a:extLst>
          </p:cNvPr>
          <p:cNvSpPr txBox="1"/>
          <p:nvPr/>
        </p:nvSpPr>
        <p:spPr>
          <a:xfrm>
            <a:off x="2396772" y="2279362"/>
            <a:ext cx="483747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continued our voyage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64BC9-5973-457A-B860-35DE2AB50CBD}"/>
              </a:ext>
            </a:extLst>
          </p:cNvPr>
          <p:cNvSpPr txBox="1"/>
          <p:nvPr/>
        </p:nvSpPr>
        <p:spPr>
          <a:xfrm>
            <a:off x="5654988" y="2286419"/>
            <a:ext cx="383458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on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D7D75-0997-4E82-AC18-472ED891F0EB}"/>
              </a:ext>
            </a:extLst>
          </p:cNvPr>
          <p:cNvSpPr txBox="1"/>
          <p:nvPr/>
        </p:nvSpPr>
        <p:spPr>
          <a:xfrm>
            <a:off x="2420608" y="2792222"/>
            <a:ext cx="36753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repaired our vessel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BF2A4-AEF8-4677-AD45-706675DC0FC3}"/>
              </a:ext>
            </a:extLst>
          </p:cNvPr>
          <p:cNvSpPr txBox="1"/>
          <p:nvPr/>
        </p:nvSpPr>
        <p:spPr>
          <a:xfrm>
            <a:off x="5316952" y="2794456"/>
            <a:ext cx="383458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after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attack.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0F4DA-6EE5-4A56-82FA-DD8EA382E372}"/>
              </a:ext>
            </a:extLst>
          </p:cNvPr>
          <p:cNvSpPr txBox="1"/>
          <p:nvPr/>
        </p:nvSpPr>
        <p:spPr>
          <a:xfrm>
            <a:off x="2439841" y="3305082"/>
            <a:ext cx="321514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We kept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86C47-97A5-4B46-AC3B-286A5E8CC46C}"/>
              </a:ext>
            </a:extLst>
          </p:cNvPr>
          <p:cNvSpPr txBox="1"/>
          <p:nvPr/>
        </p:nvSpPr>
        <p:spPr>
          <a:xfrm>
            <a:off x="4347728" y="3318092"/>
            <a:ext cx="480380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because of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creature.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FFCBA-925E-4959-83A5-F26815B6FA12}"/>
              </a:ext>
            </a:extLst>
          </p:cNvPr>
          <p:cNvSpPr txBox="1"/>
          <p:nvPr/>
        </p:nvSpPr>
        <p:spPr>
          <a:xfrm>
            <a:off x="2439841" y="3843565"/>
            <a:ext cx="490428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It could still be lurking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D8687-185E-459E-AB6E-29F83DFAF35D}"/>
              </a:ext>
            </a:extLst>
          </p:cNvPr>
          <p:cNvSpPr txBox="1"/>
          <p:nvPr/>
        </p:nvSpPr>
        <p:spPr>
          <a:xfrm>
            <a:off x="5195681" y="3842754"/>
            <a:ext cx="26077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B0F0"/>
                </a:solidFill>
                <a:latin typeface="+mj-lt"/>
              </a:rPr>
              <a:t>beneath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waves.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837C9-79C4-40B7-83D2-BE9826117B3A}"/>
              </a:ext>
            </a:extLst>
          </p:cNvPr>
          <p:cNvSpPr/>
          <p:nvPr/>
        </p:nvSpPr>
        <p:spPr>
          <a:xfrm>
            <a:off x="3283784" y="4875238"/>
            <a:ext cx="580203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B0F0"/>
                </a:solidFill>
              </a:rPr>
              <a:t>Prepositions</a:t>
            </a:r>
            <a:r>
              <a:rPr lang="en-GB" sz="2400" dirty="0"/>
              <a:t> tell us how words are related.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They can tell us about time, place and cause.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C23649-70DB-EF4B-97C8-3656241066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822" y="389931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01548E-946E-1148-9293-69EBDD8831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5661" y="284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A12A09-F923-4EB3-BBD1-B7D9ACF2DCF6}"/>
              </a:ext>
            </a:extLst>
          </p:cNvPr>
          <p:cNvSpPr/>
          <p:nvPr/>
        </p:nvSpPr>
        <p:spPr>
          <a:xfrm>
            <a:off x="8994576" y="582334"/>
            <a:ext cx="2725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Determiners </a:t>
            </a:r>
            <a:r>
              <a:rPr lang="en-GB" sz="2400" dirty="0"/>
              <a:t>stand in front of </a:t>
            </a:r>
            <a:r>
              <a:rPr lang="en-GB" sz="2400" dirty="0">
                <a:solidFill>
                  <a:srgbClr val="0000FF"/>
                </a:solidFill>
              </a:rPr>
              <a:t>nouns</a:t>
            </a:r>
            <a:r>
              <a:rPr lang="en-GB" sz="2400" dirty="0"/>
              <a:t>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They specify a noun.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144AB-2D5A-48DD-8C05-3D0D08260B2C}"/>
              </a:ext>
            </a:extLst>
          </p:cNvPr>
          <p:cNvSpPr txBox="1"/>
          <p:nvPr/>
        </p:nvSpPr>
        <p:spPr>
          <a:xfrm>
            <a:off x="649667" y="536168"/>
            <a:ext cx="58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Determiners</a:t>
            </a:r>
            <a:r>
              <a:rPr lang="en-GB" sz="800" b="1" dirty="0">
                <a:solidFill>
                  <a:srgbClr val="FF0066"/>
                </a:solidFill>
              </a:rPr>
              <a:t> 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2108E6-6F96-4D93-94EE-947E09FAE8DC}"/>
              </a:ext>
            </a:extLst>
          </p:cNvPr>
          <p:cNvSpPr txBox="1"/>
          <p:nvPr/>
        </p:nvSpPr>
        <p:spPr>
          <a:xfrm>
            <a:off x="649667" y="1270467"/>
            <a:ext cx="431196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04B189-E1F8-41A9-93EC-E5C2FE931541}"/>
              </a:ext>
            </a:extLst>
          </p:cNvPr>
          <p:cNvSpPr txBox="1"/>
          <p:nvPr/>
        </p:nvSpPr>
        <p:spPr>
          <a:xfrm>
            <a:off x="506437" y="2136933"/>
            <a:ext cx="471553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0" name="Rounded Rectangular Callout 5">
            <a:extLst>
              <a:ext uri="{FF2B5EF4-FFF2-40B4-BE49-F238E27FC236}">
                <a16:creationId xmlns:a16="http://schemas.microsoft.com/office/drawing/2014/main" id="{56BD384D-FF97-44CC-955D-3F225730D455}"/>
              </a:ext>
            </a:extLst>
          </p:cNvPr>
          <p:cNvSpPr/>
          <p:nvPr/>
        </p:nvSpPr>
        <p:spPr>
          <a:xfrm>
            <a:off x="5614525" y="1482253"/>
            <a:ext cx="1357158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any shadow</a:t>
            </a:r>
            <a:endParaRPr lang="en-GB" i="1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ounded Rectangular Callout 5">
            <a:extLst>
              <a:ext uri="{FF2B5EF4-FFF2-40B4-BE49-F238E27FC236}">
                <a16:creationId xmlns:a16="http://schemas.microsoft.com/office/drawing/2014/main" id="{6F21F994-B8E8-4EEE-A8FE-01AAE7321B27}"/>
              </a:ext>
            </a:extLst>
          </p:cNvPr>
          <p:cNvSpPr/>
          <p:nvPr/>
        </p:nvSpPr>
        <p:spPr>
          <a:xfrm>
            <a:off x="5586370" y="2486257"/>
            <a:ext cx="2143952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particular shadow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447D99-C6A7-4093-AC9B-FA32996DA569}"/>
              </a:ext>
            </a:extLst>
          </p:cNvPr>
          <p:cNvSpPr txBox="1"/>
          <p:nvPr/>
        </p:nvSpPr>
        <p:spPr>
          <a:xfrm>
            <a:off x="549917" y="2553134"/>
            <a:ext cx="471553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That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9CDF34-F807-41C8-87B7-F2B2FA1791F1}"/>
              </a:ext>
            </a:extLst>
          </p:cNvPr>
          <p:cNvSpPr txBox="1"/>
          <p:nvPr/>
        </p:nvSpPr>
        <p:spPr>
          <a:xfrm>
            <a:off x="611949" y="3288593"/>
            <a:ext cx="450451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My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4" name="Rounded Rectangular Callout 5">
            <a:extLst>
              <a:ext uri="{FF2B5EF4-FFF2-40B4-BE49-F238E27FC236}">
                <a16:creationId xmlns:a16="http://schemas.microsoft.com/office/drawing/2014/main" id="{6A1C72A4-CD89-4A18-A2FF-AA781817FE2D}"/>
              </a:ext>
            </a:extLst>
          </p:cNvPr>
          <p:cNvSpPr/>
          <p:nvPr/>
        </p:nvSpPr>
        <p:spPr>
          <a:xfrm>
            <a:off x="5586370" y="3583129"/>
            <a:ext cx="3042242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shadow which belongs to…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68B40-31C4-4C00-820D-D83EC9BE46BF}"/>
              </a:ext>
            </a:extLst>
          </p:cNvPr>
          <p:cNvSpPr txBox="1"/>
          <p:nvPr/>
        </p:nvSpPr>
        <p:spPr>
          <a:xfrm>
            <a:off x="506437" y="3685734"/>
            <a:ext cx="48968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Your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362745-EEC8-4EFF-909A-7B78239E211A}"/>
              </a:ext>
            </a:extLst>
          </p:cNvPr>
          <p:cNvSpPr txBox="1"/>
          <p:nvPr/>
        </p:nvSpPr>
        <p:spPr>
          <a:xfrm>
            <a:off x="649666" y="4297143"/>
            <a:ext cx="544633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Every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sp>
        <p:nvSpPr>
          <p:cNvPr id="27" name="Rounded Rectangular Callout 5">
            <a:extLst>
              <a:ext uri="{FF2B5EF4-FFF2-40B4-BE49-F238E27FC236}">
                <a16:creationId xmlns:a16="http://schemas.microsoft.com/office/drawing/2014/main" id="{B6CA68A3-131F-46B3-B401-77019565C537}"/>
              </a:ext>
            </a:extLst>
          </p:cNvPr>
          <p:cNvSpPr/>
          <p:nvPr/>
        </p:nvSpPr>
        <p:spPr>
          <a:xfrm>
            <a:off x="5649330" y="4587133"/>
            <a:ext cx="3345246" cy="534371"/>
          </a:xfrm>
          <a:prstGeom prst="wedgeRoundRectCallout">
            <a:avLst>
              <a:gd name="adj1" fmla="val 34204"/>
              <a:gd name="adj2" fmla="val 791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specified number of shadows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512BB-1490-4EC6-964D-AC23E931CB16}"/>
              </a:ext>
            </a:extLst>
          </p:cNvPr>
          <p:cNvSpPr txBox="1"/>
          <p:nvPr/>
        </p:nvSpPr>
        <p:spPr>
          <a:xfrm>
            <a:off x="649666" y="4671947"/>
            <a:ext cx="515261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Some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shadows</a:t>
            </a:r>
            <a:r>
              <a:rPr lang="en-GB" sz="2400" i="1" dirty="0">
                <a:latin typeface="+mj-lt"/>
              </a:rPr>
              <a:t> loomed on the horizon.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2EB5C2-77B4-3543-8840-4DC4697FE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1089" y="20166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 build="p"/>
      <p:bldP spid="18" grpId="0" uiExpand="1" build="p"/>
      <p:bldP spid="19" grpId="0" uiExpand="1" build="p"/>
      <p:bldP spid="20" grpId="0" animBg="1"/>
      <p:bldP spid="21" grpId="0" animBg="1"/>
      <p:bldP spid="22" grpId="0" uiExpand="1" build="p"/>
      <p:bldP spid="23" grpId="0" uiExpand="1" build="p"/>
      <p:bldP spid="24" grpId="0" animBg="1"/>
      <p:bldP spid="25" grpId="0" uiExpand="1" build="p"/>
      <p:bldP spid="26" grpId="0" uiExpand="1" build="p"/>
      <p:bldP spid="27" grpId="0" animBg="1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EAC416-5371-4ADD-9A5E-DD4582942120}"/>
              </a:ext>
            </a:extLst>
          </p:cNvPr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Pronouns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EC4292-2863-4F5A-A2F7-ADDE8E0502CB}"/>
              </a:ext>
            </a:extLst>
          </p:cNvPr>
          <p:cNvSpPr/>
          <p:nvPr/>
        </p:nvSpPr>
        <p:spPr>
          <a:xfrm>
            <a:off x="858458" y="2589648"/>
            <a:ext cx="7397371" cy="487506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sailors 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steered their ship into </a:t>
            </a:r>
            <a:r>
              <a:rPr lang="en-GB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very turbulent stor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378CFC-480F-45D4-B9E4-6890DBEAB5E5}"/>
              </a:ext>
            </a:extLst>
          </p:cNvPr>
          <p:cNvSpPr/>
          <p:nvPr/>
        </p:nvSpPr>
        <p:spPr>
          <a:xfrm>
            <a:off x="858458" y="3883738"/>
            <a:ext cx="8850807" cy="470000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brave captain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knew that it would be a difficult journey for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crew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2">
            <a:extLst>
              <a:ext uri="{FF2B5EF4-FFF2-40B4-BE49-F238E27FC236}">
                <a16:creationId xmlns:a16="http://schemas.microsoft.com/office/drawing/2014/main" id="{D3C3530E-6191-4097-9401-0C12D610CACF}"/>
              </a:ext>
            </a:extLst>
          </p:cNvPr>
          <p:cNvSpPr/>
          <p:nvPr/>
        </p:nvSpPr>
        <p:spPr>
          <a:xfrm>
            <a:off x="9232896" y="1506832"/>
            <a:ext cx="2388175" cy="1647025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rgbClr val="7030A0"/>
                </a:solidFill>
              </a:rPr>
              <a:t>pronouns</a:t>
            </a:r>
            <a:r>
              <a:rPr lang="en-GB" sz="2000" dirty="0">
                <a:solidFill>
                  <a:schemeClr val="tx1"/>
                </a:solidFill>
              </a:rPr>
              <a:t> could replace these </a:t>
            </a:r>
            <a:r>
              <a:rPr lang="en-GB" sz="2000" b="1" dirty="0">
                <a:solidFill>
                  <a:schemeClr val="tx1"/>
                </a:solidFill>
              </a:rPr>
              <a:t>nouns</a:t>
            </a:r>
            <a:r>
              <a:rPr lang="en-GB" sz="2000" dirty="0">
                <a:solidFill>
                  <a:schemeClr val="tx1"/>
                </a:solidFill>
              </a:rPr>
              <a:t> and </a:t>
            </a:r>
            <a:r>
              <a:rPr lang="en-GB" sz="2000" b="1" dirty="0">
                <a:solidFill>
                  <a:schemeClr val="tx1"/>
                </a:solidFill>
              </a:rPr>
              <a:t>noun phrases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43B7D1-CAED-40C1-9CAB-3E0BA3DF7262}"/>
              </a:ext>
            </a:extLst>
          </p:cNvPr>
          <p:cNvSpPr/>
          <p:nvPr/>
        </p:nvSpPr>
        <p:spPr>
          <a:xfrm>
            <a:off x="858458" y="5239363"/>
            <a:ext cx="11095245" cy="470000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responsibility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captain’s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she wondered about the real cause of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tempest</a:t>
            </a:r>
            <a:r>
              <a:rPr lang="en-GB" sz="24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21E0A311-5813-49AA-8034-D4C0CF4596BA}"/>
              </a:ext>
            </a:extLst>
          </p:cNvPr>
          <p:cNvSpPr/>
          <p:nvPr/>
        </p:nvSpPr>
        <p:spPr>
          <a:xfrm>
            <a:off x="1365745" y="1936392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They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4" name="Callout: Line 33">
            <a:extLst>
              <a:ext uri="{FF2B5EF4-FFF2-40B4-BE49-F238E27FC236}">
                <a16:creationId xmlns:a16="http://schemas.microsoft.com/office/drawing/2014/main" id="{8573F7DF-CE0C-49E6-B4E3-5437D7603D1C}"/>
              </a:ext>
            </a:extLst>
          </p:cNvPr>
          <p:cNvSpPr/>
          <p:nvPr/>
        </p:nvSpPr>
        <p:spPr>
          <a:xfrm>
            <a:off x="1365745" y="3247490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She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5" name="Callout: Line 34">
            <a:extLst>
              <a:ext uri="{FF2B5EF4-FFF2-40B4-BE49-F238E27FC236}">
                <a16:creationId xmlns:a16="http://schemas.microsoft.com/office/drawing/2014/main" id="{767FF937-DBBE-4B0B-A963-E1A4114018A8}"/>
              </a:ext>
            </a:extLst>
          </p:cNvPr>
          <p:cNvSpPr/>
          <p:nvPr/>
        </p:nvSpPr>
        <p:spPr>
          <a:xfrm>
            <a:off x="8255829" y="3230560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them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6" name="Callout: Line 35">
            <a:extLst>
              <a:ext uri="{FF2B5EF4-FFF2-40B4-BE49-F238E27FC236}">
                <a16:creationId xmlns:a16="http://schemas.microsoft.com/office/drawing/2014/main" id="{1BA84ABC-F1BF-4D7E-A41B-33C903DBADB2}"/>
              </a:ext>
            </a:extLst>
          </p:cNvPr>
          <p:cNvSpPr/>
          <p:nvPr/>
        </p:nvSpPr>
        <p:spPr>
          <a:xfrm>
            <a:off x="1660946" y="4545093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A3C200BC-5C1B-466E-AD3D-D5C0AA2B1106}"/>
              </a:ext>
            </a:extLst>
          </p:cNvPr>
          <p:cNvSpPr/>
          <p:nvPr/>
        </p:nvSpPr>
        <p:spPr>
          <a:xfrm>
            <a:off x="4162983" y="4526768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hers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8" name="Callout: Line 37">
            <a:extLst>
              <a:ext uri="{FF2B5EF4-FFF2-40B4-BE49-F238E27FC236}">
                <a16:creationId xmlns:a16="http://schemas.microsoft.com/office/drawing/2014/main" id="{B6D40C8D-876E-46DC-B36A-EE83FD242515}"/>
              </a:ext>
            </a:extLst>
          </p:cNvPr>
          <p:cNvSpPr/>
          <p:nvPr/>
        </p:nvSpPr>
        <p:spPr>
          <a:xfrm>
            <a:off x="10372449" y="4593178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id="{31D56CB9-D443-4570-8F42-8985AD5CE0EB}"/>
              </a:ext>
            </a:extLst>
          </p:cNvPr>
          <p:cNvSpPr/>
          <p:nvPr/>
        </p:nvSpPr>
        <p:spPr>
          <a:xfrm>
            <a:off x="6493408" y="1922255"/>
            <a:ext cx="1120878" cy="442452"/>
          </a:xfrm>
          <a:prstGeom prst="borderCallout1">
            <a:avLst>
              <a:gd name="adj1" fmla="val 105417"/>
              <a:gd name="adj2" fmla="val 50878"/>
              <a:gd name="adj3" fmla="val 159167"/>
              <a:gd name="adj4" fmla="val 511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it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4337F3-F8B7-478A-AE91-68CDF8624225}"/>
              </a:ext>
            </a:extLst>
          </p:cNvPr>
          <p:cNvSpPr/>
          <p:nvPr/>
        </p:nvSpPr>
        <p:spPr>
          <a:xfrm>
            <a:off x="4118861" y="564011"/>
            <a:ext cx="74637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7030A0"/>
                </a:solidFill>
              </a:rPr>
              <a:t>Pronouns</a:t>
            </a:r>
            <a:r>
              <a:rPr lang="en-GB" sz="2400" dirty="0"/>
              <a:t> can stand in the place of a noun or noun phrase.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EF6E66-7A25-F84E-8CF0-22CCFAF20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6712" y="464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61718E2-DB56-4EF2-BC28-AC48564EBB31}"/>
              </a:ext>
            </a:extLst>
          </p:cNvPr>
          <p:cNvSpPr txBox="1"/>
          <p:nvPr/>
        </p:nvSpPr>
        <p:spPr>
          <a:xfrm>
            <a:off x="649667" y="547878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804A1-EDFB-40DD-A8C2-1D05C174FCFF}"/>
              </a:ext>
            </a:extLst>
          </p:cNvPr>
          <p:cNvSpPr/>
          <p:nvPr/>
        </p:nvSpPr>
        <p:spPr>
          <a:xfrm>
            <a:off x="636678" y="1088158"/>
            <a:ext cx="745991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</a:rPr>
              <a:t>Co-ordinating conjunctions</a:t>
            </a:r>
            <a:r>
              <a:rPr lang="en-GB" sz="2400" b="1" dirty="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n-GB" sz="2400" dirty="0">
                <a:uFill>
                  <a:solidFill>
                    <a:schemeClr val="tx1"/>
                  </a:solidFill>
                </a:uFill>
              </a:rPr>
              <a:t>join two words or clauses</a:t>
            </a:r>
            <a:r>
              <a:rPr lang="en-GB" sz="24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4486F-7491-4BB6-8B7E-280048B14354}"/>
              </a:ext>
            </a:extLst>
          </p:cNvPr>
          <p:cNvSpPr txBox="1"/>
          <p:nvPr/>
        </p:nvSpPr>
        <p:spPr>
          <a:xfrm>
            <a:off x="9544893" y="638348"/>
            <a:ext cx="1925363" cy="18047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Co-ordinating conjunctions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and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but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DDFFC0-9EA5-4E49-93F5-F368E8299241}"/>
              </a:ext>
            </a:extLst>
          </p:cNvPr>
          <p:cNvSpPr txBox="1"/>
          <p:nvPr/>
        </p:nvSpPr>
        <p:spPr>
          <a:xfrm>
            <a:off x="718907" y="2871400"/>
            <a:ext cx="99410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kraken was not hungry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 </a:t>
            </a:r>
            <a:r>
              <a:rPr lang="en-GB" sz="2400" i="1" dirty="0">
                <a:latin typeface="+mj-lt"/>
              </a:rPr>
              <a:t>it was angry at the intrusion.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6ABE7-9316-4FE1-B7AA-E298F3FAC781}"/>
              </a:ext>
            </a:extLst>
          </p:cNvPr>
          <p:cNvSpPr txBox="1"/>
          <p:nvPr/>
        </p:nvSpPr>
        <p:spPr>
          <a:xfrm>
            <a:off x="718907" y="1812703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kraken lurked under the water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waited.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BC8D26-4ED7-4B82-9729-FA36D6C05B18}"/>
              </a:ext>
            </a:extLst>
          </p:cNvPr>
          <p:cNvSpPr txBox="1"/>
          <p:nvPr/>
        </p:nvSpPr>
        <p:spPr>
          <a:xfrm>
            <a:off x="718907" y="2358281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It might sink the ship now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or</a:t>
            </a:r>
            <a:r>
              <a:rPr lang="en-GB" sz="2400" i="1" dirty="0">
                <a:latin typeface="+mj-lt"/>
              </a:rPr>
              <a:t> it might play with it for a while.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598AA-B3EA-4214-B8D2-D51E6CD063DB}"/>
              </a:ext>
            </a:extLst>
          </p:cNvPr>
          <p:cNvSpPr/>
          <p:nvPr/>
        </p:nvSpPr>
        <p:spPr>
          <a:xfrm>
            <a:off x="636678" y="3579331"/>
            <a:ext cx="953646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ED7D31">
                    <a:lumMod val="50000"/>
                  </a:srgbClr>
                </a:solidFill>
                <a:uFill>
                  <a:solidFill>
                    <a:schemeClr val="tx1"/>
                  </a:solidFill>
                </a:uFill>
              </a:rPr>
              <a:t>Subordinating conjunctions</a:t>
            </a:r>
            <a:r>
              <a:rPr lang="en-GB" sz="2400" b="1" dirty="0">
                <a:solidFill>
                  <a:prstClr val="black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n-GB" sz="2400" dirty="0">
                <a:solidFill>
                  <a:prstClr val="black"/>
                </a:solidFill>
                <a:uFill>
                  <a:solidFill>
                    <a:schemeClr val="tx1"/>
                  </a:solidFill>
                </a:uFill>
              </a:rPr>
              <a:t>introduce subordinate clauses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76798-C296-4A8E-9B96-5F4D29B9E137}"/>
              </a:ext>
            </a:extLst>
          </p:cNvPr>
          <p:cNvSpPr txBox="1"/>
          <p:nvPr/>
        </p:nvSpPr>
        <p:spPr>
          <a:xfrm>
            <a:off x="9544893" y="2770222"/>
            <a:ext cx="1925363" cy="3354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Subordinating conjunctions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so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7706F-A701-4EA3-96CE-36047DC5C007}"/>
              </a:ext>
            </a:extLst>
          </p:cNvPr>
          <p:cNvSpPr txBox="1"/>
          <p:nvPr/>
        </p:nvSpPr>
        <p:spPr>
          <a:xfrm>
            <a:off x="718907" y="5324150"/>
            <a:ext cx="994105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the ship began to rock violently, the captain woke up.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DD552-3AB7-4A0B-B9E4-1BC06931D7E2}"/>
              </a:ext>
            </a:extLst>
          </p:cNvPr>
          <p:cNvSpPr txBox="1"/>
          <p:nvPr/>
        </p:nvSpPr>
        <p:spPr>
          <a:xfrm>
            <a:off x="718907" y="4265453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It was nearly midnight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the kraken acted.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BFFB1B-52A9-4C6F-B316-C02AC48A1D35}"/>
              </a:ext>
            </a:extLst>
          </p:cNvPr>
          <p:cNvSpPr txBox="1"/>
          <p:nvPr/>
        </p:nvSpPr>
        <p:spPr>
          <a:xfrm>
            <a:off x="718907" y="4811031"/>
            <a:ext cx="104350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Huge tentacles gripped the ship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</a:t>
            </a:r>
            <a:r>
              <a:rPr lang="en-GB" sz="2400" i="1" dirty="0">
                <a:latin typeface="+mj-lt"/>
              </a:rPr>
              <a:t> the crew slept.</a:t>
            </a:r>
          </a:p>
        </p:txBody>
      </p:sp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id="{88D3D12A-4429-4018-A351-F1DE3BB51980}"/>
              </a:ext>
            </a:extLst>
          </p:cNvPr>
          <p:cNvSpPr/>
          <p:nvPr/>
        </p:nvSpPr>
        <p:spPr>
          <a:xfrm>
            <a:off x="7457516" y="1485578"/>
            <a:ext cx="2388175" cy="851001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dirty="0">
                <a:solidFill>
                  <a:schemeClr val="tx1"/>
                </a:solidFill>
              </a:rPr>
              <a:t> could be inserted?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055836-EAA4-49C3-AB04-C9F460F67791}"/>
              </a:ext>
            </a:extLst>
          </p:cNvPr>
          <p:cNvSpPr/>
          <p:nvPr/>
        </p:nvSpPr>
        <p:spPr>
          <a:xfrm>
            <a:off x="5019771" y="2029043"/>
            <a:ext cx="483993" cy="29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E0809C-673E-4F12-AD3E-F4570CD5A009}"/>
              </a:ext>
            </a:extLst>
          </p:cNvPr>
          <p:cNvSpPr/>
          <p:nvPr/>
        </p:nvSpPr>
        <p:spPr>
          <a:xfrm>
            <a:off x="3927694" y="2570289"/>
            <a:ext cx="333470" cy="2998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410AD2-21F2-4D1D-AFB3-61F6393F18CA}"/>
              </a:ext>
            </a:extLst>
          </p:cNvPr>
          <p:cNvSpPr/>
          <p:nvPr/>
        </p:nvSpPr>
        <p:spPr>
          <a:xfrm>
            <a:off x="4110293" y="3023397"/>
            <a:ext cx="480448" cy="3808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A0A31C-F2BF-4D7C-A78A-BD376FE580FA}"/>
              </a:ext>
            </a:extLst>
          </p:cNvPr>
          <p:cNvSpPr/>
          <p:nvPr/>
        </p:nvSpPr>
        <p:spPr>
          <a:xfrm>
            <a:off x="3534781" y="4482089"/>
            <a:ext cx="853913" cy="296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ounded Rectangular Callout 2">
            <a:extLst>
              <a:ext uri="{FF2B5EF4-FFF2-40B4-BE49-F238E27FC236}">
                <a16:creationId xmlns:a16="http://schemas.microsoft.com/office/drawing/2014/main" id="{E451C74F-7214-484F-A43D-800FDF14D737}"/>
              </a:ext>
            </a:extLst>
          </p:cNvPr>
          <p:cNvSpPr/>
          <p:nvPr/>
        </p:nvSpPr>
        <p:spPr>
          <a:xfrm>
            <a:off x="7457515" y="4514547"/>
            <a:ext cx="2388175" cy="851001"/>
          </a:xfrm>
          <a:prstGeom prst="wedgeRoundRectCallout">
            <a:avLst>
              <a:gd name="adj1" fmla="val 46048"/>
              <a:gd name="adj2" fmla="val 67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dirty="0">
                <a:solidFill>
                  <a:schemeClr val="tx1"/>
                </a:solidFill>
              </a:rPr>
              <a:t> could be inserted?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84FBB5-3969-4C8D-9540-D61C65BA9E7D}"/>
              </a:ext>
            </a:extLst>
          </p:cNvPr>
          <p:cNvSpPr/>
          <p:nvPr/>
        </p:nvSpPr>
        <p:spPr>
          <a:xfrm>
            <a:off x="4671811" y="5026926"/>
            <a:ext cx="695919" cy="2979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2AAF92-1245-4A65-AD72-B4A6C36F0B34}"/>
              </a:ext>
            </a:extLst>
          </p:cNvPr>
          <p:cNvSpPr/>
          <p:nvPr/>
        </p:nvSpPr>
        <p:spPr>
          <a:xfrm>
            <a:off x="718907" y="5564155"/>
            <a:ext cx="1064904" cy="264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4DC6E4-EDDF-CF46-BBA8-B3FDC0F08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930" y="19797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C6E1BF0-F339-214E-BA49-E3FDF07936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09410" y="17321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01EAE9A-4CC7-F442-9337-C6BB1E1F6F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32800" y="3288601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58AE60A-9AAA-B545-A275-05899A6EE3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6052" y="5873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 animBg="1"/>
      <p:bldP spid="20" grpId="0" uiExpand="1" build="p"/>
      <p:bldP spid="21" grpId="0" uiExpand="1" build="p"/>
      <p:bldP spid="22" grpId="0" uiExpand="1" build="p"/>
      <p:bldP spid="23" grpId="0"/>
      <p:bldP spid="24" grpId="0" animBg="1"/>
      <p:bldP spid="25" grpId="0" uiExpand="1" build="p"/>
      <p:bldP spid="26" grpId="0" uiExpand="1" build="p"/>
      <p:bldP spid="27" grpId="0" uiExpand="1" build="p"/>
      <p:bldP spid="28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13111</TotalTime>
  <Words>585</Words>
  <Application>Microsoft Office PowerPoint</Application>
  <PresentationFormat>Widescreen</PresentationFormat>
  <Paragraphs>126</Paragraphs>
  <Slides>11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1) Noun 2) Verb 3) Adjective 4) Adverb 5) Preposition 6) Determiner 7) Pronoun 8) Conjunction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1) Noun 2) Verb 3) Adjective 4) Adverb 5) Preposition 6) Determiner 7) Pronoun 8) Conjunction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715</cp:revision>
  <cp:lastPrinted>2018-05-09T10:54:19Z</cp:lastPrinted>
  <dcterms:created xsi:type="dcterms:W3CDTF">2013-08-23T07:43:20Z</dcterms:created>
  <dcterms:modified xsi:type="dcterms:W3CDTF">2020-04-29T19:43:03Z</dcterms:modified>
</cp:coreProperties>
</file>