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5" r:id="rId4"/>
    <p:sldId id="266" r:id="rId5"/>
    <p:sldId id="269" r:id="rId6"/>
    <p:sldId id="270" r:id="rId7"/>
    <p:sldId id="271" r:id="rId8"/>
    <p:sldId id="273" r:id="rId9"/>
    <p:sldId id="274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0000FF"/>
    <a:srgbClr val="FF33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9" autoAdjust="0"/>
    <p:restoredTop sz="94286" autoAdjust="0"/>
  </p:normalViewPr>
  <p:slideViewPr>
    <p:cSldViewPr snapToGrid="0">
      <p:cViewPr varScale="1">
        <p:scale>
          <a:sx n="55" d="100"/>
          <a:sy n="55" d="100"/>
        </p:scale>
        <p:origin x="47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04/05/2020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933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996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756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234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141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709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3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886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742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04/05/2020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04/05/2020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04/05/2020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04/05/2020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04/05/2020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04/05/2020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04/05/2020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04/05/2020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04/05/2020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04/05/2020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04/05/2020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04/05/2020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7" Type="http://schemas.openxmlformats.org/officeDocument/2006/relationships/image" Target="../media/image2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2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8.jpg"/><Relationship Id="rId5" Type="http://schemas.openxmlformats.org/officeDocument/2006/relationships/hyperlink" Target="https://www.hamilton-trust.org.uk/" TargetMode="External"/><Relationship Id="rId4" Type="http://schemas.openxmlformats.org/officeDocument/2006/relationships/hyperlink" Target="https://wrht.org.uk/hamilt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0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4414" y="656216"/>
            <a:ext cx="5767755" cy="1595102"/>
          </a:xfrm>
        </p:spPr>
        <p:txBody>
          <a:bodyPr>
            <a:noAutofit/>
          </a:bodyPr>
          <a:lstStyle/>
          <a:p>
            <a:r>
              <a:rPr lang="en-GB" sz="8000" b="1" dirty="0">
                <a:solidFill>
                  <a:srgbClr val="0000FF"/>
                </a:solidFill>
                <a:latin typeface="+mn-lt"/>
              </a:rPr>
              <a:t>Tense</a:t>
            </a:r>
            <a:br>
              <a:rPr lang="en-GB" sz="8000" b="1" dirty="0">
                <a:solidFill>
                  <a:srgbClr val="0000FF"/>
                </a:solidFill>
                <a:latin typeface="+mn-lt"/>
              </a:rPr>
            </a:br>
            <a:r>
              <a:rPr lang="en-GB" sz="2400" b="1" dirty="0">
                <a:solidFill>
                  <a:srgbClr val="0000FF"/>
                </a:solidFill>
                <a:latin typeface="+mn-lt"/>
              </a:rPr>
              <a:t>Past, Progressive Past and Perfect Form </a:t>
            </a:r>
            <a:endParaRPr lang="en-GB" sz="80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C68BFD-371E-C74B-9749-F940731B742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8300" y="2265644"/>
            <a:ext cx="5628882" cy="3568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A8A4C46-BB06-A545-9F9B-C75D799FF7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93498" y="81102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Perfect Form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32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The perfect form is created by using the present or past tense of ‘</a:t>
            </a:r>
            <a:r>
              <a:rPr lang="en-GB" sz="3200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have</a:t>
            </a:r>
            <a:r>
              <a:rPr lang="en-GB" sz="32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’ with the past participle of the verb.  </a:t>
            </a:r>
            <a:endParaRPr lang="en-GB" sz="2400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610" y="2827966"/>
            <a:ext cx="4741988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We </a:t>
            </a:r>
            <a:r>
              <a:rPr lang="en-GB" sz="2800" dirty="0">
                <a:solidFill>
                  <a:srgbClr val="0000FF"/>
                </a:solidFill>
              </a:rPr>
              <a:t>have played</a:t>
            </a:r>
            <a:r>
              <a:rPr lang="en-GB" sz="28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She </a:t>
            </a:r>
            <a:r>
              <a:rPr lang="en-GB" sz="2800" dirty="0">
                <a:solidFill>
                  <a:srgbClr val="0000FF"/>
                </a:solidFill>
              </a:rPr>
              <a:t>has asked </a:t>
            </a:r>
            <a:r>
              <a:rPr lang="en-GB" sz="2800" dirty="0"/>
              <a:t>to play too.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My sister </a:t>
            </a:r>
            <a:r>
              <a:rPr lang="en-GB" sz="2800" dirty="0">
                <a:solidFill>
                  <a:srgbClr val="0000FF"/>
                </a:solidFill>
              </a:rPr>
              <a:t>has joined </a:t>
            </a:r>
            <a:r>
              <a:rPr lang="en-GB" sz="2800" dirty="0"/>
              <a:t>the ship.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CCD9D7B-11C8-5845-80D9-406836FCE4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45690" y="2400533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5F9F43F-CC42-2342-93B7-4BF49EB7344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65007" y="38102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0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6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5134" y="404121"/>
            <a:ext cx="892853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0000FF"/>
                </a:solidFill>
                <a:ea typeface="MS Mincho"/>
                <a:cs typeface="Times New Roman" panose="02020603050405020304" pitchFamily="18" charset="0"/>
              </a:rPr>
              <a:t>Perfect form</a:t>
            </a:r>
          </a:p>
          <a:p>
            <a:pPr algn="ctr">
              <a:spcAft>
                <a:spcPts val="0"/>
              </a:spcAft>
            </a:pPr>
            <a:r>
              <a:rPr lang="en-GB" sz="2800" b="1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               </a:t>
            </a:r>
            <a:r>
              <a:rPr lang="en-GB" sz="3200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Change these sentences into the </a:t>
            </a:r>
            <a:r>
              <a:rPr lang="en-GB" sz="3200" b="1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simple past</a:t>
            </a:r>
            <a:r>
              <a:rPr lang="en-GB" sz="3200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,</a:t>
            </a:r>
            <a:endParaRPr lang="en-GB" sz="2400" i="1" dirty="0">
              <a:solidFill>
                <a:schemeClr val="accent1">
                  <a:lumMod val="75000"/>
                </a:schemeClr>
              </a:solidFill>
              <a:ea typeface="MS Mincho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6031230" algn="r"/>
              </a:tabLst>
            </a:pPr>
            <a:endParaRPr lang="en-GB" sz="2800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743622"/>
              </p:ext>
            </p:extLst>
          </p:nvPr>
        </p:nvGraphicFramePr>
        <p:xfrm>
          <a:off x="937135" y="3946228"/>
          <a:ext cx="10368175" cy="2147964"/>
        </p:xfrm>
        <a:graphic>
          <a:graphicData uri="http://schemas.openxmlformats.org/drawingml/2006/table">
            <a:tbl>
              <a:tblPr firstRow="1" firstCol="1" bandRow="1"/>
              <a:tblGrid>
                <a:gridCol w="5183478">
                  <a:extLst>
                    <a:ext uri="{9D8B030D-6E8A-4147-A177-3AD203B41FA5}">
                      <a16:colId xmlns:a16="http://schemas.microsoft.com/office/drawing/2014/main" val="4031140314"/>
                    </a:ext>
                  </a:extLst>
                </a:gridCol>
                <a:gridCol w="5184697">
                  <a:extLst>
                    <a:ext uri="{9D8B030D-6E8A-4147-A177-3AD203B41FA5}">
                      <a16:colId xmlns:a16="http://schemas.microsoft.com/office/drawing/2014/main" val="1136001904"/>
                    </a:ext>
                  </a:extLst>
                </a:gridCol>
              </a:tblGrid>
              <a:tr h="415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Simple past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Perfect form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6224048"/>
                  </a:ext>
                </a:extLst>
              </a:tr>
              <a:tr h="17212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255607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3786489" y="1625175"/>
            <a:ext cx="46190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and then the </a:t>
            </a:r>
            <a:r>
              <a:rPr lang="en-GB" sz="3200" b="1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perfect form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.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93948" y="2464922"/>
            <a:ext cx="274556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Tom loves the birds</a:t>
            </a:r>
            <a:r>
              <a:rPr lang="en-GB" sz="2400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.</a:t>
            </a:r>
            <a:endParaRPr lang="en-GB" sz="2400" i="1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53910" y="4319092"/>
            <a:ext cx="3700326" cy="669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Tom loved the birds.</a:t>
            </a:r>
            <a:endParaRPr lang="en-GB" sz="28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01832" y="4333317"/>
            <a:ext cx="5510433" cy="586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Tom has loved birds (since he was two).</a:t>
            </a:r>
            <a:endParaRPr lang="en-GB" sz="24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93948" y="3084508"/>
            <a:ext cx="379879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The fat cat eats a lot of birds</a:t>
            </a:r>
            <a:r>
              <a:rPr lang="en-GB" sz="2400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.</a:t>
            </a:r>
            <a:endParaRPr lang="en-GB" i="1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05326" y="4837765"/>
            <a:ext cx="4387857" cy="669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The fat cat ate a lot of birds.</a:t>
            </a:r>
            <a:endParaRPr lang="en-GB" sz="28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76235" y="4844667"/>
            <a:ext cx="5169386" cy="669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The fat cat has eaten a lot of birds.</a:t>
            </a:r>
            <a:endParaRPr lang="en-GB" sz="28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377244" y="3060895"/>
            <a:ext cx="296837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We try to stop the cat!</a:t>
            </a:r>
            <a:endParaRPr lang="en-GB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10144" y="5367352"/>
            <a:ext cx="4387857" cy="669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We tried to stop the cat! </a:t>
            </a:r>
            <a:endParaRPr lang="en-GB" sz="28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23912" y="5430620"/>
            <a:ext cx="5169387" cy="669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We have tried to stop the cat! </a:t>
            </a:r>
            <a:endParaRPr lang="en-GB" sz="28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599" y="681120"/>
            <a:ext cx="1757090" cy="646331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FF"/>
                </a:solidFill>
              </a:rPr>
              <a:t>Perfect Form</a:t>
            </a:r>
          </a:p>
          <a:p>
            <a:pPr algn="ctr"/>
            <a:r>
              <a:rPr lang="en-GB" dirty="0"/>
              <a:t>has/have + verb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88A3041-36E3-6E43-BB2B-CA07E06B3831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7135" y="1959650"/>
            <a:ext cx="2734533" cy="18994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/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E6FB7B7-112D-924C-A495-7344CE50D77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243" y="694705"/>
            <a:ext cx="1042670" cy="1356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50DD861-2DD5-EC4B-8BD6-6ACF381DFE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58711" y="19762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4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0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5" grpId="0"/>
      <p:bldP spid="3" grpId="0" animBg="1"/>
      <p:bldP spid="18" grpId="0"/>
      <p:bldP spid="19" grpId="0"/>
      <p:bldP spid="21" grpId="0" animBg="1"/>
      <p:bldP spid="22" grpId="0"/>
      <p:bldP spid="23" grpId="0"/>
      <p:bldP spid="24" grpId="0" animBg="1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4"/>
              </a:rPr>
              <a:t>https://wrht.org.uk/hamilton</a:t>
            </a:r>
            <a:r>
              <a:rPr lang="en-GB" dirty="0" smtClean="0">
                <a:hlinkClick r:id="rId5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7957D5-E1F6-4BAB-8E43-B72E2923BC03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  <p:pic>
        <p:nvPicPr>
          <p:cNvPr id="6" name="Online Media 9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D4AC9E3-9C76-6645-BE62-64B9C3FCC6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3086" y="517210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1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</a:rPr>
              <a:t>Verbs </a:t>
            </a:r>
          </a:p>
          <a:p>
            <a:pPr algn="ctr"/>
            <a:r>
              <a:rPr lang="en-GB" sz="3200" dirty="0"/>
              <a:t>Verbs indicate that someone or something is </a:t>
            </a:r>
          </a:p>
          <a:p>
            <a:pPr algn="ctr"/>
            <a:r>
              <a:rPr lang="en-GB" sz="3200" dirty="0">
                <a:solidFill>
                  <a:srgbClr val="FF0000"/>
                </a:solidFill>
              </a:rPr>
              <a:t>doing</a:t>
            </a:r>
            <a:r>
              <a:rPr lang="en-GB" sz="3200" dirty="0"/>
              <a:t>, </a:t>
            </a:r>
            <a:r>
              <a:rPr lang="en-GB" sz="3200" dirty="0">
                <a:solidFill>
                  <a:srgbClr val="FF0000"/>
                </a:solidFill>
              </a:rPr>
              <a:t>feeling</a:t>
            </a:r>
            <a:r>
              <a:rPr lang="en-GB" sz="3200" dirty="0"/>
              <a:t> or </a:t>
            </a:r>
            <a:r>
              <a:rPr lang="en-GB" sz="3200" dirty="0">
                <a:solidFill>
                  <a:srgbClr val="FF0000"/>
                </a:solidFill>
              </a:rPr>
              <a:t>being</a:t>
            </a:r>
            <a:r>
              <a:rPr lang="en-GB" sz="3200" dirty="0"/>
              <a:t>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3477" y="2566045"/>
            <a:ext cx="3617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They </a:t>
            </a:r>
            <a:r>
              <a:rPr lang="en-GB" sz="2800" dirty="0">
                <a:solidFill>
                  <a:srgbClr val="FF0000"/>
                </a:solidFill>
              </a:rPr>
              <a:t>built</a:t>
            </a:r>
            <a:r>
              <a:rPr lang="en-GB" sz="2800" dirty="0"/>
              <a:t> a ship.</a:t>
            </a:r>
          </a:p>
          <a:p>
            <a:pPr algn="ctr"/>
            <a:r>
              <a:rPr lang="en-GB" sz="2800" dirty="0"/>
              <a:t>Tom </a:t>
            </a:r>
            <a:r>
              <a:rPr lang="en-GB" sz="2800" dirty="0">
                <a:solidFill>
                  <a:srgbClr val="FF0000"/>
                </a:solidFill>
              </a:rPr>
              <a:t>fell</a:t>
            </a:r>
            <a:r>
              <a:rPr lang="en-GB" sz="2800" dirty="0"/>
              <a:t>.</a:t>
            </a:r>
          </a:p>
          <a:p>
            <a:pPr algn="ctr"/>
            <a:r>
              <a:rPr lang="en-GB" sz="2800" dirty="0"/>
              <a:t>I </a:t>
            </a:r>
            <a:r>
              <a:rPr lang="en-GB" sz="2800" dirty="0">
                <a:solidFill>
                  <a:srgbClr val="FF0000"/>
                </a:solidFill>
              </a:rPr>
              <a:t>played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/>
              <a:t>and </a:t>
            </a:r>
            <a:r>
              <a:rPr lang="en-GB" sz="2800" dirty="0">
                <a:solidFill>
                  <a:srgbClr val="FF0000"/>
                </a:solidFill>
              </a:rPr>
              <a:t>played</a:t>
            </a:r>
            <a:r>
              <a:rPr lang="en-GB" sz="2800" dirty="0"/>
              <a:t>.</a:t>
            </a:r>
          </a:p>
          <a:p>
            <a:pPr algn="ctr"/>
            <a:r>
              <a:rPr lang="en-GB" sz="2800" dirty="0"/>
              <a:t>The stairs </a:t>
            </a:r>
            <a:r>
              <a:rPr lang="en-GB" sz="2800" dirty="0">
                <a:solidFill>
                  <a:srgbClr val="FF0000"/>
                </a:solidFill>
              </a:rPr>
              <a:t>were</a:t>
            </a:r>
            <a:r>
              <a:rPr lang="en-GB" sz="2800" dirty="0"/>
              <a:t> a mess!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97330" y="4701617"/>
            <a:ext cx="9950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Usually verbs have the name of a person or thing or a pronoun in front of them.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EC61A2E-3AC6-2543-96F5-2EDAE1351806}"/>
              </a:ext>
            </a:extLst>
          </p:cNvPr>
          <p:cNvCxnSpPr>
            <a:cxnSpLocks/>
          </p:cNvCxnSpPr>
          <p:nvPr/>
        </p:nvCxnSpPr>
        <p:spPr>
          <a:xfrm>
            <a:off x="4830184" y="3011507"/>
            <a:ext cx="7637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E74768-CBC4-664B-8F9E-CA988A1C685B}"/>
              </a:ext>
            </a:extLst>
          </p:cNvPr>
          <p:cNvCxnSpPr>
            <a:cxnSpLocks/>
          </p:cNvCxnSpPr>
          <p:nvPr/>
        </p:nvCxnSpPr>
        <p:spPr>
          <a:xfrm>
            <a:off x="5561094" y="3441413"/>
            <a:ext cx="51129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4A9CB0-5119-2B40-A21F-E3AA4C6D9AD7}"/>
              </a:ext>
            </a:extLst>
          </p:cNvPr>
          <p:cNvCxnSpPr>
            <a:cxnSpLocks/>
          </p:cNvCxnSpPr>
          <p:nvPr/>
        </p:nvCxnSpPr>
        <p:spPr>
          <a:xfrm>
            <a:off x="4578806" y="3884670"/>
            <a:ext cx="16030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8EDF75A-B8D8-9F4F-BA2C-C1F5CF16FCC6}"/>
              </a:ext>
            </a:extLst>
          </p:cNvPr>
          <p:cNvCxnSpPr>
            <a:cxnSpLocks/>
          </p:cNvCxnSpPr>
          <p:nvPr/>
        </p:nvCxnSpPr>
        <p:spPr>
          <a:xfrm>
            <a:off x="4407413" y="4293460"/>
            <a:ext cx="140932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C5EA494-F2D9-E14F-806A-98D7141AE4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36028" y="278139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62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1145808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Verbs have a </a:t>
            </a:r>
            <a:r>
              <a:rPr lang="en-GB" sz="3600" b="1" dirty="0"/>
              <a:t>tense</a:t>
            </a:r>
            <a:r>
              <a:rPr lang="en-GB" sz="3600" dirty="0"/>
              <a:t>. </a:t>
            </a:r>
            <a:endParaRPr lang="en-GB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681181" y="2408058"/>
            <a:ext cx="3617822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In the </a:t>
            </a:r>
            <a:r>
              <a:rPr lang="en-GB" sz="2800" dirty="0">
                <a:solidFill>
                  <a:srgbClr val="0000FF"/>
                </a:solidFill>
              </a:rPr>
              <a:t>past</a:t>
            </a:r>
            <a:r>
              <a:rPr lang="en-GB" sz="2800" dirty="0"/>
              <a:t>,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In the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present</a:t>
            </a:r>
            <a:r>
              <a:rPr lang="en-GB" sz="2800" dirty="0"/>
              <a:t>,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or, in the </a:t>
            </a:r>
            <a:r>
              <a:rPr lang="en-GB" sz="2800" dirty="0">
                <a:solidFill>
                  <a:srgbClr val="7030A0"/>
                </a:solidFill>
              </a:rPr>
              <a:t>future</a:t>
            </a:r>
            <a:r>
              <a:rPr lang="en-GB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85610" y="1709872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They tell us </a:t>
            </a:r>
            <a:r>
              <a:rPr lang="en-GB" sz="2800" b="1" i="1" dirty="0"/>
              <a:t>when</a:t>
            </a:r>
            <a:r>
              <a:rPr lang="en-GB" sz="2800" dirty="0"/>
              <a:t> the action happened. </a:t>
            </a:r>
            <a:endParaRPr lang="en-GB" sz="7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893FFC-C825-C94E-8222-F4A0F6ACBFF9}"/>
              </a:ext>
            </a:extLst>
          </p:cNvPr>
          <p:cNvSpPr txBox="1"/>
          <p:nvPr/>
        </p:nvSpPr>
        <p:spPr>
          <a:xfrm>
            <a:off x="7164593" y="2678654"/>
            <a:ext cx="4483456" cy="1749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Tom </a:t>
            </a:r>
            <a:r>
              <a:rPr lang="en-US" sz="2800" dirty="0">
                <a:solidFill>
                  <a:srgbClr val="0000FF"/>
                </a:solidFill>
              </a:rPr>
              <a:t>played</a:t>
            </a:r>
            <a:r>
              <a:rPr lang="en-US" sz="28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We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have</a:t>
            </a:r>
            <a:r>
              <a:rPr lang="en-US" sz="2800" dirty="0"/>
              <a:t> such fun.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We </a:t>
            </a:r>
            <a:r>
              <a:rPr lang="en-US" sz="2800" dirty="0">
                <a:solidFill>
                  <a:srgbClr val="990099"/>
                </a:solidFill>
              </a:rPr>
              <a:t>will play </a:t>
            </a:r>
            <a:r>
              <a:rPr lang="en-US" sz="2800" dirty="0"/>
              <a:t>again tomorrow.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86F726-1D04-0B4C-B6A0-273B5252656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0451" y="2469740"/>
            <a:ext cx="3541704" cy="224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427FC49-087E-6F4C-990C-FCA8167057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85153" y="67429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2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88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1145808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Verbs have a </a:t>
            </a:r>
            <a:r>
              <a:rPr lang="en-GB" sz="3600" b="1" dirty="0"/>
              <a:t>tense</a:t>
            </a:r>
            <a:r>
              <a:rPr lang="en-GB" sz="3600" dirty="0"/>
              <a:t>. </a:t>
            </a:r>
            <a:endParaRPr lang="en-GB" sz="5400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85610" y="1709872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They tell us </a:t>
            </a:r>
            <a:r>
              <a:rPr lang="en-GB" sz="2800" b="1" i="1" dirty="0"/>
              <a:t>when</a:t>
            </a:r>
            <a:r>
              <a:rPr lang="en-GB" sz="2800" dirty="0"/>
              <a:t> the action happened. </a:t>
            </a:r>
            <a:endParaRPr lang="en-GB" sz="7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406845"/>
              </p:ext>
            </p:extLst>
          </p:nvPr>
        </p:nvGraphicFramePr>
        <p:xfrm>
          <a:off x="2124765" y="2356203"/>
          <a:ext cx="8128000" cy="3110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6888417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6089955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 tense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Past tense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598202"/>
                  </a:ext>
                </a:extLst>
              </a:tr>
              <a:tr h="2592000">
                <a:tc>
                  <a:txBody>
                    <a:bodyPr/>
                    <a:lstStyle/>
                    <a:p>
                      <a:pPr algn="ctr"/>
                      <a:endParaRPr lang="en-GB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9018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30782" y="3397876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dk1"/>
                </a:solidFill>
              </a:rPr>
              <a:t>Tom </a:t>
            </a:r>
            <a:r>
              <a:rPr lang="en-GB" sz="2800" i="1" dirty="0">
                <a:solidFill>
                  <a:schemeClr val="dk1"/>
                </a:solidFill>
              </a:rPr>
              <a:t>falls</a:t>
            </a:r>
            <a:r>
              <a:rPr lang="en-GB" sz="2800" dirty="0">
                <a:solidFill>
                  <a:schemeClr val="dk1"/>
                </a:solidFill>
              </a:rPr>
              <a:t> on the stairs.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8387" y="3855366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dk1"/>
                </a:solidFill>
              </a:rPr>
              <a:t>I </a:t>
            </a:r>
            <a:r>
              <a:rPr lang="en-GB" sz="2800" i="1" dirty="0">
                <a:solidFill>
                  <a:schemeClr val="dk1"/>
                </a:solidFill>
              </a:rPr>
              <a:t>am</a:t>
            </a:r>
            <a:r>
              <a:rPr lang="en-GB" sz="2800" dirty="0">
                <a:solidFill>
                  <a:schemeClr val="dk1"/>
                </a:solidFill>
              </a:rPr>
              <a:t> a bit sad.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85992" y="4348180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dk1"/>
                </a:solidFill>
              </a:rPr>
              <a:t>You </a:t>
            </a:r>
            <a:r>
              <a:rPr lang="en-GB" sz="2800" i="1" dirty="0">
                <a:solidFill>
                  <a:schemeClr val="dk1"/>
                </a:solidFill>
              </a:rPr>
              <a:t>tell</a:t>
            </a:r>
            <a:r>
              <a:rPr lang="en-GB" sz="2800" dirty="0">
                <a:solidFill>
                  <a:schemeClr val="dk1"/>
                </a:solidFill>
              </a:rPr>
              <a:t> me not to worry.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114404" y="2940386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dk1"/>
                </a:solidFill>
              </a:rPr>
              <a:t>The boys </a:t>
            </a:r>
            <a:r>
              <a:rPr lang="en-GB" sz="2800" i="1" dirty="0">
                <a:solidFill>
                  <a:schemeClr val="dk1"/>
                </a:solidFill>
              </a:rPr>
              <a:t>play</a:t>
            </a:r>
            <a:r>
              <a:rPr lang="en-GB" sz="2800" dirty="0">
                <a:solidFill>
                  <a:schemeClr val="dk1"/>
                </a:solidFill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17177" y="3428282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dk1"/>
                </a:solidFill>
              </a:rPr>
              <a:t>Tom </a:t>
            </a:r>
            <a:r>
              <a:rPr lang="en-GB" sz="2800" i="1" dirty="0">
                <a:solidFill>
                  <a:schemeClr val="dk1"/>
                </a:solidFill>
              </a:rPr>
              <a:t>fell</a:t>
            </a:r>
            <a:r>
              <a:rPr lang="en-GB" sz="2800" dirty="0">
                <a:solidFill>
                  <a:schemeClr val="dk1"/>
                </a:solidFill>
              </a:rPr>
              <a:t> on the stairs.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94782" y="3885772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dk1"/>
                </a:solidFill>
              </a:rPr>
              <a:t>I </a:t>
            </a:r>
            <a:r>
              <a:rPr lang="en-GB" sz="2800" i="1" dirty="0">
                <a:solidFill>
                  <a:schemeClr val="dk1"/>
                </a:solidFill>
              </a:rPr>
              <a:t>was</a:t>
            </a:r>
            <a:r>
              <a:rPr lang="en-GB" sz="2800" dirty="0">
                <a:solidFill>
                  <a:schemeClr val="dk1"/>
                </a:solidFill>
              </a:rPr>
              <a:t> a bit sad.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72387" y="4378586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dk1"/>
                </a:solidFill>
              </a:rPr>
              <a:t>You </a:t>
            </a:r>
            <a:r>
              <a:rPr lang="en-GB" sz="2800" i="1" dirty="0">
                <a:solidFill>
                  <a:schemeClr val="dk1"/>
                </a:solidFill>
              </a:rPr>
              <a:t>told</a:t>
            </a:r>
            <a:r>
              <a:rPr lang="en-GB" sz="2800" dirty="0">
                <a:solidFill>
                  <a:schemeClr val="dk1"/>
                </a:solidFill>
              </a:rPr>
              <a:t> me not to worry.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200799" y="2970792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dk1"/>
                </a:solidFill>
              </a:rPr>
              <a:t>The boys </a:t>
            </a:r>
            <a:r>
              <a:rPr lang="en-GB" sz="2800" i="1" dirty="0">
                <a:solidFill>
                  <a:schemeClr val="dk1"/>
                </a:solidFill>
              </a:rPr>
              <a:t>played</a:t>
            </a:r>
            <a:r>
              <a:rPr lang="en-GB" sz="2800" dirty="0">
                <a:solidFill>
                  <a:schemeClr val="dk1"/>
                </a:solidFill>
              </a:rPr>
              <a:t>.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4E973DC-CE72-6A4B-848B-08E92D85A0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52382" y="5961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8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8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7172" y="464234"/>
            <a:ext cx="10020184" cy="2576678"/>
          </a:xfrm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rgbClr val="0000FF"/>
                </a:solidFill>
                <a:latin typeface="+mn-lt"/>
              </a:rPr>
              <a:t/>
            </a:r>
            <a:br>
              <a:rPr lang="en-GB" sz="5400" b="1" dirty="0">
                <a:solidFill>
                  <a:srgbClr val="0000FF"/>
                </a:solidFill>
                <a:latin typeface="+mn-lt"/>
              </a:rPr>
            </a:br>
            <a:r>
              <a:rPr lang="en-GB" sz="5400" b="1" dirty="0">
                <a:solidFill>
                  <a:srgbClr val="0000FF"/>
                </a:solidFill>
                <a:latin typeface="+mn-lt"/>
              </a:rPr>
              <a:t/>
            </a:r>
            <a:br>
              <a:rPr lang="en-GB" sz="5400" b="1" dirty="0">
                <a:solidFill>
                  <a:srgbClr val="0000FF"/>
                </a:solidFill>
                <a:latin typeface="+mn-lt"/>
              </a:rPr>
            </a:br>
            <a:r>
              <a:rPr lang="en-GB" sz="5400" b="1" dirty="0">
                <a:solidFill>
                  <a:srgbClr val="0000FF"/>
                </a:solidFill>
                <a:latin typeface="+mn-lt"/>
              </a:rPr>
              <a:t/>
            </a:r>
            <a:br>
              <a:rPr lang="en-GB" sz="5400" b="1" dirty="0">
                <a:solidFill>
                  <a:srgbClr val="0000FF"/>
                </a:solidFill>
                <a:latin typeface="+mn-lt"/>
              </a:rPr>
            </a:br>
            <a:r>
              <a:rPr lang="en-GB" sz="5400" b="1" dirty="0">
                <a:solidFill>
                  <a:srgbClr val="0000FF"/>
                </a:solidFill>
                <a:latin typeface="+mn-lt"/>
              </a:rPr>
              <a:t/>
            </a:r>
            <a:br>
              <a:rPr lang="en-GB" sz="5400" b="1" dirty="0">
                <a:solidFill>
                  <a:srgbClr val="0000FF"/>
                </a:solidFill>
                <a:latin typeface="+mn-lt"/>
              </a:rPr>
            </a:br>
            <a:r>
              <a:rPr lang="en-GB" sz="5400" b="1" dirty="0">
                <a:solidFill>
                  <a:srgbClr val="0000FF"/>
                </a:solidFill>
                <a:latin typeface="+mn-lt"/>
              </a:rPr>
              <a:t/>
            </a:r>
            <a:br>
              <a:rPr lang="en-GB" sz="5400" b="1" dirty="0">
                <a:solidFill>
                  <a:srgbClr val="0000FF"/>
                </a:solidFill>
                <a:latin typeface="+mn-lt"/>
              </a:rPr>
            </a:br>
            <a:r>
              <a:rPr lang="en-GB" sz="5400" b="1" dirty="0">
                <a:solidFill>
                  <a:srgbClr val="0000FF"/>
                </a:solidFill>
                <a:latin typeface="+mn-lt"/>
              </a:rPr>
              <a:t>Progressive form of verbs </a:t>
            </a:r>
            <a:r>
              <a:rPr lang="en-GB" b="1" dirty="0">
                <a:solidFill>
                  <a:srgbClr val="0000FF"/>
                </a:solidFill>
              </a:rPr>
              <a:t/>
            </a:r>
            <a:br>
              <a:rPr lang="en-GB" b="1" dirty="0">
                <a:solidFill>
                  <a:srgbClr val="0000FF"/>
                </a:solidFill>
              </a:rPr>
            </a:br>
            <a:endParaRPr lang="en-GB" sz="8000" b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9D2616-336D-B64C-AC9E-3038DA967A7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5337" y="2197559"/>
            <a:ext cx="5321325" cy="337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C527464-0356-534B-8375-2B745273A2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30609" y="2108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65603" y="695938"/>
            <a:ext cx="7023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The progressive form </a:t>
            </a:r>
            <a:r>
              <a:rPr lang="en-GB" sz="36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is continuous. </a:t>
            </a:r>
            <a:endParaRPr lang="en-GB" sz="3600" dirty="0"/>
          </a:p>
        </p:txBody>
      </p:sp>
      <p:sp>
        <p:nvSpPr>
          <p:cNvPr id="9" name="Rectangle 8"/>
          <p:cNvSpPr/>
          <p:nvPr/>
        </p:nvSpPr>
        <p:spPr>
          <a:xfrm>
            <a:off x="721929" y="1424824"/>
            <a:ext cx="5709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It suggests that the action </a:t>
            </a:r>
            <a:r>
              <a:rPr lang="en-GB" sz="28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continues</a:t>
            </a:r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, </a:t>
            </a:r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>
            <a:off x="6096000" y="1438930"/>
            <a:ext cx="3189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for a period of time, 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721929" y="2990891"/>
            <a:ext cx="94412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or </a:t>
            </a:r>
            <a:r>
              <a:rPr lang="en-GB" sz="28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continues</a:t>
            </a:r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at the time something else happens or happened. </a:t>
            </a:r>
            <a:endParaRPr lang="en-GB" sz="2800" dirty="0"/>
          </a:p>
        </p:txBody>
      </p:sp>
      <p:sp>
        <p:nvSpPr>
          <p:cNvPr id="13" name="Rectangle 12"/>
          <p:cNvSpPr/>
          <p:nvPr/>
        </p:nvSpPr>
        <p:spPr>
          <a:xfrm>
            <a:off x="806054" y="2083491"/>
            <a:ext cx="6320833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Mum </a:t>
            </a:r>
            <a:r>
              <a:rPr lang="en-GB" sz="2800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was waiting </a:t>
            </a:r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for me to finish playing</a:t>
            </a:r>
            <a:r>
              <a:rPr lang="en-GB" sz="2800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.</a:t>
            </a:r>
            <a:endParaRPr lang="en-GB" sz="2000" i="1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6054" y="3706947"/>
            <a:ext cx="7536425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We </a:t>
            </a:r>
            <a:r>
              <a:rPr lang="en-GB" sz="2800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were playing </a:t>
            </a:r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when Tom fell over.</a:t>
            </a:r>
            <a:endParaRPr lang="en-GB" sz="2000" i="1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D6A1D1-7D96-184F-B527-D6B554B21465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12232" y="752209"/>
            <a:ext cx="1625600" cy="3175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/>
            </a:ext>
          </a:extLst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5782A3B-C2EE-D845-9242-833C5FFD9D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35888" y="19905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2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11" grpId="0"/>
      <p:bldP spid="12" grpId="0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A120B5B-9060-1F44-A6CD-64F8B7D79F7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043" y="4124780"/>
            <a:ext cx="2108200" cy="1403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C56519-5C9D-4B41-BFDB-5FA325FDFDB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047" y="2054268"/>
            <a:ext cx="1570990" cy="287147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578438"/>
              </p:ext>
            </p:extLst>
          </p:nvPr>
        </p:nvGraphicFramePr>
        <p:xfrm>
          <a:off x="718370" y="2054268"/>
          <a:ext cx="10655961" cy="3564654"/>
        </p:xfrm>
        <a:graphic>
          <a:graphicData uri="http://schemas.openxmlformats.org/drawingml/2006/table">
            <a:tbl>
              <a:tblPr firstRow="1" firstCol="1" bandRow="1"/>
              <a:tblGrid>
                <a:gridCol w="3307753">
                  <a:extLst>
                    <a:ext uri="{9D8B030D-6E8A-4147-A177-3AD203B41FA5}">
                      <a16:colId xmlns:a16="http://schemas.microsoft.com/office/drawing/2014/main" val="1962481"/>
                    </a:ext>
                  </a:extLst>
                </a:gridCol>
                <a:gridCol w="3164679">
                  <a:extLst>
                    <a:ext uri="{9D8B030D-6E8A-4147-A177-3AD203B41FA5}">
                      <a16:colId xmlns:a16="http://schemas.microsoft.com/office/drawing/2014/main" val="3690774616"/>
                    </a:ext>
                  </a:extLst>
                </a:gridCol>
                <a:gridCol w="4183529">
                  <a:extLst>
                    <a:ext uri="{9D8B030D-6E8A-4147-A177-3AD203B41FA5}">
                      <a16:colId xmlns:a16="http://schemas.microsoft.com/office/drawing/2014/main" val="1415077768"/>
                    </a:ext>
                  </a:extLst>
                </a:gridCol>
              </a:tblGrid>
              <a:tr h="3564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31510" algn="r"/>
                        </a:tabLst>
                      </a:pPr>
                      <a:r>
                        <a:rPr lang="en-GB" sz="2800" b="1" u="sng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Simple- Past</a:t>
                      </a:r>
                      <a:endParaRPr lang="en-GB" sz="28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CF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31510" algn="r"/>
                        </a:tabLst>
                      </a:pPr>
                      <a:endParaRPr lang="en-GB" sz="28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31510" algn="r"/>
                        </a:tabLst>
                      </a:pPr>
                      <a:r>
                        <a:rPr lang="en-GB" sz="2800" b="1" u="sng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Past-Progressive</a:t>
                      </a:r>
                      <a:endParaRPr lang="en-GB" sz="28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7507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63209" y="882201"/>
            <a:ext cx="10197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b="1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Simple past and past-progressive</a:t>
            </a:r>
            <a:endParaRPr lang="en-GB" sz="3200" dirty="0">
              <a:solidFill>
                <a:srgbClr val="0000FF"/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8370" y="2617185"/>
            <a:ext cx="3296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dirty="0">
                <a:ea typeface="Cambria" panose="02040503050406030204" pitchFamily="18" charset="0"/>
                <a:cs typeface="Times New Roman" panose="02020603050405020304" pitchFamily="18" charset="0"/>
              </a:rPr>
              <a:t>I </a:t>
            </a:r>
            <a:r>
              <a:rPr lang="en-GB" sz="2800" i="1" dirty="0">
                <a:ea typeface="Cambria" panose="02040503050406030204" pitchFamily="18" charset="0"/>
                <a:cs typeface="Times New Roman" panose="02020603050405020304" pitchFamily="18" charset="0"/>
              </a:rPr>
              <a:t>played</a:t>
            </a:r>
            <a:r>
              <a:rPr lang="en-GB" sz="2800" dirty="0">
                <a:ea typeface="Cambria" panose="02040503050406030204" pitchFamily="18" charset="0"/>
                <a:cs typeface="Times New Roman" panose="02020603050405020304" pitchFamily="18" charset="0"/>
              </a:rPr>
              <a:t> superheroes.</a:t>
            </a:r>
            <a:endParaRPr lang="en-GB" sz="2800" i="1" dirty="0"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3007" y="3293406"/>
            <a:ext cx="3212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dirty="0">
                <a:ea typeface="Cambria" panose="02040503050406030204" pitchFamily="18" charset="0"/>
                <a:cs typeface="Times New Roman" panose="02020603050405020304" pitchFamily="18" charset="0"/>
              </a:rPr>
              <a:t>The cat </a:t>
            </a:r>
            <a:r>
              <a:rPr lang="en-GB" sz="2800" i="1" dirty="0">
                <a:ea typeface="Cambria" panose="02040503050406030204" pitchFamily="18" charset="0"/>
                <a:cs typeface="Times New Roman" panose="02020603050405020304" pitchFamily="18" charset="0"/>
              </a:rPr>
              <a:t>sat </a:t>
            </a:r>
            <a:r>
              <a:rPr lang="en-GB" sz="2800" dirty="0">
                <a:ea typeface="Cambria" panose="02040503050406030204" pitchFamily="18" charset="0"/>
                <a:cs typeface="Times New Roman" panose="02020603050405020304" pitchFamily="18" charset="0"/>
              </a:rPr>
              <a:t>patiently</a:t>
            </a:r>
            <a:r>
              <a:rPr lang="en-GB" sz="2800" i="1" dirty="0"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GB" sz="2800" i="1" dirty="0"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6370" y="3969627"/>
            <a:ext cx="2526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dirty="0">
                <a:ea typeface="Cambria" panose="02040503050406030204" pitchFamily="18" charset="0"/>
                <a:cs typeface="Times New Roman" panose="02020603050405020304" pitchFamily="18" charset="0"/>
              </a:rPr>
              <a:t>Tom </a:t>
            </a:r>
            <a:r>
              <a:rPr lang="en-GB" sz="2800" i="1" dirty="0">
                <a:ea typeface="Cambria" panose="02040503050406030204" pitchFamily="18" charset="0"/>
                <a:cs typeface="Times New Roman" panose="02020603050405020304" pitchFamily="18" charset="0"/>
              </a:rPr>
              <a:t>came </a:t>
            </a:r>
            <a:r>
              <a:rPr lang="en-GB" sz="2800" dirty="0">
                <a:ea typeface="Cambria" panose="02040503050406030204" pitchFamily="18" charset="0"/>
                <a:cs typeface="Times New Roman" panose="02020603050405020304" pitchFamily="18" charset="0"/>
              </a:rPr>
              <a:t>back.</a:t>
            </a:r>
            <a:endParaRPr lang="en-GB" sz="2800" dirty="0"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16251" y="4729394"/>
            <a:ext cx="1603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dirty="0">
                <a:ea typeface="Cambria" panose="02040503050406030204" pitchFamily="18" charset="0"/>
                <a:cs typeface="Times New Roman" panose="02020603050405020304" pitchFamily="18" charset="0"/>
              </a:rPr>
              <a:t>Dad </a:t>
            </a:r>
            <a:r>
              <a:rPr lang="en-GB" sz="2800" i="1" dirty="0">
                <a:ea typeface="Cambria" panose="02040503050406030204" pitchFamily="18" charset="0"/>
                <a:cs typeface="Times New Roman" panose="02020603050405020304" pitchFamily="18" charset="0"/>
              </a:rPr>
              <a:t>read.</a:t>
            </a:r>
            <a:endParaRPr lang="en-GB" sz="2800" i="1" dirty="0"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55204" y="2610790"/>
            <a:ext cx="4030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dirty="0">
                <a:ea typeface="Cambria" panose="02040503050406030204" pitchFamily="18" charset="0"/>
                <a:cs typeface="Times New Roman" panose="02020603050405020304" pitchFamily="18" charset="0"/>
              </a:rPr>
              <a:t>I </a:t>
            </a:r>
            <a:r>
              <a:rPr lang="en-GB" sz="2800" i="1" dirty="0">
                <a:ea typeface="Cambria" panose="02040503050406030204" pitchFamily="18" charset="0"/>
                <a:cs typeface="Times New Roman" panose="02020603050405020304" pitchFamily="18" charset="0"/>
              </a:rPr>
              <a:t>was playing superheroes.</a:t>
            </a:r>
            <a:endParaRPr lang="en-GB" sz="2800" i="1" dirty="0"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21077" y="3245044"/>
            <a:ext cx="4390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dirty="0">
                <a:ea typeface="Cambria" panose="02040503050406030204" pitchFamily="18" charset="0"/>
                <a:cs typeface="Times New Roman" panose="02020603050405020304" pitchFamily="18" charset="0"/>
              </a:rPr>
              <a:t>The cat </a:t>
            </a:r>
            <a:r>
              <a:rPr lang="en-GB" sz="2800" i="1" dirty="0">
                <a:ea typeface="Cambria" panose="02040503050406030204" pitchFamily="18" charset="0"/>
                <a:cs typeface="Times New Roman" panose="02020603050405020304" pitchFamily="18" charset="0"/>
              </a:rPr>
              <a:t>was sitting </a:t>
            </a:r>
            <a:r>
              <a:rPr lang="en-GB" sz="2800" dirty="0">
                <a:ea typeface="Cambria" panose="02040503050406030204" pitchFamily="18" charset="0"/>
                <a:cs typeface="Times New Roman" panose="02020603050405020304" pitchFamily="18" charset="0"/>
              </a:rPr>
              <a:t>patiently. </a:t>
            </a:r>
            <a:endParaRPr lang="en-GB" sz="2800" i="1" dirty="0"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37140" y="3951888"/>
            <a:ext cx="3466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dirty="0">
                <a:ea typeface="Cambria" panose="02040503050406030204" pitchFamily="18" charset="0"/>
                <a:cs typeface="Times New Roman" panose="02020603050405020304" pitchFamily="18" charset="0"/>
              </a:rPr>
              <a:t>Tom </a:t>
            </a:r>
            <a:r>
              <a:rPr lang="en-GB" sz="2800" i="1" dirty="0">
                <a:ea typeface="Cambria" panose="02040503050406030204" pitchFamily="18" charset="0"/>
                <a:cs typeface="Times New Roman" panose="02020603050405020304" pitchFamily="18" charset="0"/>
              </a:rPr>
              <a:t>was coming</a:t>
            </a:r>
            <a:r>
              <a:rPr lang="en-GB" sz="2800" dirty="0">
                <a:ea typeface="Cambria" panose="02040503050406030204" pitchFamily="18" charset="0"/>
                <a:cs typeface="Times New Roman" panose="02020603050405020304" pitchFamily="18" charset="0"/>
              </a:rPr>
              <a:t> back.</a:t>
            </a:r>
            <a:endParaRPr lang="en-GB" sz="2800" dirty="0"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970012" y="4729394"/>
            <a:ext cx="2715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5731510" algn="r"/>
              </a:tabLst>
            </a:pPr>
            <a:r>
              <a:rPr lang="en-GB" sz="2800" dirty="0">
                <a:ea typeface="Cambria" panose="02040503050406030204" pitchFamily="18" charset="0"/>
                <a:cs typeface="Times New Roman" panose="02020603050405020304" pitchFamily="18" charset="0"/>
              </a:rPr>
              <a:t>Dad </a:t>
            </a:r>
            <a:r>
              <a:rPr lang="en-GB" sz="2800" i="1" dirty="0">
                <a:ea typeface="Cambria" panose="02040503050406030204" pitchFamily="18" charset="0"/>
                <a:cs typeface="Times New Roman" panose="02020603050405020304" pitchFamily="18" charset="0"/>
              </a:rPr>
              <a:t>was reading.</a:t>
            </a:r>
            <a:endParaRPr lang="en-GB" sz="2800" i="1" dirty="0"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6437" y="31896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F18909A-55F3-C04C-ABB4-6A0D64EB62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35267" y="77955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1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6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4644" y="541606"/>
            <a:ext cx="10442712" cy="1278529"/>
          </a:xfrm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rgbClr val="0000FF"/>
                </a:solidFill>
                <a:latin typeface="+mn-lt"/>
              </a:rPr>
              <a:t>Perfect form</a:t>
            </a:r>
            <a:endParaRPr lang="en-GB" sz="72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F4C6EA-130D-7D44-8709-F9BCE7F475B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5114" y="1985379"/>
            <a:ext cx="5916856" cy="3751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D8ABE4D-EC24-C045-8087-777A86D4DD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23377" y="9279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5" y="324593"/>
            <a:ext cx="1057355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0000FF"/>
                </a:solidFill>
                <a:ea typeface="MS Mincho"/>
                <a:cs typeface="Times New Roman" panose="02020603050405020304" pitchFamily="18" charset="0"/>
              </a:rPr>
              <a:t>Perfect form</a:t>
            </a:r>
          </a:p>
          <a:p>
            <a:pPr algn="ctr">
              <a:spcAft>
                <a:spcPts val="0"/>
              </a:spcAft>
              <a:tabLst>
                <a:tab pos="6031230" algn="r"/>
              </a:tabLst>
            </a:pPr>
            <a:r>
              <a:rPr lang="en-GB" sz="2800" b="1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 </a:t>
            </a:r>
            <a:r>
              <a:rPr lang="en-GB" sz="32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The perfect form of the past tense suggests that </a:t>
            </a:r>
          </a:p>
          <a:p>
            <a:pPr algn="ctr">
              <a:spcAft>
                <a:spcPts val="0"/>
              </a:spcAft>
              <a:tabLst>
                <a:tab pos="6031230" algn="r"/>
              </a:tabLst>
            </a:pPr>
            <a:r>
              <a:rPr lang="en-GB" sz="32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a past action is 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still affecting the present.</a:t>
            </a:r>
            <a:endParaRPr lang="en-GB" sz="2800" dirty="0">
              <a:solidFill>
                <a:schemeClr val="bg1"/>
              </a:solidFill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015887"/>
              </p:ext>
            </p:extLst>
          </p:nvPr>
        </p:nvGraphicFramePr>
        <p:xfrm>
          <a:off x="735324" y="2507226"/>
          <a:ext cx="7968681" cy="3023702"/>
        </p:xfrm>
        <a:graphic>
          <a:graphicData uri="http://schemas.openxmlformats.org/drawingml/2006/table">
            <a:tbl>
              <a:tblPr firstRow="1" firstCol="1" bandRow="1"/>
              <a:tblGrid>
                <a:gridCol w="3983872">
                  <a:extLst>
                    <a:ext uri="{9D8B030D-6E8A-4147-A177-3AD203B41FA5}">
                      <a16:colId xmlns:a16="http://schemas.microsoft.com/office/drawing/2014/main" val="4031140314"/>
                    </a:ext>
                  </a:extLst>
                </a:gridCol>
                <a:gridCol w="3984809">
                  <a:extLst>
                    <a:ext uri="{9D8B030D-6E8A-4147-A177-3AD203B41FA5}">
                      <a16:colId xmlns:a16="http://schemas.microsoft.com/office/drawing/2014/main" val="1136001904"/>
                    </a:ext>
                  </a:extLst>
                </a:gridCol>
              </a:tblGrid>
              <a:tr h="587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Simple past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Perfect form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6224048"/>
                  </a:ext>
                </a:extLst>
              </a:tr>
              <a:tr h="2436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255607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735324" y="3085082"/>
            <a:ext cx="3700326" cy="669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We built a ship.</a:t>
            </a:r>
            <a:endParaRPr lang="en-GB" sz="28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5477" y="5104302"/>
            <a:ext cx="2740751" cy="6690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Tom ate the cake.</a:t>
            </a:r>
            <a:endParaRPr lang="en-GB" sz="28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52454" y="4052072"/>
            <a:ext cx="2266070" cy="6690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I found a saw.</a:t>
            </a:r>
            <a:endParaRPr lang="en-GB" sz="28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16448" y="3128261"/>
            <a:ext cx="3212546" cy="6690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We have built a ship.</a:t>
            </a:r>
            <a:endParaRPr lang="en-GB" sz="28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2386" y="5104302"/>
            <a:ext cx="3691332" cy="6690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Tom has eaten the cake.</a:t>
            </a:r>
            <a:endParaRPr lang="en-GB" sz="28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49531" y="4052820"/>
            <a:ext cx="2957092" cy="6690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I have found a saw.</a:t>
            </a:r>
            <a:endParaRPr lang="en-GB" sz="28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76300" y="1632161"/>
            <a:ext cx="46185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still affecting the present</a:t>
            </a:r>
            <a:r>
              <a:rPr lang="en-GB" sz="32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. </a:t>
            </a:r>
            <a:endParaRPr lang="en-GB" sz="32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9268235" y="2242998"/>
            <a:ext cx="2219030" cy="995632"/>
          </a:xfrm>
          <a:prstGeom prst="wedgeRoundRectCallout">
            <a:avLst>
              <a:gd name="adj1" fmla="val -73245"/>
              <a:gd name="adj2" fmla="val 8216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We built the ship in the past and it is </a:t>
            </a:r>
            <a:r>
              <a:rPr lang="en-GB" sz="2000" i="1" dirty="0">
                <a:solidFill>
                  <a:schemeClr val="tx1"/>
                </a:solidFill>
              </a:rPr>
              <a:t>still</a:t>
            </a:r>
            <a:r>
              <a:rPr lang="en-GB" sz="2000" dirty="0">
                <a:solidFill>
                  <a:schemeClr val="tx1"/>
                </a:solidFill>
              </a:rPr>
              <a:t> there.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9265376" y="3726555"/>
            <a:ext cx="2219030" cy="995632"/>
          </a:xfrm>
          <a:prstGeom prst="wedgeRoundRectCallout">
            <a:avLst>
              <a:gd name="adj1" fmla="val -93184"/>
              <a:gd name="adj2" fmla="val 2735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I found a saw in the past and it is </a:t>
            </a:r>
            <a:r>
              <a:rPr lang="en-GB" sz="2000" i="1" dirty="0">
                <a:solidFill>
                  <a:schemeClr val="tx1"/>
                </a:solidFill>
              </a:rPr>
              <a:t>still</a:t>
            </a:r>
            <a:r>
              <a:rPr lang="en-GB" sz="2000" dirty="0">
                <a:solidFill>
                  <a:schemeClr val="tx1"/>
                </a:solidFill>
              </a:rPr>
              <a:t> with me.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9265376" y="5219720"/>
            <a:ext cx="2219030" cy="995632"/>
          </a:xfrm>
          <a:prstGeom prst="wedgeRoundRectCallout">
            <a:avLst>
              <a:gd name="adj1" fmla="val -76569"/>
              <a:gd name="adj2" fmla="val -2005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Tom ate the cake in the past and it is </a:t>
            </a:r>
            <a:r>
              <a:rPr lang="en-GB" sz="2000" i="1" dirty="0">
                <a:solidFill>
                  <a:schemeClr val="tx1"/>
                </a:solidFill>
              </a:rPr>
              <a:t>still</a:t>
            </a:r>
            <a:r>
              <a:rPr lang="en-GB" sz="2000" dirty="0">
                <a:solidFill>
                  <a:schemeClr val="tx1"/>
                </a:solidFill>
              </a:rPr>
              <a:t> eaten.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5D648BB-4ABE-C847-BD8B-BCAF21C489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51220" y="936957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F68FBC5-F3D5-E74A-AA24-5E446335233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4949" y="67293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7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3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481</Words>
  <Application>Microsoft Office PowerPoint</Application>
  <PresentationFormat>Widescreen</PresentationFormat>
  <Paragraphs>98</Paragraphs>
  <Slides>12</Slides>
  <Notes>11</Notes>
  <HiddenSlides>0</HiddenSlides>
  <MMClips>14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MS Mincho</vt:lpstr>
      <vt:lpstr>Arial</vt:lpstr>
      <vt:lpstr>Calibri</vt:lpstr>
      <vt:lpstr>Calibri Light</vt:lpstr>
      <vt:lpstr>Cambria</vt:lpstr>
      <vt:lpstr>Times New Roman</vt:lpstr>
      <vt:lpstr>Office Theme</vt:lpstr>
      <vt:lpstr>Tense Past, Progressive Past and Perfect Form </vt:lpstr>
      <vt:lpstr>PowerPoint Presentation</vt:lpstr>
      <vt:lpstr>PowerPoint Presentation</vt:lpstr>
      <vt:lpstr>PowerPoint Presentation</vt:lpstr>
      <vt:lpstr>     Progressive form of verbs  </vt:lpstr>
      <vt:lpstr>PowerPoint Presentation</vt:lpstr>
      <vt:lpstr>PowerPoint Presentation</vt:lpstr>
      <vt:lpstr>Perfect form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HP</cp:lastModifiedBy>
  <cp:revision>137</cp:revision>
  <dcterms:created xsi:type="dcterms:W3CDTF">2013-08-23T07:43:20Z</dcterms:created>
  <dcterms:modified xsi:type="dcterms:W3CDTF">2020-05-04T19:48:24Z</dcterms:modified>
</cp:coreProperties>
</file>