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53" r:id="rId3"/>
    <p:sldId id="312" r:id="rId4"/>
    <p:sldId id="315" r:id="rId5"/>
    <p:sldId id="327" r:id="rId6"/>
    <p:sldId id="330" r:id="rId7"/>
    <p:sldId id="35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6DFF7"/>
    <a:srgbClr val="EFC1EB"/>
    <a:srgbClr val="F7EDFA"/>
    <a:srgbClr val="D3BDFF"/>
    <a:srgbClr val="C4A7FF"/>
    <a:srgbClr val="FFDC97"/>
    <a:srgbClr val="FFCC66"/>
    <a:srgbClr val="9966FF"/>
    <a:srgbClr val="FFE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90" autoAdjust="0"/>
    <p:restoredTop sz="94286" autoAdjust="0"/>
  </p:normalViewPr>
  <p:slideViewPr>
    <p:cSldViewPr snapToGrid="0">
      <p:cViewPr varScale="1">
        <p:scale>
          <a:sx n="55" d="100"/>
          <a:sy n="55" d="100"/>
        </p:scale>
        <p:origin x="34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05/05/2020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292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845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3769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85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497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05/05/2020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05/05/2020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05/05/2020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05/05/2020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05/05/2020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05/05/2020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05/05/2020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05/05/2020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05/05/2020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05/05/2020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05/05/2020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05/05/2020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011" y="2493095"/>
            <a:ext cx="9468463" cy="935905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0000FF"/>
                </a:solidFill>
                <a:latin typeface="+mn-lt"/>
              </a:rPr>
              <a:t>Cohesive Devices</a:t>
            </a:r>
            <a:endParaRPr lang="en-GB" sz="3600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09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849" y="564059"/>
            <a:ext cx="1057355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b="1" dirty="0">
                <a:solidFill>
                  <a:srgbClr val="0000FF"/>
                </a:solidFill>
              </a:rPr>
              <a:t>Cohesive devices </a:t>
            </a:r>
          </a:p>
          <a:p>
            <a:pPr algn="ctr"/>
            <a:endParaRPr lang="en-GB" sz="1200" dirty="0">
              <a:solidFill>
                <a:srgbClr val="0000FF"/>
              </a:solidFill>
            </a:endParaRPr>
          </a:p>
          <a:p>
            <a:pPr algn="ctr"/>
            <a:r>
              <a:rPr lang="en-GB" sz="2600" dirty="0">
                <a:solidFill>
                  <a:srgbClr val="0000FF"/>
                </a:solidFill>
              </a:rPr>
              <a:t>Cohesive devices </a:t>
            </a:r>
            <a:r>
              <a:rPr lang="en-GB" sz="2600" dirty="0"/>
              <a:t>are like road signs. </a:t>
            </a:r>
          </a:p>
          <a:p>
            <a:pPr algn="ctr"/>
            <a:r>
              <a:rPr lang="en-GB" sz="26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430" y="419989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E62326-17AA-7A47-A651-92F5D7EADF12}"/>
              </a:ext>
            </a:extLst>
          </p:cNvPr>
          <p:cNvSpPr/>
          <p:nvPr/>
        </p:nvSpPr>
        <p:spPr>
          <a:xfrm>
            <a:off x="1066800" y="2847604"/>
            <a:ext cx="10058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Some are used to create cohesion </a:t>
            </a:r>
            <a:r>
              <a:rPr lang="en-GB" sz="26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within paragraphs </a:t>
            </a:r>
            <a:r>
              <a:rPr lang="en-GB" sz="2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some are used to create cohesion </a:t>
            </a:r>
            <a:r>
              <a:rPr lang="en-GB" sz="26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between paragraphs</a:t>
            </a:r>
            <a:r>
              <a:rPr lang="en-GB" sz="2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4A760B-10F4-F84A-A5E4-0B825F4CF65D}"/>
              </a:ext>
            </a:extLst>
          </p:cNvPr>
          <p:cNvSpPr/>
          <p:nvPr/>
        </p:nvSpPr>
        <p:spPr>
          <a:xfrm>
            <a:off x="998596" y="1863100"/>
            <a:ext cx="10058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/>
              <a:t>They keep the text </a:t>
            </a:r>
            <a:r>
              <a:rPr lang="en-GB" sz="2600" b="1" dirty="0"/>
              <a:t>running smoothly</a:t>
            </a:r>
            <a:r>
              <a:rPr lang="en-GB" sz="2600" dirty="0"/>
              <a:t>, making it clear </a:t>
            </a:r>
            <a:r>
              <a:rPr lang="en-GB" sz="2600" b="1" dirty="0"/>
              <a:t>which direction </a:t>
            </a:r>
            <a:r>
              <a:rPr lang="en-GB" sz="2600" dirty="0"/>
              <a:t>to follow and how different parts are </a:t>
            </a:r>
            <a:r>
              <a:rPr lang="en-GB" sz="2600" b="1" dirty="0"/>
              <a:t>linked</a:t>
            </a:r>
            <a:r>
              <a:rPr lang="en-GB" sz="2600" dirty="0"/>
              <a:t>. </a:t>
            </a:r>
            <a:endParaRPr lang="en-US" sz="2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936AA4-476C-DF40-953D-30F6A4880FD4}"/>
              </a:ext>
            </a:extLst>
          </p:cNvPr>
          <p:cNvSpPr/>
          <p:nvPr/>
        </p:nvSpPr>
        <p:spPr>
          <a:xfrm>
            <a:off x="6322123" y="4258645"/>
            <a:ext cx="390523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Determiners and Pronouns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A9FD3F-5BE2-E244-AD34-8CA1954BD839}"/>
              </a:ext>
            </a:extLst>
          </p:cNvPr>
          <p:cNvSpPr/>
          <p:nvPr/>
        </p:nvSpPr>
        <p:spPr>
          <a:xfrm>
            <a:off x="1243176" y="4049986"/>
            <a:ext cx="20681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Conjunctions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DFD17C-18E1-FA43-8B4F-5082467763F5}"/>
              </a:ext>
            </a:extLst>
          </p:cNvPr>
          <p:cNvSpPr/>
          <p:nvPr/>
        </p:nvSpPr>
        <p:spPr>
          <a:xfrm>
            <a:off x="3102655" y="4829693"/>
            <a:ext cx="111761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Ellipsis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B231B2-8019-F745-9E48-381B4DE8D27E}"/>
              </a:ext>
            </a:extLst>
          </p:cNvPr>
          <p:cNvSpPr/>
          <p:nvPr/>
        </p:nvSpPr>
        <p:spPr>
          <a:xfrm>
            <a:off x="4220269" y="3965211"/>
            <a:ext cx="164833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Adverbials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427694-5998-484E-B93B-F21BA1E6476A}"/>
              </a:ext>
            </a:extLst>
          </p:cNvPr>
          <p:cNvSpPr/>
          <p:nvPr/>
        </p:nvSpPr>
        <p:spPr>
          <a:xfrm>
            <a:off x="6136233" y="5112488"/>
            <a:ext cx="16346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Repetition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7C2A387-C4F6-A846-8AC3-BE49F2FE68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37209" y="51124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4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73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12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667" y="547878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Cohesive devices – </a:t>
            </a:r>
            <a:r>
              <a:rPr lang="en-GB" sz="3600" b="1" dirty="0">
                <a:solidFill>
                  <a:srgbClr val="7030A0"/>
                </a:solidFill>
              </a:rPr>
              <a:t>Conjunctions</a:t>
            </a:r>
            <a:r>
              <a:rPr lang="en-GB" sz="8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08921" y="1175516"/>
            <a:ext cx="102550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rgbClr val="0000FF"/>
                </a:solidFill>
              </a:rPr>
              <a:t>Conjunctions</a:t>
            </a:r>
            <a:r>
              <a:rPr lang="en-GB" sz="2400" dirty="0"/>
              <a:t> can be used as </a:t>
            </a:r>
            <a:r>
              <a:rPr lang="en-GB" sz="2400" b="1" dirty="0"/>
              <a:t>cohesive devices</a:t>
            </a:r>
            <a:r>
              <a:rPr lang="en-GB" sz="24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400" b="1" dirty="0"/>
              <a:t>Conjunctions</a:t>
            </a:r>
            <a:r>
              <a:rPr lang="en-GB" sz="2400" dirty="0"/>
              <a:t> link </a:t>
            </a:r>
            <a:r>
              <a:rPr lang="en-GB" sz="2400" b="1" dirty="0"/>
              <a:t>clauses</a:t>
            </a:r>
            <a:r>
              <a:rPr lang="en-GB" sz="2400" dirty="0"/>
              <a:t>. 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The </a:t>
            </a:r>
            <a:r>
              <a:rPr lang="en-GB" sz="2400" b="1" dirty="0"/>
              <a:t>links</a:t>
            </a:r>
            <a:r>
              <a:rPr lang="en-GB" sz="2400" dirty="0"/>
              <a:t> create </a:t>
            </a:r>
            <a:r>
              <a:rPr lang="en-GB" sz="2400" b="1" dirty="0"/>
              <a:t>cohesion</a:t>
            </a:r>
            <a:r>
              <a:rPr lang="en-GB" sz="2400" dirty="0"/>
              <a:t> by joining </a:t>
            </a:r>
            <a:r>
              <a:rPr lang="en-GB" sz="2400" b="1" dirty="0"/>
              <a:t>clauses</a:t>
            </a:r>
            <a:r>
              <a:rPr lang="en-GB" sz="2400" dirty="0"/>
              <a:t> and explaining how they are joined.</a:t>
            </a:r>
          </a:p>
          <a:p>
            <a:pPr algn="ctr">
              <a:lnSpc>
                <a:spcPct val="150000"/>
              </a:lnSpc>
            </a:pPr>
            <a:r>
              <a:rPr lang="en-GB" sz="2400" b="1" dirty="0"/>
              <a:t>Conjunctions</a:t>
            </a:r>
            <a:r>
              <a:rPr lang="en-GB" sz="2400" dirty="0"/>
              <a:t> can give </a:t>
            </a:r>
            <a:r>
              <a:rPr lang="en-GB" sz="2400" b="1" dirty="0"/>
              <a:t>meaning</a:t>
            </a:r>
            <a:r>
              <a:rPr lang="en-GB" sz="2400" dirty="0"/>
              <a:t> to the links, to do with…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16667" y="3588258"/>
            <a:ext cx="11176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9164" y="3592546"/>
            <a:ext cx="11176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place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01661" y="3588258"/>
            <a:ext cx="11176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cause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44158" y="3588258"/>
            <a:ext cx="158430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condition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53363" y="3588258"/>
            <a:ext cx="144050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contrast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16667" y="4462790"/>
            <a:ext cx="1117600" cy="59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116667" y="4111478"/>
            <a:ext cx="111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FF"/>
                </a:solidFill>
              </a:rPr>
              <a:t>when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while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since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as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before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32946" y="4111478"/>
            <a:ext cx="1370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FF"/>
                </a:solidFill>
              </a:rPr>
              <a:t>where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wherever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18558" y="4111478"/>
            <a:ext cx="1283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FF"/>
                </a:solidFill>
              </a:rPr>
              <a:t>because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so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for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since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19063" y="4111478"/>
            <a:ext cx="111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FF"/>
                </a:solidFill>
              </a:rPr>
              <a:t>if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unless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even if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45482" y="4111478"/>
            <a:ext cx="1448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FF"/>
                </a:solidFill>
              </a:rPr>
              <a:t>although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though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whereas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while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5C64470-A0F6-0941-9B50-28F7B9681D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51166" y="8400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7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90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  <p:bldP spid="5" grpId="0" animBg="1"/>
      <p:bldP spid="9" grpId="0" animBg="1"/>
      <p:bldP spid="10" grpId="0" animBg="1"/>
      <p:bldP spid="11" grpId="0" animBg="1"/>
      <p:bldP spid="12" grpId="0" animBg="1"/>
      <p:bldP spid="8" grpId="0" build="p"/>
      <p:bldP spid="16" grpId="0" build="p"/>
      <p:bldP spid="17" grpId="0" build="p"/>
      <p:bldP spid="18" grpId="0" build="p"/>
      <p:bldP spid="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166" y="614918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Cohesive devices – Conjunctions</a:t>
            </a: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15965" y="2525920"/>
            <a:ext cx="10122555" cy="1384995"/>
          </a:xfrm>
          <a:prstGeom prst="rect">
            <a:avLst/>
          </a:prstGeom>
          <a:solidFill>
            <a:srgbClr val="CAE8AA"/>
          </a:solidFill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Whereas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typical school may have 30 children in Year 6 to choose from, Green Vale must select its team from across KS2 in order to have enough players. </a:t>
            </a:r>
            <a:endParaRPr lang="en-GB" sz="2800" dirty="0"/>
          </a:p>
        </p:txBody>
      </p:sp>
      <p:sp>
        <p:nvSpPr>
          <p:cNvPr id="18" name="Rectangle 17"/>
          <p:cNvSpPr/>
          <p:nvPr/>
        </p:nvSpPr>
        <p:spPr>
          <a:xfrm>
            <a:off x="2700998" y="1530740"/>
            <a:ext cx="6752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With </a:t>
            </a:r>
            <a:r>
              <a:rPr lang="en-GB" sz="2800" dirty="0">
                <a:solidFill>
                  <a:srgbClr val="0000FF"/>
                </a:solidFill>
              </a:rPr>
              <a:t>conjunctions</a:t>
            </a:r>
            <a:r>
              <a:rPr lang="en-GB" sz="2800" dirty="0">
                <a:solidFill>
                  <a:prstClr val="black"/>
                </a:solidFill>
              </a:rPr>
              <a:t>, a text has more </a:t>
            </a:r>
            <a:r>
              <a:rPr lang="en-GB" sz="2800" dirty="0">
                <a:solidFill>
                  <a:srgbClr val="0000FF"/>
                </a:solidFill>
              </a:rPr>
              <a:t>cohesion</a:t>
            </a:r>
            <a:r>
              <a:rPr lang="en-GB" sz="2800" dirty="0">
                <a:solidFill>
                  <a:prstClr val="black"/>
                </a:solidFill>
              </a:rPr>
              <a:t>.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965599" y="3951987"/>
            <a:ext cx="10260801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GB" sz="2400" dirty="0">
                <a:solidFill>
                  <a:prstClr val="black"/>
                </a:solidFill>
              </a:rPr>
              <a:t>The </a:t>
            </a:r>
            <a:r>
              <a:rPr lang="en-GB" sz="2400" b="1" dirty="0">
                <a:solidFill>
                  <a:prstClr val="black"/>
                </a:solidFill>
              </a:rPr>
              <a:t>conjunction</a:t>
            </a:r>
            <a:r>
              <a:rPr lang="en-GB" sz="2400" dirty="0">
                <a:solidFill>
                  <a:prstClr val="black"/>
                </a:solidFill>
              </a:rPr>
              <a:t> creates </a:t>
            </a:r>
            <a:r>
              <a:rPr lang="en-GB" sz="2400" b="1" dirty="0">
                <a:solidFill>
                  <a:prstClr val="black"/>
                </a:solidFill>
              </a:rPr>
              <a:t>cohesion</a:t>
            </a:r>
            <a:r>
              <a:rPr lang="en-GB" sz="2400" dirty="0">
                <a:solidFill>
                  <a:prstClr val="black"/>
                </a:solidFill>
              </a:rPr>
              <a:t> by making one sentence. It shows that the first (subordinate) clause gives additional meaning to the second (main) clause. 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4198307-957B-5D46-99C1-6C22B08559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25720" y="85484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9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03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90463" y="495629"/>
            <a:ext cx="10573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Cohesive devices - </a:t>
            </a:r>
            <a:r>
              <a:rPr lang="en-GB" sz="4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Adverbials</a:t>
            </a:r>
            <a:endParaRPr lang="en-GB" sz="3600" b="1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>
                <a:solidFill>
                  <a:srgbClr val="000000"/>
                </a:solidFill>
                <a:latin typeface="ArialMT"/>
              </a:rPr>
              <a:t>An </a:t>
            </a:r>
            <a:r>
              <a:rPr lang="en-GB" sz="2800" dirty="0">
                <a:solidFill>
                  <a:srgbClr val="0000FF"/>
                </a:solidFill>
                <a:latin typeface="ArialMT"/>
              </a:rPr>
              <a:t>adverbial</a:t>
            </a:r>
            <a:r>
              <a:rPr lang="en-GB" sz="2800" dirty="0">
                <a:solidFill>
                  <a:srgbClr val="000000"/>
                </a:solidFill>
                <a:latin typeface="ArialMT"/>
              </a:rPr>
              <a:t> modifies a </a:t>
            </a:r>
            <a:r>
              <a:rPr lang="en-GB" sz="2800" b="1" dirty="0">
                <a:solidFill>
                  <a:srgbClr val="000000"/>
                </a:solidFill>
                <a:latin typeface="ArialMT"/>
              </a:rPr>
              <a:t>verb</a:t>
            </a:r>
            <a:r>
              <a:rPr lang="en-GB" sz="2800" dirty="0">
                <a:solidFill>
                  <a:srgbClr val="000000"/>
                </a:solidFill>
                <a:latin typeface="ArialMT"/>
              </a:rPr>
              <a:t> or a </a:t>
            </a:r>
            <a:r>
              <a:rPr lang="en-GB" sz="2800" b="1" dirty="0">
                <a:solidFill>
                  <a:srgbClr val="000000"/>
                </a:solidFill>
                <a:latin typeface="ArialMT"/>
              </a:rPr>
              <a:t>clause</a:t>
            </a:r>
            <a:r>
              <a:rPr lang="en-GB" sz="2800" dirty="0">
                <a:solidFill>
                  <a:srgbClr val="000000"/>
                </a:solidFill>
                <a:latin typeface="ArialMT"/>
              </a:rPr>
              <a:t>.</a:t>
            </a:r>
            <a:endParaRPr lang="en-GB" sz="28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315" y="1716651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can be</a:t>
            </a:r>
            <a:endParaRPr lang="en-GB" sz="4800" dirty="0"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2363" y="2432543"/>
            <a:ext cx="20933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a word,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a phrase,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or a clause,</a:t>
            </a:r>
          </a:p>
        </p:txBody>
      </p:sp>
      <p:sp>
        <p:nvSpPr>
          <p:cNvPr id="11" name="Rounded Rectangle 2"/>
          <p:cNvSpPr/>
          <p:nvPr/>
        </p:nvSpPr>
        <p:spPr>
          <a:xfrm>
            <a:off x="790463" y="2720078"/>
            <a:ext cx="2625213" cy="5726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firstly</a:t>
            </a:r>
          </a:p>
        </p:txBody>
      </p:sp>
      <p:sp>
        <p:nvSpPr>
          <p:cNvPr id="12" name="Rounded Rectangle 9"/>
          <p:cNvSpPr/>
          <p:nvPr/>
        </p:nvSpPr>
        <p:spPr>
          <a:xfrm>
            <a:off x="790463" y="3628642"/>
            <a:ext cx="2930737" cy="5726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 initial inspection</a:t>
            </a:r>
          </a:p>
        </p:txBody>
      </p:sp>
      <p:sp>
        <p:nvSpPr>
          <p:cNvPr id="13" name="Rounded Rectangle 10"/>
          <p:cNvSpPr/>
          <p:nvPr/>
        </p:nvSpPr>
        <p:spPr>
          <a:xfrm>
            <a:off x="790463" y="4656540"/>
            <a:ext cx="4191900" cy="57262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playing other teams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28698" y="1691745"/>
            <a:ext cx="3935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…answering questions such as,</a:t>
            </a:r>
            <a:endParaRPr lang="en-GB" sz="4800" dirty="0">
              <a:effectLst/>
            </a:endParaRPr>
          </a:p>
        </p:txBody>
      </p:sp>
      <p:sp>
        <p:nvSpPr>
          <p:cNvPr id="15" name="Rounded Rectangular Callout 2"/>
          <p:cNvSpPr/>
          <p:nvPr/>
        </p:nvSpPr>
        <p:spPr>
          <a:xfrm rot="10800000" flipV="1">
            <a:off x="8538274" y="4511176"/>
            <a:ext cx="1647227" cy="629983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When?</a:t>
            </a:r>
          </a:p>
        </p:txBody>
      </p:sp>
      <p:sp>
        <p:nvSpPr>
          <p:cNvPr id="16" name="Rounded Rectangular Callout 8"/>
          <p:cNvSpPr/>
          <p:nvPr/>
        </p:nvSpPr>
        <p:spPr>
          <a:xfrm rot="10800000" flipV="1">
            <a:off x="8538275" y="3542612"/>
            <a:ext cx="1647227" cy="604502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rgbClr val="BDD7E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Where?</a:t>
            </a:r>
          </a:p>
        </p:txBody>
      </p:sp>
      <p:sp>
        <p:nvSpPr>
          <p:cNvPr id="17" name="Rounded Rectangular Callout 9"/>
          <p:cNvSpPr/>
          <p:nvPr/>
        </p:nvSpPr>
        <p:spPr>
          <a:xfrm rot="10800000" flipV="1">
            <a:off x="8336892" y="2724864"/>
            <a:ext cx="2248288" cy="634746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rgbClr val="BDD7E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In what order?</a:t>
            </a:r>
          </a:p>
        </p:txBody>
      </p:sp>
      <p:sp>
        <p:nvSpPr>
          <p:cNvPr id="18" name="Rounded Rectangular Callout 2">
            <a:extLst>
              <a:ext uri="{FF2B5EF4-FFF2-40B4-BE49-F238E27FC236}">
                <a16:creationId xmlns:a16="http://schemas.microsoft.com/office/drawing/2014/main" id="{90BA29D2-2CB1-F44B-AA29-ED65B163C79C}"/>
              </a:ext>
            </a:extLst>
          </p:cNvPr>
          <p:cNvSpPr/>
          <p:nvPr/>
        </p:nvSpPr>
        <p:spPr>
          <a:xfrm rot="10800000" flipV="1">
            <a:off x="8637422" y="5343754"/>
            <a:ext cx="1647227" cy="629983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How?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B6BD2D3-0E2F-4E46-A5A1-9CEA656225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78780" y="6959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7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40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0" grpId="0" uiExpand="1" build="p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3596" y="697757"/>
            <a:ext cx="105735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Cohesive devices - </a:t>
            </a:r>
            <a:r>
              <a:rPr lang="en-GB" sz="4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Adverbials</a:t>
            </a:r>
          </a:p>
          <a:p>
            <a:pPr algn="ctr"/>
            <a:r>
              <a:rPr lang="en-GB" sz="3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Adverbials</a:t>
            </a:r>
            <a:r>
              <a:rPr lang="en-GB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can be used as cohesive devices</a:t>
            </a:r>
            <a:endParaRPr lang="en-GB" sz="3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952443" y="3355171"/>
            <a:ext cx="10122555" cy="461665"/>
          </a:xfrm>
          <a:prstGeom prst="rect">
            <a:avLst/>
          </a:prstGeom>
          <a:solidFill>
            <a:srgbClr val="D3BDFF"/>
          </a:solidFill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On initial inspection</a:t>
            </a:r>
            <a:r>
              <a:rPr lang="en-GB" sz="2400" i="1" dirty="0">
                <a:cs typeface="Times New Roman" panose="02020603050405020304" pitchFamily="18" charset="0"/>
              </a:rPr>
              <a:t>, Green Cale’s football pitch is unsuitable for practice. </a:t>
            </a:r>
            <a:endParaRPr lang="en-GB" sz="2400" i="1" dirty="0"/>
          </a:p>
        </p:txBody>
      </p:sp>
      <p:sp>
        <p:nvSpPr>
          <p:cNvPr id="9" name="Rectangle 8"/>
          <p:cNvSpPr/>
          <p:nvPr/>
        </p:nvSpPr>
        <p:spPr>
          <a:xfrm>
            <a:off x="903596" y="2122389"/>
            <a:ext cx="10122555" cy="1046440"/>
          </a:xfrm>
          <a:prstGeom prst="rect">
            <a:avLst/>
          </a:prstGeom>
          <a:solidFill>
            <a:srgbClr val="D3BDFF"/>
          </a:solidFill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the last five years</a:t>
            </a:r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, this village school football team has come top of the Small Schools’ League. </a:t>
            </a:r>
          </a:p>
          <a:p>
            <a:endParaRPr lang="en-GB" sz="1400" i="1" dirty="0"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8"/>
          <p:cNvSpPr/>
          <p:nvPr/>
        </p:nvSpPr>
        <p:spPr>
          <a:xfrm rot="10800000" flipV="1">
            <a:off x="1591395" y="4171828"/>
            <a:ext cx="1647227" cy="604502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rgbClr val="BDD7E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When?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8FF1F2-084A-B644-A67D-E07D4108997D}"/>
              </a:ext>
            </a:extLst>
          </p:cNvPr>
          <p:cNvSpPr txBox="1"/>
          <p:nvPr/>
        </p:nvSpPr>
        <p:spPr>
          <a:xfrm>
            <a:off x="1098232" y="5122086"/>
            <a:ext cx="10378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These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adverbials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 make the ‘setting’ of the paragraphs clear, right from the start. 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7A95458-2D9C-BC4F-8D3E-75B22A537F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21358" y="40676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2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5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7957D5-E1F6-4BAB-8E43-B72E2923BC03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5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6107</TotalTime>
  <Words>323</Words>
  <Application>Microsoft Office PowerPoint</Application>
  <PresentationFormat>Widescreen</PresentationFormat>
  <Paragraphs>73</Paragraphs>
  <Slides>7</Slides>
  <Notes>6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ArialMT</vt:lpstr>
      <vt:lpstr>Calibri</vt:lpstr>
      <vt:lpstr>Calibri Light</vt:lpstr>
      <vt:lpstr>Times New Roman</vt:lpstr>
      <vt:lpstr>Office Theme</vt:lpstr>
      <vt:lpstr>Cohesive Devices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507</cp:revision>
  <dcterms:created xsi:type="dcterms:W3CDTF">2013-08-23T07:43:20Z</dcterms:created>
  <dcterms:modified xsi:type="dcterms:W3CDTF">2020-05-05T19:56:05Z</dcterms:modified>
</cp:coreProperties>
</file>