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5" r:id="rId2"/>
    <p:sldId id="258" r:id="rId3"/>
    <p:sldId id="299" r:id="rId4"/>
    <p:sldId id="295" r:id="rId5"/>
    <p:sldId id="280" r:id="rId6"/>
    <p:sldId id="300" r:id="rId7"/>
    <p:sldId id="336" r:id="rId8"/>
    <p:sldId id="333" r:id="rId9"/>
    <p:sldId id="334" r:id="rId10"/>
    <p:sldId id="335" r:id="rId11"/>
    <p:sldId id="337" r:id="rId12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FF0066"/>
    <a:srgbClr val="7030A0"/>
    <a:srgbClr val="FF33CC"/>
    <a:srgbClr val="FF7D7D"/>
    <a:srgbClr val="FFABCD"/>
    <a:srgbClr val="C7A1E3"/>
    <a:srgbClr val="EFC1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4" autoAdjust="0"/>
    <p:restoredTop sz="94249" autoAdjust="0"/>
  </p:normalViewPr>
  <p:slideViewPr>
    <p:cSldViewPr snapToGrid="0">
      <p:cViewPr varScale="1">
        <p:scale>
          <a:sx n="59" d="100"/>
          <a:sy n="59" d="100"/>
        </p:scale>
        <p:origin x="293" y="67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08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96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087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64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46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462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088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08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media" Target="../media/media2.m4a"/><Relationship Id="rId7" Type="http://schemas.openxmlformats.org/officeDocument/2006/relationships/image" Target="../media/image1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5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image" Target="../media/image6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openxmlformats.org/officeDocument/2006/relationships/image" Target="../media/image7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674575-5F43-4B44-9DAA-81151ABFD5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22" y="2303269"/>
            <a:ext cx="2217010" cy="32126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572700" y="171748"/>
            <a:ext cx="11362902" cy="1800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Word Classes: Nouns, adjective, verbs, adverbs</a:t>
            </a: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r>
              <a:rPr lang="en-GB" sz="3600" i="1" dirty="0">
                <a:latin typeface="+mn-lt"/>
              </a:rPr>
              <a:t>Video Games</a:t>
            </a:r>
            <a:endParaRPr lang="en-GB" sz="4800" i="1" dirty="0">
              <a:latin typeface="+mn-lt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D04B3097-D562-4E9E-ADD5-D0F4211E6D19}"/>
              </a:ext>
            </a:extLst>
          </p:cNvPr>
          <p:cNvSpPr/>
          <p:nvPr/>
        </p:nvSpPr>
        <p:spPr>
          <a:xfrm>
            <a:off x="7132996" y="3647012"/>
            <a:ext cx="2297198" cy="1636210"/>
          </a:xfrm>
          <a:prstGeom prst="wedgeRoundRectCallout">
            <a:avLst>
              <a:gd name="adj1" fmla="val 66913"/>
              <a:gd name="adj2" fmla="val -748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7030A0"/>
                </a:solidFill>
              </a:rPr>
              <a:t>I think some of the characters are rather scary when they shout loudly.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5CCF34D-2CD3-4C82-836B-B66373DECD70}"/>
              </a:ext>
            </a:extLst>
          </p:cNvPr>
          <p:cNvSpPr/>
          <p:nvPr/>
        </p:nvSpPr>
        <p:spPr>
          <a:xfrm>
            <a:off x="3525086" y="3022760"/>
            <a:ext cx="2729065" cy="1773675"/>
          </a:xfrm>
          <a:prstGeom prst="wedgeRoundRectCallout">
            <a:avLst>
              <a:gd name="adj1" fmla="val -71196"/>
              <a:gd name="adj2" fmla="val -405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7030A0"/>
                </a:solidFill>
              </a:rPr>
              <a:t>I love seeing the fun characters in Mario games, whizzing fast in their vehicles or jumping high in the air.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EC363-907C-4704-9DBD-8A32634D2C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315" y="1779044"/>
            <a:ext cx="1815684" cy="3735936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90429FC-7416-0C48-8355-B7387EA82D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74065" y="509497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F22964D-2A62-A446-8C8D-48DE1D58D7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60024" y="5496384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222" y="469933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Multiple word classes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6837" y="1254582"/>
            <a:ext cx="9297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Can you think of two word classes that these can belong to? </a:t>
            </a:r>
            <a:endParaRPr lang="en-GB" sz="2400" i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36" y="3540938"/>
            <a:ext cx="2427243" cy="213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11">
            <a:extLst>
              <a:ext uri="{FF2B5EF4-FFF2-40B4-BE49-F238E27FC236}">
                <a16:creationId xmlns:a16="http://schemas.microsoft.com/office/drawing/2014/main" id="{E5CCF34D-2CD3-4C82-836B-B66373DECD70}"/>
              </a:ext>
            </a:extLst>
          </p:cNvPr>
          <p:cNvSpPr/>
          <p:nvPr/>
        </p:nvSpPr>
        <p:spPr>
          <a:xfrm>
            <a:off x="2581723" y="4308338"/>
            <a:ext cx="2104910" cy="1367844"/>
          </a:xfrm>
          <a:prstGeom prst="wedgeRoundRectCallout">
            <a:avLst>
              <a:gd name="adj1" fmla="val -71196"/>
              <a:gd name="adj2" fmla="val -405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This is a really </a:t>
            </a:r>
            <a:r>
              <a:rPr lang="en-GB" sz="2000" dirty="0">
                <a:solidFill>
                  <a:srgbClr val="FF0000"/>
                </a:solidFill>
              </a:rPr>
              <a:t>dirty </a:t>
            </a:r>
            <a:r>
              <a:rPr lang="en-GB" sz="2000" dirty="0">
                <a:solidFill>
                  <a:schemeClr val="tx1"/>
                </a:solidFill>
              </a:rPr>
              <a:t>kart!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8068" y="1530007"/>
            <a:ext cx="1544128" cy="260191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peech Bubble: Rectangle with Corners Rounded 11">
            <a:extLst>
              <a:ext uri="{FF2B5EF4-FFF2-40B4-BE49-F238E27FC236}">
                <a16:creationId xmlns:a16="http://schemas.microsoft.com/office/drawing/2014/main" id="{E5CCF34D-2CD3-4C82-836B-B66373DECD70}"/>
              </a:ext>
            </a:extLst>
          </p:cNvPr>
          <p:cNvSpPr/>
          <p:nvPr/>
        </p:nvSpPr>
        <p:spPr>
          <a:xfrm>
            <a:off x="8305508" y="4505879"/>
            <a:ext cx="2104910" cy="1367844"/>
          </a:xfrm>
          <a:prstGeom prst="wedgeRoundRectCallout">
            <a:avLst>
              <a:gd name="adj1" fmla="val 44374"/>
              <a:gd name="adj2" fmla="val -941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Wario is always playing </a:t>
            </a:r>
            <a:r>
              <a:rPr lang="en-GB" sz="2000" dirty="0">
                <a:solidFill>
                  <a:srgbClr val="FF0000"/>
                </a:solidFill>
              </a:rPr>
              <a:t>dirty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5CCF34D-2CD3-4C82-836B-B66373DECD70}"/>
              </a:ext>
            </a:extLst>
          </p:cNvPr>
          <p:cNvSpPr/>
          <p:nvPr/>
        </p:nvSpPr>
        <p:spPr>
          <a:xfrm>
            <a:off x="7678169" y="2081653"/>
            <a:ext cx="2104910" cy="1367844"/>
          </a:xfrm>
          <a:prstGeom prst="wedgeRoundRectCallout">
            <a:avLst>
              <a:gd name="adj1" fmla="val 81504"/>
              <a:gd name="adj2" fmla="val -37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am going to </a:t>
            </a:r>
            <a:r>
              <a:rPr lang="en-GB" sz="2000" dirty="0">
                <a:solidFill>
                  <a:srgbClr val="FF0000"/>
                </a:solidFill>
              </a:rPr>
              <a:t>design</a:t>
            </a:r>
            <a:r>
              <a:rPr lang="en-GB" sz="2000" dirty="0">
                <a:solidFill>
                  <a:schemeClr val="tx1"/>
                </a:solidFill>
              </a:rPr>
              <a:t> a new house.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127570" y="5546785"/>
            <a:ext cx="1508136" cy="775308"/>
            <a:chOff x="8793850" y="1653743"/>
            <a:chExt cx="1508136" cy="775308"/>
          </a:xfrm>
        </p:grpSpPr>
        <p:sp>
          <p:nvSpPr>
            <p:cNvPr id="16" name="Rectangle 15"/>
            <p:cNvSpPr/>
            <p:nvPr/>
          </p:nvSpPr>
          <p:spPr>
            <a:xfrm>
              <a:off x="8793850" y="1967386"/>
              <a:ext cx="1093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400" dirty="0"/>
                <a:t>adverb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9748891" y="1653743"/>
              <a:ext cx="553095" cy="4457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295292" y="5322499"/>
            <a:ext cx="1720288" cy="904621"/>
            <a:chOff x="2007508" y="5252291"/>
            <a:chExt cx="1720288" cy="904621"/>
          </a:xfrm>
        </p:grpSpPr>
        <p:sp>
          <p:nvSpPr>
            <p:cNvPr id="17" name="Rectangle 16"/>
            <p:cNvSpPr/>
            <p:nvPr/>
          </p:nvSpPr>
          <p:spPr>
            <a:xfrm>
              <a:off x="2180820" y="5695247"/>
              <a:ext cx="15469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400" dirty="0"/>
                <a:t>adjective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2007508" y="5252291"/>
              <a:ext cx="276044" cy="5379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peech Bubble: Rectangle with Corners Rounded 11">
            <a:extLst>
              <a:ext uri="{FF2B5EF4-FFF2-40B4-BE49-F238E27FC236}">
                <a16:creationId xmlns:a16="http://schemas.microsoft.com/office/drawing/2014/main" id="{E5CCF34D-2CD3-4C82-836B-B66373DECD70}"/>
              </a:ext>
            </a:extLst>
          </p:cNvPr>
          <p:cNvSpPr/>
          <p:nvPr/>
        </p:nvSpPr>
        <p:spPr>
          <a:xfrm>
            <a:off x="2087202" y="2147043"/>
            <a:ext cx="2104910" cy="1367844"/>
          </a:xfrm>
          <a:prstGeom prst="wedgeRoundRectCallout">
            <a:avLst>
              <a:gd name="adj1" fmla="val -44557"/>
              <a:gd name="adj2" fmla="val 849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This </a:t>
            </a:r>
            <a:r>
              <a:rPr lang="en-GB" sz="2000" dirty="0">
                <a:solidFill>
                  <a:srgbClr val="FF0000"/>
                </a:solidFill>
              </a:rPr>
              <a:t>design</a:t>
            </a:r>
            <a:r>
              <a:rPr lang="en-GB" sz="2000" dirty="0">
                <a:solidFill>
                  <a:schemeClr val="tx1"/>
                </a:solidFill>
              </a:rPr>
              <a:t> is great!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041452" y="2847291"/>
            <a:ext cx="1093841" cy="1024433"/>
            <a:chOff x="9246938" y="1653743"/>
            <a:chExt cx="1093841" cy="1024433"/>
          </a:xfrm>
        </p:grpSpPr>
        <p:sp>
          <p:nvSpPr>
            <p:cNvPr id="25" name="Rectangle 24"/>
            <p:cNvSpPr/>
            <p:nvPr/>
          </p:nvSpPr>
          <p:spPr>
            <a:xfrm>
              <a:off x="9246938" y="2216511"/>
              <a:ext cx="1093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400" dirty="0"/>
                <a:t>verb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9793859" y="1653743"/>
              <a:ext cx="508127" cy="6535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571337" y="2010620"/>
            <a:ext cx="2007814" cy="530848"/>
            <a:chOff x="7898092" y="2161429"/>
            <a:chExt cx="2007814" cy="530848"/>
          </a:xfrm>
        </p:grpSpPr>
        <p:sp>
          <p:nvSpPr>
            <p:cNvPr id="28" name="Rectangle 27"/>
            <p:cNvSpPr/>
            <p:nvPr/>
          </p:nvSpPr>
          <p:spPr>
            <a:xfrm>
              <a:off x="8812065" y="2161429"/>
              <a:ext cx="1093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400" dirty="0"/>
                <a:t>noun</a:t>
              </a:r>
            </a:p>
          </p:txBody>
        </p:sp>
        <p:cxnSp>
          <p:nvCxnSpPr>
            <p:cNvPr id="29" name="Straight Arrow Connector 28"/>
            <p:cNvCxnSpPr>
              <a:stCxn id="28" idx="1"/>
            </p:cNvCxnSpPr>
            <p:nvPr/>
          </p:nvCxnSpPr>
          <p:spPr>
            <a:xfrm flipH="1">
              <a:off x="7898092" y="2392262"/>
              <a:ext cx="913973" cy="3000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BE8C7C8-F5B2-2C43-87CD-A7A36305F6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4848" y="748245"/>
            <a:ext cx="812800" cy="8128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47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21" grpId="0" animBg="1"/>
      <p:bldP spid="1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8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names a person, place, idea, thing or feeling.</a:t>
            </a:r>
            <a:endParaRPr lang="en-GB" sz="28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plumber</a:t>
            </a:r>
            <a:endParaRPr lang="en-GB" sz="2800" i="1" dirty="0">
              <a:latin typeface="+mj-lt"/>
            </a:endParaRPr>
          </a:p>
          <a:p>
            <a:pPr algn="ctr"/>
            <a:r>
              <a:rPr lang="en-GB" sz="28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rescue</a:t>
            </a:r>
          </a:p>
          <a:p>
            <a:pPr algn="ctr"/>
            <a:r>
              <a:rPr lang="en-GB" sz="28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race</a:t>
            </a:r>
          </a:p>
          <a:p>
            <a:pPr algn="ctr"/>
            <a:r>
              <a:rPr lang="en-GB" sz="28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mushroom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950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In front of 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we often have 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     an     the</a:t>
            </a:r>
            <a:endParaRPr lang="en-GB" sz="10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81299" y="5509006"/>
            <a:ext cx="176414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determiners</a:t>
            </a:r>
            <a:endParaRPr lang="en-GB" sz="1600" dirty="0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7114143" y="5509006"/>
            <a:ext cx="767156" cy="1917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107" y="2239098"/>
            <a:ext cx="3109823" cy="15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3F82418-AC6B-A440-B420-C251BDE91B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2470" y="1892033"/>
            <a:ext cx="812800" cy="812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9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uiExpand="1" build="p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8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names a person, place, idea, thing or feeling.</a:t>
            </a:r>
            <a:endParaRPr lang="en-GB" sz="28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3365" y="2397948"/>
            <a:ext cx="6338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rgbClr val="0000FF"/>
                </a:solidFill>
                <a:latin typeface="+mj-lt"/>
              </a:rPr>
              <a:t>M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ario</a:t>
            </a:r>
          </a:p>
          <a:p>
            <a:pPr algn="ctr"/>
            <a:r>
              <a:rPr lang="en-GB" sz="2800" b="1" i="1" dirty="0">
                <a:solidFill>
                  <a:srgbClr val="0000FF"/>
                </a:solidFill>
                <a:latin typeface="+mj-lt"/>
              </a:rPr>
              <a:t>M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ushroom </a:t>
            </a:r>
            <a:r>
              <a:rPr lang="en-GB" sz="2800" b="1" i="1" dirty="0">
                <a:solidFill>
                  <a:srgbClr val="0000FF"/>
                </a:solidFill>
                <a:latin typeface="+mj-lt"/>
              </a:rPr>
              <a:t>T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own</a:t>
            </a:r>
            <a:endParaRPr lang="en-GB" sz="2800" i="1" dirty="0">
              <a:latin typeface="+mj-lt"/>
            </a:endParaRPr>
          </a:p>
          <a:p>
            <a:pPr algn="ctr"/>
            <a:r>
              <a:rPr lang="en-GB" sz="2800" b="1" i="1" dirty="0">
                <a:solidFill>
                  <a:srgbClr val="0000FF"/>
                </a:solidFill>
                <a:latin typeface="+mj-lt"/>
              </a:rPr>
              <a:t>Yoshi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the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dinosaur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0273" y="4812935"/>
            <a:ext cx="9950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When a noun is a particular name it is called a </a:t>
            </a:r>
          </a:p>
          <a:p>
            <a:pPr algn="ctr">
              <a:spcAft>
                <a:spcPts val="0"/>
              </a:spcAft>
            </a:pPr>
            <a:r>
              <a:rPr lang="en-GB" sz="32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proper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9E0FDB-A7A6-4092-83D0-2B5F84BC6098}"/>
              </a:ext>
            </a:extLst>
          </p:cNvPr>
          <p:cNvSpPr/>
          <p:nvPr/>
        </p:nvSpPr>
        <p:spPr>
          <a:xfrm>
            <a:off x="1010653" y="2374651"/>
            <a:ext cx="2390943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Proper nouns  are shown using capital letters.</a:t>
            </a:r>
            <a:endParaRPr lang="en-GB" sz="1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E33B03-399B-4192-A259-D2312BF761F9}"/>
              </a:ext>
            </a:extLst>
          </p:cNvPr>
          <p:cNvCxnSpPr>
            <a:cxnSpLocks/>
          </p:cNvCxnSpPr>
          <p:nvPr/>
        </p:nvCxnSpPr>
        <p:spPr>
          <a:xfrm>
            <a:off x="3400926" y="2691481"/>
            <a:ext cx="21977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93E200-57D7-4584-BBFA-DE590AD0BD29}"/>
              </a:ext>
            </a:extLst>
          </p:cNvPr>
          <p:cNvCxnSpPr>
            <a:cxnSpLocks/>
          </p:cNvCxnSpPr>
          <p:nvPr/>
        </p:nvCxnSpPr>
        <p:spPr>
          <a:xfrm>
            <a:off x="3400926" y="2882482"/>
            <a:ext cx="1403987" cy="1228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6D14B1-B67C-4177-9881-161E6380312A}"/>
              </a:ext>
            </a:extLst>
          </p:cNvPr>
          <p:cNvCxnSpPr>
            <a:cxnSpLocks/>
          </p:cNvCxnSpPr>
          <p:nvPr/>
        </p:nvCxnSpPr>
        <p:spPr>
          <a:xfrm>
            <a:off x="3400926" y="3196808"/>
            <a:ext cx="1343602" cy="271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AD957F-3FB6-44B1-B696-14E3749B2B68}"/>
              </a:ext>
            </a:extLst>
          </p:cNvPr>
          <p:cNvCxnSpPr>
            <a:cxnSpLocks/>
          </p:cNvCxnSpPr>
          <p:nvPr/>
        </p:nvCxnSpPr>
        <p:spPr>
          <a:xfrm flipH="1" flipV="1">
            <a:off x="3400927" y="2691481"/>
            <a:ext cx="3066134" cy="3138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Yoshi, Nintendo, Mario Bros, Super Mario, Video Ga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407" y="3090445"/>
            <a:ext cx="1966523" cy="147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F5D9E55-6629-D64C-A3EF-7651142D93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93679" y="455829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4DEA244-121D-1247-A21F-E5EE0DFCD1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4253" y="5483753"/>
            <a:ext cx="812800" cy="812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83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4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</a:rPr>
              <a:t>Verbs </a:t>
            </a:r>
          </a:p>
          <a:p>
            <a:pPr algn="ctr"/>
            <a:r>
              <a:rPr lang="en-GB" sz="2800" dirty="0"/>
              <a:t>Verbs indicate what someone or something is </a:t>
            </a:r>
          </a:p>
          <a:p>
            <a:pPr algn="ctr"/>
            <a:r>
              <a:rPr lang="en-GB" sz="2800" dirty="0">
                <a:solidFill>
                  <a:srgbClr val="00B050"/>
                </a:solidFill>
              </a:rPr>
              <a:t>doing</a:t>
            </a:r>
            <a:r>
              <a:rPr lang="en-GB" sz="2800" dirty="0"/>
              <a:t>, </a:t>
            </a:r>
            <a:r>
              <a:rPr lang="en-GB" sz="2800" dirty="0">
                <a:solidFill>
                  <a:srgbClr val="00B050"/>
                </a:solidFill>
              </a:rPr>
              <a:t>feeling </a:t>
            </a:r>
            <a:r>
              <a:rPr lang="en-GB" sz="2800" dirty="0"/>
              <a:t>or </a:t>
            </a:r>
            <a:r>
              <a:rPr lang="en-GB" sz="2800" dirty="0">
                <a:solidFill>
                  <a:srgbClr val="00B050"/>
                </a:solidFill>
              </a:rPr>
              <a:t>being</a:t>
            </a:r>
            <a:r>
              <a:rPr lang="en-GB" sz="28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3476" y="2566045"/>
            <a:ext cx="39143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Mario 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gasped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/>
            <a:r>
              <a:rPr lang="en-GB" sz="2800" i="1" dirty="0">
                <a:latin typeface="+mj-lt"/>
              </a:rPr>
              <a:t>The kart 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hurtled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/>
            <a:r>
              <a:rPr lang="en-GB" sz="2800" i="1" dirty="0">
                <a:latin typeface="+mj-lt"/>
              </a:rPr>
              <a:t>He 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has</a:t>
            </a:r>
            <a:r>
              <a:rPr lang="en-GB" sz="2800" i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GB" sz="2800" i="1" dirty="0">
                <a:latin typeface="+mj-lt"/>
              </a:rPr>
              <a:t>Princess Peach.</a:t>
            </a:r>
          </a:p>
          <a:p>
            <a:pPr algn="ctr"/>
            <a:r>
              <a:rPr lang="en-GB" sz="2800" i="1">
                <a:latin typeface="+mj-lt"/>
              </a:rPr>
              <a:t>I </a:t>
            </a:r>
            <a:r>
              <a:rPr lang="en-GB" sz="2800" i="1">
                <a:solidFill>
                  <a:srgbClr val="00B050"/>
                </a:solidFill>
                <a:latin typeface="+mj-lt"/>
              </a:rPr>
              <a:t>win</a:t>
            </a:r>
            <a:r>
              <a:rPr lang="en-GB" sz="2800" i="1">
                <a:latin typeface="+mj-lt"/>
              </a:rPr>
              <a:t>!</a:t>
            </a:r>
            <a:endParaRPr lang="en-GB" sz="2800" i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</a:t>
            </a:r>
            <a:r>
              <a:rPr lang="en-GB" sz="2800" b="1" dirty="0">
                <a:solidFill>
                  <a:srgbClr val="008000"/>
                </a:solidFill>
              </a:rPr>
              <a:t>verbs</a:t>
            </a:r>
            <a:r>
              <a:rPr lang="en-GB" sz="2800" dirty="0"/>
              <a:t> have the name of a person or thing or a pronoun in front of them.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FBA8FD-E510-4024-94ED-13FA1556056B}"/>
              </a:ext>
            </a:extLst>
          </p:cNvPr>
          <p:cNvCxnSpPr>
            <a:cxnSpLocks/>
          </p:cNvCxnSpPr>
          <p:nvPr/>
        </p:nvCxnSpPr>
        <p:spPr>
          <a:xfrm>
            <a:off x="5096845" y="2997642"/>
            <a:ext cx="97554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0EBA5C-F96C-4AAA-8666-E9EFD3D82F71}"/>
              </a:ext>
            </a:extLst>
          </p:cNvPr>
          <p:cNvCxnSpPr>
            <a:cxnSpLocks/>
          </p:cNvCxnSpPr>
          <p:nvPr/>
        </p:nvCxnSpPr>
        <p:spPr>
          <a:xfrm>
            <a:off x="5096845" y="3436288"/>
            <a:ext cx="107035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721CF3-A60F-4A15-A44C-EA1F3C8B0E8A}"/>
              </a:ext>
            </a:extLst>
          </p:cNvPr>
          <p:cNvCxnSpPr>
            <a:cxnSpLocks/>
          </p:cNvCxnSpPr>
          <p:nvPr/>
        </p:nvCxnSpPr>
        <p:spPr>
          <a:xfrm>
            <a:off x="4576729" y="3895788"/>
            <a:ext cx="4235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2C3077-48CA-4E1A-8D00-1B4F3568AD12}"/>
              </a:ext>
            </a:extLst>
          </p:cNvPr>
          <p:cNvCxnSpPr>
            <a:cxnSpLocks/>
          </p:cNvCxnSpPr>
          <p:nvPr/>
        </p:nvCxnSpPr>
        <p:spPr>
          <a:xfrm>
            <a:off x="5721564" y="4287078"/>
            <a:ext cx="17890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Super Mario, Game, Nintendo, Super, Retro, Classi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564" y="2893394"/>
            <a:ext cx="2646281" cy="14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C931CAF-AD7D-214D-8176-7DBA4A59D7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32161" y="830492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FDB2904-3D64-CA4A-856A-CF133F2EDC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46365" y="5503541"/>
            <a:ext cx="812800" cy="812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33CC"/>
                </a:solidFill>
              </a:rPr>
              <a:t>Adjectives</a:t>
            </a:r>
            <a:r>
              <a:rPr lang="en-GB" sz="3200" b="1" dirty="0">
                <a:solidFill>
                  <a:srgbClr val="FF33CC"/>
                </a:solidFill>
              </a:rPr>
              <a:t> </a:t>
            </a:r>
          </a:p>
          <a:p>
            <a:pPr algn="ctr"/>
            <a:r>
              <a:rPr lang="en-GB" sz="2800" dirty="0">
                <a:cs typeface="Arial" panose="020B0604020202020204" pitchFamily="34" charset="0"/>
              </a:rPr>
              <a:t>An </a:t>
            </a:r>
            <a:r>
              <a:rPr lang="en-GB" sz="2800" dirty="0">
                <a:solidFill>
                  <a:srgbClr val="FF33CC"/>
                </a:solidFill>
                <a:cs typeface="Arial" panose="020B0604020202020204" pitchFamily="34" charset="0"/>
              </a:rPr>
              <a:t>adjective </a:t>
            </a:r>
            <a:r>
              <a:rPr lang="en-GB" sz="2800" dirty="0">
                <a:cs typeface="Arial" panose="020B0604020202020204" pitchFamily="34" charset="0"/>
              </a:rPr>
              <a:t>is a describing word.  </a:t>
            </a:r>
          </a:p>
          <a:p>
            <a:pPr algn="ctr"/>
            <a:r>
              <a:rPr lang="en-GB" sz="2800" dirty="0">
                <a:cs typeface="Arial" panose="020B0604020202020204" pitchFamily="34" charset="0"/>
              </a:rPr>
              <a:t>It tells you more about a </a:t>
            </a:r>
            <a:r>
              <a:rPr lang="en-GB" sz="2800" dirty="0">
                <a:solidFill>
                  <a:srgbClr val="0000FF"/>
                </a:solidFill>
                <a:cs typeface="Arial" panose="020B0604020202020204" pitchFamily="34" charset="0"/>
              </a:rPr>
              <a:t>noun</a:t>
            </a:r>
            <a:r>
              <a:rPr lang="en-GB" sz="2800" dirty="0">
                <a:cs typeface="Arial" panose="020B0604020202020204" pitchFamily="34" charset="0"/>
              </a:rPr>
              <a:t>.</a:t>
            </a:r>
            <a:endParaRPr lang="en-GB" sz="2800" dirty="0"/>
          </a:p>
          <a:p>
            <a:pPr algn="ctr">
              <a:spcAft>
                <a:spcPts val="0"/>
              </a:spcAft>
            </a:pP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those </a:t>
            </a:r>
            <a:r>
              <a:rPr lang="en-GB" sz="2800" i="1" dirty="0">
                <a:solidFill>
                  <a:srgbClr val="FF33CC"/>
                </a:solidFill>
                <a:latin typeface="+mj-lt"/>
              </a:rPr>
              <a:t>funny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clothes</a:t>
            </a:r>
            <a:endParaRPr lang="en-GB" sz="2800" i="1" dirty="0">
              <a:latin typeface="+mj-lt"/>
            </a:endParaRPr>
          </a:p>
          <a:p>
            <a:pPr algn="ctr"/>
            <a:r>
              <a:rPr lang="en-GB" sz="2800" i="1" dirty="0">
                <a:latin typeface="+mj-lt"/>
              </a:rPr>
              <a:t>some </a:t>
            </a:r>
            <a:r>
              <a:rPr lang="en-GB" sz="2800" i="1" dirty="0">
                <a:solidFill>
                  <a:srgbClr val="FF33CC"/>
                </a:solidFill>
                <a:latin typeface="+mj-lt"/>
              </a:rPr>
              <a:t>exciting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news</a:t>
            </a:r>
            <a:endParaRPr lang="en-GB" sz="2800" i="1" dirty="0">
              <a:latin typeface="+mj-lt"/>
            </a:endParaRPr>
          </a:p>
          <a:p>
            <a:pPr algn="ctr"/>
            <a:r>
              <a:rPr lang="en-GB" sz="2800" i="1" dirty="0">
                <a:latin typeface="+mj-lt"/>
              </a:rPr>
              <a:t>a </a:t>
            </a:r>
            <a:r>
              <a:rPr lang="en-GB" sz="2800" i="1" dirty="0">
                <a:solidFill>
                  <a:srgbClr val="FF33CC"/>
                </a:solidFill>
                <a:latin typeface="+mj-lt"/>
              </a:rPr>
              <a:t>nice</a:t>
            </a:r>
            <a:r>
              <a:rPr lang="en-GB" sz="2800" i="1" dirty="0">
                <a:latin typeface="+mj-lt"/>
              </a:rPr>
              <a:t>,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FF33CC"/>
                </a:solidFill>
                <a:latin typeface="+mj-lt"/>
              </a:rPr>
              <a:t>normal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day</a:t>
            </a:r>
          </a:p>
          <a:p>
            <a:pPr algn="ctr"/>
            <a:r>
              <a:rPr lang="en-GB" sz="2800" i="1" dirty="0">
                <a:latin typeface="+mj-lt"/>
              </a:rPr>
              <a:t>his </a:t>
            </a:r>
            <a:r>
              <a:rPr lang="en-GB" sz="2800" i="1" dirty="0">
                <a:solidFill>
                  <a:srgbClr val="FF33CC"/>
                </a:solidFill>
                <a:latin typeface="+mj-lt"/>
              </a:rPr>
              <a:t>clenched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fist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7148" y="5140372"/>
            <a:ext cx="753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FF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Adjectives 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sometimes come next to ‘their’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nouns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GB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7347" y="5594932"/>
            <a:ext cx="4330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sometimes they do not.</a:t>
            </a:r>
            <a:endParaRPr lang="en-GB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3562" y="4487220"/>
            <a:ext cx="393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The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clothes</a:t>
            </a:r>
            <a:r>
              <a:rPr lang="en-GB" sz="2800" i="1" dirty="0">
                <a:latin typeface="+mj-lt"/>
              </a:rPr>
              <a:t> were </a:t>
            </a:r>
            <a:r>
              <a:rPr lang="en-GB" sz="2800" i="1" dirty="0">
                <a:solidFill>
                  <a:srgbClr val="FF33CC"/>
                </a:solidFill>
                <a:latin typeface="+mj-lt"/>
              </a:rPr>
              <a:t>funny</a:t>
            </a:r>
            <a:r>
              <a:rPr lang="en-GB" sz="2800" i="1" dirty="0">
                <a:latin typeface="+mj-lt"/>
              </a:rPr>
              <a:t>.</a:t>
            </a:r>
          </a:p>
        </p:txBody>
      </p:sp>
      <p:pic>
        <p:nvPicPr>
          <p:cNvPr id="5122" name="Picture 2" descr="Mario, Luigi, Figures, Funny, Colorful, Cute, Childr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0" y="2566045"/>
            <a:ext cx="3398728" cy="218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00708AD-BA06-184C-AF25-46D97F773C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12325" y="788957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A29B818-699C-9541-89B0-7AE766D117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12325" y="3416208"/>
            <a:ext cx="812800" cy="812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uiExpand="1" build="p"/>
      <p:bldP spid="8" grpId="0"/>
      <p:bldP spid="9" grpId="0"/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rio, Figure, Play, Nintendo, Super, Retro, Class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621" y="605812"/>
            <a:ext cx="2476424" cy="164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98310" y="484524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6600"/>
                </a:solidFill>
              </a:rPr>
              <a:t>Adverbs 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</a:rPr>
              <a:t>An </a:t>
            </a:r>
            <a:r>
              <a:rPr lang="en-GB" sz="2800" dirty="0">
                <a:solidFill>
                  <a:srgbClr val="FF6600"/>
                </a:solidFill>
                <a:latin typeface="Calibri" panose="020F0502020204030204" pitchFamily="34" charset="0"/>
              </a:rPr>
              <a:t>adverb </a:t>
            </a:r>
            <a:r>
              <a:rPr lang="en-GB" sz="2800" dirty="0">
                <a:latin typeface="Calibri" panose="020F0502020204030204" pitchFamily="34" charset="0"/>
              </a:rPr>
              <a:t>tells you more about a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</a:rPr>
              <a:t>verb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96002" y="1591309"/>
            <a:ext cx="2844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It helps us express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24071" y="5272571"/>
            <a:ext cx="1795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spoke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quickly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088937" y="5272571"/>
            <a:ext cx="1556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arrived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last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49656A6-F161-4FB3-BBC9-FD9792918E27}"/>
              </a:ext>
            </a:extLst>
          </p:cNvPr>
          <p:cNvSpPr/>
          <p:nvPr/>
        </p:nvSpPr>
        <p:spPr>
          <a:xfrm>
            <a:off x="9826237" y="5272571"/>
            <a:ext cx="1327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ran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away</a:t>
            </a:r>
          </a:p>
        </p:txBody>
      </p:sp>
      <p:sp>
        <p:nvSpPr>
          <p:cNvPr id="43" name="Rounded Rectangular Callout 42"/>
          <p:cNvSpPr/>
          <p:nvPr/>
        </p:nvSpPr>
        <p:spPr>
          <a:xfrm>
            <a:off x="9151090" y="3396082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886668" y="2865467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around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199314" y="4557431"/>
            <a:ext cx="160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everywhere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614178" y="4799775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nearby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446263" y="4116319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back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151090" y="2621819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here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171529" y="3525368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inside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424736" y="2933645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there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779074" y="2582413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away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3" name="Rounded Rectangular Callout 52"/>
          <p:cNvSpPr/>
          <p:nvPr/>
        </p:nvSpPr>
        <p:spPr>
          <a:xfrm>
            <a:off x="4818987" y="3396082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288960" y="2685327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earlier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017624" y="4485465"/>
            <a:ext cx="160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last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39517" y="2916160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soon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077838" y="3697705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first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077838" y="4390419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daily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240880" y="4297315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next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644009" y="4621251"/>
            <a:ext cx="137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yesterday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132746" y="3604003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then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70646" y="3064072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often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3" name="Rounded Rectangular Callout 72"/>
          <p:cNvSpPr/>
          <p:nvPr/>
        </p:nvSpPr>
        <p:spPr>
          <a:xfrm>
            <a:off x="917508" y="3353400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How?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074866" y="2638485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quickly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62446" y="4630187"/>
            <a:ext cx="160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carefully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50053" y="2621819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gently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050152" y="3824611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wildly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286082" y="2683469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daily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28379" y="4277895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loudly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254518" y="4568943"/>
            <a:ext cx="1814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fast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267614" y="2868473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kindly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976408" y="2977846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hard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633698" y="1591309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/>
              <a:t>time</a:t>
            </a:r>
            <a:endParaRPr lang="en-GB" sz="2800" dirty="0"/>
          </a:p>
        </p:txBody>
      </p:sp>
      <p:sp>
        <p:nvSpPr>
          <p:cNvPr id="84" name="Rectangle 83"/>
          <p:cNvSpPr/>
          <p:nvPr/>
        </p:nvSpPr>
        <p:spPr>
          <a:xfrm>
            <a:off x="7411874" y="1591309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and </a:t>
            </a:r>
            <a:r>
              <a:rPr lang="en-GB" sz="2800" b="1" dirty="0"/>
              <a:t>place</a:t>
            </a:r>
            <a:r>
              <a:rPr lang="en-GB" sz="2800" dirty="0"/>
              <a:t>.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311428" y="1591309"/>
            <a:ext cx="1415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/>
              <a:t>manner,</a:t>
            </a:r>
            <a:endParaRPr lang="en-GB" sz="2800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8FA2BEE-B522-424C-9A13-3B4615ABE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334" y="657853"/>
            <a:ext cx="812800" cy="8128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57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26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39" grpId="0"/>
      <p:bldP spid="40" grpId="0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2286" y="801715"/>
            <a:ext cx="186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6600"/>
                </a:solidFill>
              </a:rPr>
              <a:t>Adverbs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45921" y="2367219"/>
            <a:ext cx="6841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An </a:t>
            </a:r>
            <a:r>
              <a:rPr lang="en-GB" sz="2800" dirty="0">
                <a:solidFill>
                  <a:srgbClr val="FF6600"/>
                </a:solidFill>
                <a:latin typeface="Calibri" panose="020F0502020204030204" pitchFamily="34" charset="0"/>
              </a:rPr>
              <a:t>adverb </a:t>
            </a:r>
            <a:r>
              <a:rPr lang="en-GB" sz="2800" dirty="0">
                <a:latin typeface="Calibri" panose="020F0502020204030204" pitchFamily="34" charset="0"/>
              </a:rPr>
              <a:t>can come before or after a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</a:rPr>
              <a:t>verb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2012219" y="1575749"/>
            <a:ext cx="1700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FF6600"/>
                </a:solidFill>
                <a:latin typeface="+mj-lt"/>
              </a:rPr>
              <a:t>immediately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20893" y="1575748"/>
            <a:ext cx="663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FF6600"/>
                </a:solidFill>
                <a:latin typeface="+mj-lt"/>
              </a:rPr>
              <a:t>first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16814" y="1566521"/>
            <a:ext cx="899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FF6600"/>
                </a:solidFill>
                <a:latin typeface="+mj-lt"/>
              </a:rPr>
              <a:t>kindly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12198" y="1575749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FF6600"/>
                </a:solidFill>
                <a:latin typeface="+mj-lt"/>
              </a:rPr>
              <a:t>there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62484" y="4288868"/>
            <a:ext cx="6209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/>
              <a:t>Which</a:t>
            </a:r>
            <a:r>
              <a:rPr lang="en-GB" sz="2400" b="1" i="1" dirty="0"/>
              <a:t> </a:t>
            </a:r>
            <a:r>
              <a:rPr lang="en-GB" sz="2400" b="1" i="1" dirty="0">
                <a:solidFill>
                  <a:srgbClr val="00B050"/>
                </a:solidFill>
              </a:rPr>
              <a:t>verbs </a:t>
            </a:r>
            <a:r>
              <a:rPr lang="en-GB" sz="2400" i="1" dirty="0"/>
              <a:t>are being modified by the </a:t>
            </a:r>
            <a:r>
              <a:rPr lang="en-GB" sz="2400" b="1" i="1" dirty="0">
                <a:solidFill>
                  <a:srgbClr val="FF6600"/>
                </a:solidFill>
              </a:rPr>
              <a:t>adverbs</a:t>
            </a:r>
            <a:r>
              <a:rPr lang="en-GB" sz="2400" i="1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4980" y="3467300"/>
            <a:ext cx="3783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“Stop!” she said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immediately.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2670" y="3467300"/>
            <a:ext cx="3999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He spoke as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kindly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as he could.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</a:t>
            </a:r>
            <a:endParaRPr lang="en-GB" sz="2400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6188" y="3469759"/>
            <a:ext cx="3060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His kart moved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behind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</a:t>
            </a:r>
            <a:endParaRPr lang="en-GB" sz="2400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0FCC2D-1248-474D-8FB0-C871F9453506}"/>
              </a:ext>
            </a:extLst>
          </p:cNvPr>
          <p:cNvSpPr/>
          <p:nvPr/>
        </p:nvSpPr>
        <p:spPr>
          <a:xfrm>
            <a:off x="8478246" y="1564385"/>
            <a:ext cx="101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FF6600"/>
                </a:solidFill>
                <a:latin typeface="+mj-lt"/>
              </a:rPr>
              <a:t>behind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980" y="3471313"/>
            <a:ext cx="3783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“Stop!” she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said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immediately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72670" y="3467300"/>
            <a:ext cx="3999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He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spoke </a:t>
            </a:r>
            <a:r>
              <a:rPr lang="en-GB" sz="2400" i="1" dirty="0">
                <a:latin typeface="+mj-lt"/>
              </a:rPr>
              <a:t>as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kindly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as he could.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</a:t>
            </a:r>
            <a:endParaRPr lang="en-GB" sz="2400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56188" y="3469508"/>
            <a:ext cx="3060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His kart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moved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behind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</a:t>
            </a:r>
            <a:endParaRPr lang="en-GB" sz="2400" i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8194" name="Picture 2" descr="Mario, Figure, Play, Nintendo, Super, Retro, Class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620" y="4569438"/>
            <a:ext cx="2476424" cy="164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3D02B36-FD9D-324C-9946-DF8EA3F037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84977" y="1795217"/>
            <a:ext cx="812800" cy="812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02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8" grpId="0"/>
      <p:bldP spid="19" grpId="0"/>
      <p:bldP spid="20" grpId="0"/>
      <p:bldP spid="17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222" y="469933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Multiple word classes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2808" y="1327039"/>
            <a:ext cx="9297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Look at how Mario and Luigi are using the word ‘click’.</a:t>
            </a:r>
          </a:p>
          <a:p>
            <a:pPr algn="ctr"/>
            <a:endParaRPr lang="en-GB" sz="2400" i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36" y="2940046"/>
            <a:ext cx="2427243" cy="213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11">
            <a:extLst>
              <a:ext uri="{FF2B5EF4-FFF2-40B4-BE49-F238E27FC236}">
                <a16:creationId xmlns:a16="http://schemas.microsoft.com/office/drawing/2014/main" id="{E5CCF34D-2CD3-4C82-836B-B66373DECD70}"/>
              </a:ext>
            </a:extLst>
          </p:cNvPr>
          <p:cNvSpPr/>
          <p:nvPr/>
        </p:nvSpPr>
        <p:spPr>
          <a:xfrm>
            <a:off x="2581723" y="3642129"/>
            <a:ext cx="2104910" cy="1367844"/>
          </a:xfrm>
          <a:prstGeom prst="wedgeRoundRectCallout">
            <a:avLst>
              <a:gd name="adj1" fmla="val -71196"/>
              <a:gd name="adj2" fmla="val -405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heard a loud </a:t>
            </a:r>
            <a:r>
              <a:rPr lang="en-GB" sz="2000" dirty="0">
                <a:solidFill>
                  <a:srgbClr val="FF0000"/>
                </a:solidFill>
              </a:rPr>
              <a:t>click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5760" y="1745260"/>
            <a:ext cx="1544128" cy="260191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5CCF34D-2CD3-4C82-836B-B66373DECD70}"/>
              </a:ext>
            </a:extLst>
          </p:cNvPr>
          <p:cNvSpPr/>
          <p:nvPr/>
        </p:nvSpPr>
        <p:spPr>
          <a:xfrm>
            <a:off x="6593215" y="2582233"/>
            <a:ext cx="2104910" cy="1367844"/>
          </a:xfrm>
          <a:prstGeom prst="wedgeRoundRectCallout">
            <a:avLst>
              <a:gd name="adj1" fmla="val 77160"/>
              <a:gd name="adj2" fmla="val -461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will </a:t>
            </a:r>
            <a:r>
              <a:rPr lang="en-GB" sz="2000" dirty="0">
                <a:solidFill>
                  <a:srgbClr val="FF0000"/>
                </a:solidFill>
              </a:rPr>
              <a:t>click</a:t>
            </a:r>
            <a:r>
              <a:rPr lang="en-GB" sz="2000" dirty="0">
                <a:solidFill>
                  <a:schemeClr val="tx1"/>
                </a:solidFill>
              </a:rPr>
              <a:t> my fingers loudly.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61613" y="4639805"/>
            <a:ext cx="5974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Are they the same word class?</a:t>
            </a:r>
          </a:p>
          <a:p>
            <a:pPr algn="ctr"/>
            <a:endParaRPr lang="en-GB" sz="2400" i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8580" y="5206050"/>
            <a:ext cx="3824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No! One is a verb and the other is a noun.</a:t>
            </a:r>
          </a:p>
          <a:p>
            <a:pPr algn="ctr"/>
            <a:endParaRPr lang="en-GB" sz="2400" i="1" dirty="0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901796" y="1927203"/>
            <a:ext cx="996352" cy="1040284"/>
            <a:chOff x="7901796" y="1927203"/>
            <a:chExt cx="996352" cy="1040284"/>
          </a:xfrm>
        </p:grpSpPr>
        <p:sp>
          <p:nvSpPr>
            <p:cNvPr id="16" name="Rectangle 15"/>
            <p:cNvSpPr/>
            <p:nvPr/>
          </p:nvSpPr>
          <p:spPr>
            <a:xfrm>
              <a:off x="8101919" y="1927203"/>
              <a:ext cx="7962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400" dirty="0"/>
                <a:t>verb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901796" y="2307245"/>
              <a:ext cx="362310" cy="6602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087202" y="4676093"/>
            <a:ext cx="1373428" cy="922691"/>
            <a:chOff x="2087202" y="5342302"/>
            <a:chExt cx="1373428" cy="922691"/>
          </a:xfrm>
        </p:grpSpPr>
        <p:sp>
          <p:nvSpPr>
            <p:cNvPr id="17" name="Rectangle 16"/>
            <p:cNvSpPr/>
            <p:nvPr/>
          </p:nvSpPr>
          <p:spPr>
            <a:xfrm>
              <a:off x="2087202" y="5803328"/>
              <a:ext cx="9890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400" dirty="0"/>
                <a:t>noun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794959" y="5342302"/>
              <a:ext cx="665671" cy="5939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26D040F-5B66-EC49-B939-D4A1032F2C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33488" y="669431"/>
            <a:ext cx="812800" cy="8128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6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8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894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222" y="469933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Multiple word classes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2808" y="1327039"/>
            <a:ext cx="9297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What about the word ‘hard’.</a:t>
            </a:r>
          </a:p>
          <a:p>
            <a:pPr algn="ctr"/>
            <a:endParaRPr lang="en-GB" sz="2400" i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36" y="3540938"/>
            <a:ext cx="2427243" cy="213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11">
            <a:extLst>
              <a:ext uri="{FF2B5EF4-FFF2-40B4-BE49-F238E27FC236}">
                <a16:creationId xmlns:a16="http://schemas.microsoft.com/office/drawing/2014/main" id="{E5CCF34D-2CD3-4C82-836B-B66373DECD70}"/>
              </a:ext>
            </a:extLst>
          </p:cNvPr>
          <p:cNvSpPr/>
          <p:nvPr/>
        </p:nvSpPr>
        <p:spPr>
          <a:xfrm>
            <a:off x="2581723" y="4308338"/>
            <a:ext cx="2104910" cy="1367844"/>
          </a:xfrm>
          <a:prstGeom prst="wedgeRoundRectCallout">
            <a:avLst>
              <a:gd name="adj1" fmla="val -71196"/>
              <a:gd name="adj2" fmla="val -405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This is a super </a:t>
            </a:r>
            <a:r>
              <a:rPr lang="en-GB" sz="2000" dirty="0">
                <a:solidFill>
                  <a:srgbClr val="FF0000"/>
                </a:solidFill>
              </a:rPr>
              <a:t>hard</a:t>
            </a:r>
            <a:r>
              <a:rPr lang="en-GB" sz="2000" dirty="0">
                <a:solidFill>
                  <a:schemeClr val="tx1"/>
                </a:solidFill>
              </a:rPr>
              <a:t> piece of cheese!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5760" y="936300"/>
            <a:ext cx="1544128" cy="260191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5CCF34D-2CD3-4C82-836B-B66373DECD70}"/>
              </a:ext>
            </a:extLst>
          </p:cNvPr>
          <p:cNvSpPr/>
          <p:nvPr/>
        </p:nvSpPr>
        <p:spPr>
          <a:xfrm>
            <a:off x="6593215" y="1773273"/>
            <a:ext cx="2104910" cy="1367844"/>
          </a:xfrm>
          <a:prstGeom prst="wedgeRoundRectCallout">
            <a:avLst>
              <a:gd name="adj1" fmla="val 77160"/>
              <a:gd name="adj2" fmla="val -461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find swimming very </a:t>
            </a:r>
            <a:r>
              <a:rPr lang="en-GB" sz="2000" dirty="0">
                <a:solidFill>
                  <a:srgbClr val="FF0000"/>
                </a:solidFill>
              </a:rPr>
              <a:t>hard</a:t>
            </a:r>
            <a:r>
              <a:rPr lang="en-GB" sz="2000" dirty="0">
                <a:solidFill>
                  <a:schemeClr val="tx1"/>
                </a:solidFill>
              </a:rPr>
              <a:t> to do.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61613" y="4639805"/>
            <a:ext cx="5974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Are they the same word class?</a:t>
            </a:r>
          </a:p>
          <a:p>
            <a:pPr algn="ctr"/>
            <a:endParaRPr lang="en-GB" sz="2400" i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8580" y="5206050"/>
            <a:ext cx="3824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No! One is an adverb and the other is an adjective.</a:t>
            </a:r>
          </a:p>
          <a:p>
            <a:pPr algn="ctr"/>
            <a:endParaRPr lang="en-GB" sz="2400" i="1" dirty="0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734901" y="2796882"/>
            <a:ext cx="1675190" cy="933328"/>
            <a:chOff x="8834662" y="1744849"/>
            <a:chExt cx="1675190" cy="933328"/>
          </a:xfrm>
        </p:grpSpPr>
        <p:sp>
          <p:nvSpPr>
            <p:cNvPr id="16" name="Rectangle 15"/>
            <p:cNvSpPr/>
            <p:nvPr/>
          </p:nvSpPr>
          <p:spPr>
            <a:xfrm>
              <a:off x="8834662" y="2216512"/>
              <a:ext cx="1093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400" dirty="0"/>
                <a:t>adverb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9793859" y="1744849"/>
              <a:ext cx="715993" cy="5623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087202" y="5141343"/>
            <a:ext cx="1546976" cy="1123650"/>
            <a:chOff x="2087202" y="5141343"/>
            <a:chExt cx="1546976" cy="1123650"/>
          </a:xfrm>
        </p:grpSpPr>
        <p:sp>
          <p:nvSpPr>
            <p:cNvPr id="17" name="Rectangle 16"/>
            <p:cNvSpPr/>
            <p:nvPr/>
          </p:nvSpPr>
          <p:spPr>
            <a:xfrm>
              <a:off x="2087202" y="5803328"/>
              <a:ext cx="15469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400" dirty="0"/>
                <a:t>adjective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794959" y="5141343"/>
              <a:ext cx="232913" cy="7949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6D115DD-F3C6-164E-A0A5-80E2B3F81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54933" y="762320"/>
            <a:ext cx="812800" cy="8128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3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2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11563</TotalTime>
  <Words>510</Words>
  <Application>Microsoft Office PowerPoint</Application>
  <PresentationFormat>Widescreen</PresentationFormat>
  <Paragraphs>131</Paragraphs>
  <Slides>11</Slides>
  <Notes>10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686</cp:revision>
  <cp:lastPrinted>2018-05-09T10:54:19Z</cp:lastPrinted>
  <dcterms:created xsi:type="dcterms:W3CDTF">2013-08-23T07:43:20Z</dcterms:created>
  <dcterms:modified xsi:type="dcterms:W3CDTF">2020-04-23T17:40:54Z</dcterms:modified>
</cp:coreProperties>
</file>