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316" r:id="rId2"/>
    <p:sldId id="325" r:id="rId3"/>
    <p:sldId id="31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600"/>
    <a:srgbClr val="253746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8" autoAdjust="0"/>
    <p:restoredTop sz="93878" autoAdjust="0"/>
  </p:normalViewPr>
  <p:slideViewPr>
    <p:cSldViewPr snapToGrid="0">
      <p:cViewPr varScale="1">
        <p:scale>
          <a:sx n="64" d="100"/>
          <a:sy n="64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-156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3DE30-A7BD-4FAF-BD70-A5A57B8B8A99}" type="datetimeFigureOut">
              <a:rPr lang="en-GB" smtClean="0"/>
              <a:t>17/04/2020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258B1-1DD7-475B-A54B-CBC3FF4B63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7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17/04/2020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2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Choices may vary for different numbers, and because of personal preference, especially if children are not sure about the 6x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547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76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5-maths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5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4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10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mental strategies to multiply by 5, 20, 6, 4 and 8.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149686-58D5-4FF5-9294-12965C5EAAE9}"/>
              </a:ext>
            </a:extLst>
          </p:cNvPr>
          <p:cNvSpPr txBox="1"/>
          <p:nvPr/>
        </p:nvSpPr>
        <p:spPr>
          <a:xfrm>
            <a:off x="381115" y="1240372"/>
            <a:ext cx="1873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23 x 10 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06CC10-B68E-416A-BBB6-386B12E6A961}"/>
              </a:ext>
            </a:extLst>
          </p:cNvPr>
          <p:cNvSpPr txBox="1"/>
          <p:nvPr/>
        </p:nvSpPr>
        <p:spPr>
          <a:xfrm>
            <a:off x="1572912" y="1239585"/>
            <a:ext cx="93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230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D0EFA6-9F86-4167-A6F6-93F6A435A5FB}"/>
              </a:ext>
            </a:extLst>
          </p:cNvPr>
          <p:cNvSpPr txBox="1"/>
          <p:nvPr/>
        </p:nvSpPr>
        <p:spPr>
          <a:xfrm>
            <a:off x="418288" y="2015076"/>
            <a:ext cx="1873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23 x 5 = </a:t>
            </a:r>
            <a:endParaRPr lang="en-GB" sz="2400" b="1" dirty="0">
              <a:solidFill>
                <a:srgbClr val="C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331171-2811-4F72-80DB-202453984455}"/>
              </a:ext>
            </a:extLst>
          </p:cNvPr>
          <p:cNvGrpSpPr/>
          <p:nvPr/>
        </p:nvGrpSpPr>
        <p:grpSpPr>
          <a:xfrm>
            <a:off x="2704228" y="841275"/>
            <a:ext cx="2822143" cy="1080881"/>
            <a:chOff x="1424731" y="241127"/>
            <a:chExt cx="3762858" cy="1223873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772362F9-7ED8-4BE0-90E8-773028D3D643}"/>
                </a:ext>
              </a:extLst>
            </p:cNvPr>
            <p:cNvSpPr/>
            <p:nvPr/>
          </p:nvSpPr>
          <p:spPr>
            <a:xfrm>
              <a:off x="1424731" y="617541"/>
              <a:ext cx="3762858" cy="847459"/>
            </a:xfrm>
            <a:prstGeom prst="wedgeRoundRectCallout">
              <a:avLst>
                <a:gd name="adj1" fmla="val -71089"/>
                <a:gd name="adj2" fmla="val 35001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How can we use 23 × 10 = 230 to find the answer to 23 × 5?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091C3C9-C25C-43FD-ACAE-62046AE59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38180" y="241127"/>
              <a:ext cx="307921" cy="519867"/>
            </a:xfrm>
            <a:prstGeom prst="rect">
              <a:avLst/>
            </a:prstGeom>
          </p:spPr>
        </p:pic>
      </p:grp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B40BFD9-6D34-4E43-AC46-1E1D336A04B8}"/>
              </a:ext>
            </a:extLst>
          </p:cNvPr>
          <p:cNvSpPr/>
          <p:nvPr/>
        </p:nvSpPr>
        <p:spPr>
          <a:xfrm>
            <a:off x="6302224" y="1070839"/>
            <a:ext cx="2602413" cy="831161"/>
          </a:xfrm>
          <a:prstGeom prst="wedgeRoundRectCallout">
            <a:avLst>
              <a:gd name="adj1" fmla="val -75338"/>
              <a:gd name="adj2" fmla="val -4311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We can multiply numbers by 5 by </a:t>
            </a:r>
            <a:r>
              <a:rPr lang="en-GB" sz="1600" b="1" dirty="0">
                <a:solidFill>
                  <a:srgbClr val="C00000"/>
                </a:solidFill>
              </a:rPr>
              <a:t>multiplying by 10, then halving</a:t>
            </a:r>
            <a:r>
              <a:rPr lang="en-GB" sz="1600" b="1" dirty="0">
                <a:solidFill>
                  <a:srgbClr val="253746"/>
                </a:solidFill>
              </a:rPr>
              <a:t>.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CD01F7-0187-43FA-B247-EC739705CBBA}"/>
              </a:ext>
            </a:extLst>
          </p:cNvPr>
          <p:cNvSpPr txBox="1"/>
          <p:nvPr/>
        </p:nvSpPr>
        <p:spPr>
          <a:xfrm>
            <a:off x="418288" y="3229437"/>
            <a:ext cx="1873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23 x 20 = </a:t>
            </a:r>
            <a:endParaRPr lang="en-GB" sz="2400" b="1" dirty="0">
              <a:solidFill>
                <a:srgbClr val="C0000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9E9EE7-44AE-438C-A758-B0395329FABA}"/>
              </a:ext>
            </a:extLst>
          </p:cNvPr>
          <p:cNvGrpSpPr/>
          <p:nvPr/>
        </p:nvGrpSpPr>
        <p:grpSpPr>
          <a:xfrm>
            <a:off x="2901628" y="2847867"/>
            <a:ext cx="2594114" cy="872710"/>
            <a:chOff x="914053" y="1081545"/>
            <a:chExt cx="3458819" cy="988164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FD73EC52-7075-4477-AFAD-859F10CDD6B7}"/>
                </a:ext>
              </a:extLst>
            </p:cNvPr>
            <p:cNvSpPr/>
            <p:nvPr/>
          </p:nvSpPr>
          <p:spPr>
            <a:xfrm>
              <a:off x="914053" y="1081545"/>
              <a:ext cx="3458819" cy="816266"/>
            </a:xfrm>
            <a:prstGeom prst="wedgeRoundRectCallout">
              <a:avLst>
                <a:gd name="adj1" fmla="val -74501"/>
                <a:gd name="adj2" fmla="val 40262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What do we already know?</a:t>
              </a:r>
            </a:p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How does that help?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BB8C573-E2DF-4736-A86C-9E7DD6B7FC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69839" y="1549842"/>
              <a:ext cx="307921" cy="519867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21605EA-9194-4571-8772-354FFF2AA1FE}"/>
              </a:ext>
            </a:extLst>
          </p:cNvPr>
          <p:cNvSpPr txBox="1"/>
          <p:nvPr/>
        </p:nvSpPr>
        <p:spPr>
          <a:xfrm>
            <a:off x="1593020" y="3213445"/>
            <a:ext cx="1873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460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B92960-EE8C-4847-A32E-0452BFB4BFF4}"/>
              </a:ext>
            </a:extLst>
          </p:cNvPr>
          <p:cNvSpPr txBox="1"/>
          <p:nvPr/>
        </p:nvSpPr>
        <p:spPr>
          <a:xfrm>
            <a:off x="1537783" y="2008332"/>
            <a:ext cx="1873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115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CD459D-BFD7-450C-A8C0-60B22AEB2A55}"/>
              </a:ext>
            </a:extLst>
          </p:cNvPr>
          <p:cNvSpPr txBox="1"/>
          <p:nvPr/>
        </p:nvSpPr>
        <p:spPr>
          <a:xfrm>
            <a:off x="398605" y="4608350"/>
            <a:ext cx="1873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23 x 19 = </a:t>
            </a:r>
            <a:endParaRPr lang="en-GB" sz="2400" b="1" dirty="0">
              <a:solidFill>
                <a:srgbClr val="C0000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62B6A1-398A-4765-B589-1A61ED4DDDD5}"/>
              </a:ext>
            </a:extLst>
          </p:cNvPr>
          <p:cNvGrpSpPr/>
          <p:nvPr/>
        </p:nvGrpSpPr>
        <p:grpSpPr>
          <a:xfrm>
            <a:off x="2864455" y="4589891"/>
            <a:ext cx="2441471" cy="637440"/>
            <a:chOff x="1117577" y="1074204"/>
            <a:chExt cx="3255295" cy="721769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D0357BF5-69D5-4CDF-A64E-4D94D0CA1907}"/>
                </a:ext>
              </a:extLst>
            </p:cNvPr>
            <p:cNvSpPr/>
            <p:nvPr/>
          </p:nvSpPr>
          <p:spPr>
            <a:xfrm>
              <a:off x="1167141" y="1074204"/>
              <a:ext cx="3205731" cy="721769"/>
            </a:xfrm>
            <a:prstGeom prst="wedgeRoundRectCallout">
              <a:avLst>
                <a:gd name="adj1" fmla="val -74714"/>
                <a:gd name="adj2" fmla="val -14890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What do we know?</a:t>
              </a:r>
            </a:p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How does that help?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9E65FAB-88A1-490D-B8A3-F8232B0E4A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7577" y="1239100"/>
              <a:ext cx="307921" cy="519868"/>
            </a:xfrm>
            <a:prstGeom prst="rect">
              <a:avLst/>
            </a:prstGeom>
          </p:spPr>
        </p:pic>
      </p:grp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6DA022EE-E506-4CE5-9119-1F517EDC28B5}"/>
              </a:ext>
            </a:extLst>
          </p:cNvPr>
          <p:cNvSpPr/>
          <p:nvPr/>
        </p:nvSpPr>
        <p:spPr>
          <a:xfrm>
            <a:off x="6339385" y="2880851"/>
            <a:ext cx="2404298" cy="654928"/>
          </a:xfrm>
          <a:prstGeom prst="wedgeRoundRectCallout">
            <a:avLst>
              <a:gd name="adj1" fmla="val -74714"/>
              <a:gd name="adj2" fmla="val -191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We can </a:t>
            </a:r>
            <a:r>
              <a:rPr lang="en-GB" sz="1600" b="1" dirty="0">
                <a:solidFill>
                  <a:srgbClr val="C00000"/>
                </a:solidFill>
              </a:rPr>
              <a:t>double the answer to 23 x 10</a:t>
            </a:r>
            <a:r>
              <a:rPr lang="en-GB" sz="1600" b="1" dirty="0">
                <a:solidFill>
                  <a:srgbClr val="253746"/>
                </a:solidFill>
              </a:rPr>
              <a:t>.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7DE45CBC-D5C7-4D60-8D3D-739D4A2F200C}"/>
              </a:ext>
            </a:extLst>
          </p:cNvPr>
          <p:cNvSpPr/>
          <p:nvPr/>
        </p:nvSpPr>
        <p:spPr>
          <a:xfrm>
            <a:off x="6302212" y="4608350"/>
            <a:ext cx="2404298" cy="654928"/>
          </a:xfrm>
          <a:prstGeom prst="wedgeRoundRectCallout">
            <a:avLst>
              <a:gd name="adj1" fmla="val -73468"/>
              <a:gd name="adj2" fmla="val -1335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We can </a:t>
            </a:r>
            <a:r>
              <a:rPr lang="en-GB" sz="1600" b="1" dirty="0">
                <a:solidFill>
                  <a:srgbClr val="C00000"/>
                </a:solidFill>
              </a:rPr>
              <a:t>subtract 23 from the answer to 23 x 20</a:t>
            </a:r>
            <a:r>
              <a:rPr lang="en-GB" sz="1600" b="1" dirty="0">
                <a:solidFill>
                  <a:srgbClr val="253746"/>
                </a:solidFill>
              </a:rPr>
              <a:t>.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09307A-670F-41B7-A2B9-B454220273DD}"/>
              </a:ext>
            </a:extLst>
          </p:cNvPr>
          <p:cNvSpPr txBox="1"/>
          <p:nvPr/>
        </p:nvSpPr>
        <p:spPr>
          <a:xfrm>
            <a:off x="1555847" y="4589891"/>
            <a:ext cx="1873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437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B0FBE7A1-212C-494C-8340-4A2D3D367AC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65" end="1140.310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344469" y="627073"/>
            <a:ext cx="609600" cy="609600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018636CF-1D29-49CF-8992-7D5775C7C70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316" end="852.6371"/>
                  <p14:fade in="500" out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37746" y="45850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2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9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61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6" grpId="0"/>
      <p:bldP spid="7" grpId="0"/>
      <p:bldP spid="13" grpId="0" animBg="1"/>
      <p:bldP spid="14" grpId="0"/>
      <p:bldP spid="18" grpId="0"/>
      <p:bldP spid="20" grpId="0"/>
      <p:bldP spid="21" grpId="0"/>
      <p:bldP spid="25" grpId="0" animBg="1"/>
      <p:bldP spid="26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10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mental strategies to multiply by 5, 20, 6, 4 and 8.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1E7B4B-30FB-4945-979F-106D317AF98C}"/>
              </a:ext>
            </a:extLst>
          </p:cNvPr>
          <p:cNvGrpSpPr/>
          <p:nvPr/>
        </p:nvGrpSpPr>
        <p:grpSpPr>
          <a:xfrm>
            <a:off x="1185385" y="1091022"/>
            <a:ext cx="2449866" cy="637173"/>
            <a:chOff x="3658762" y="2844871"/>
            <a:chExt cx="2449866" cy="637173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0F0ACC9B-C338-4E85-B7FC-D65702DBAB86}"/>
                </a:ext>
              </a:extLst>
            </p:cNvPr>
            <p:cNvSpPr/>
            <p:nvPr/>
          </p:nvSpPr>
          <p:spPr>
            <a:xfrm>
              <a:off x="3658762" y="2844871"/>
              <a:ext cx="2174073" cy="623388"/>
            </a:xfrm>
            <a:prstGeom prst="wedgeRoundRectCallout">
              <a:avLst>
                <a:gd name="adj1" fmla="val -67356"/>
                <a:gd name="adj2" fmla="val -39285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>
              <a:solidFill>
                <a:srgbClr val="FFC00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Calculate 23 x 3.</a:t>
              </a:r>
              <a:endPara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398A424-5972-400F-949E-BB8125D07F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239" y="2858656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A9B34CD-BE98-4A05-B999-22CB4594F1A7}"/>
              </a:ext>
            </a:extLst>
          </p:cNvPr>
          <p:cNvSpPr txBox="1"/>
          <p:nvPr/>
        </p:nvSpPr>
        <p:spPr>
          <a:xfrm>
            <a:off x="692302" y="2446840"/>
            <a:ext cx="1873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23 x 6 = </a:t>
            </a:r>
            <a:endParaRPr lang="en-GB" sz="2400" b="1" dirty="0">
              <a:solidFill>
                <a:srgbClr val="C0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B49A25-B8AF-4145-9759-E121E7FC0AC8}"/>
              </a:ext>
            </a:extLst>
          </p:cNvPr>
          <p:cNvGrpSpPr/>
          <p:nvPr/>
        </p:nvGrpSpPr>
        <p:grpSpPr>
          <a:xfrm>
            <a:off x="3329478" y="2221970"/>
            <a:ext cx="2747781" cy="1027613"/>
            <a:chOff x="1032152" y="1252699"/>
            <a:chExt cx="3663708" cy="1163558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EFBEB7B8-EB3A-46FC-865E-9FBFD73FE542}"/>
                </a:ext>
              </a:extLst>
            </p:cNvPr>
            <p:cNvSpPr/>
            <p:nvPr/>
          </p:nvSpPr>
          <p:spPr>
            <a:xfrm>
              <a:off x="1032152" y="1252699"/>
              <a:ext cx="3663708" cy="967856"/>
            </a:xfrm>
            <a:prstGeom prst="wedgeRoundRectCallout">
              <a:avLst>
                <a:gd name="adj1" fmla="val -72065"/>
                <a:gd name="adj2" fmla="val -9790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How can we use 23 × 3 = 69 to c</a:t>
              </a:r>
              <a:r>
                <a:rPr lang="en-GB" sz="1600" b="1" kern="0" dirty="0">
                  <a:solidFill>
                    <a:srgbClr val="253746"/>
                  </a:solidFill>
                </a:rPr>
                <a:t>alculate</a:t>
              </a:r>
              <a:r>
                <a:rPr lang="en-GB" sz="1600" b="1" dirty="0">
                  <a:solidFill>
                    <a:srgbClr val="253746"/>
                  </a:solidFill>
                </a:rPr>
                <a:t> the answer to</a:t>
              </a:r>
            </a:p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23 × 6?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5E687D-12DF-43B5-9A1C-31FC1392B9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13455" y="1896389"/>
              <a:ext cx="307921" cy="519868"/>
            </a:xfrm>
            <a:prstGeom prst="rect">
              <a:avLst/>
            </a:prstGeom>
          </p:spPr>
        </p:pic>
      </p:grp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CE10681B-FD75-43F1-8D5C-E915B00F6C99}"/>
              </a:ext>
            </a:extLst>
          </p:cNvPr>
          <p:cNvSpPr/>
          <p:nvPr/>
        </p:nvSpPr>
        <p:spPr>
          <a:xfrm>
            <a:off x="2099821" y="3723457"/>
            <a:ext cx="4891251" cy="1750006"/>
          </a:xfrm>
          <a:prstGeom prst="wedgeRoundRectCallout">
            <a:avLst>
              <a:gd name="adj1" fmla="val -15866"/>
              <a:gd name="adj2" fmla="val 142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500"/>
              </a:spcAft>
              <a:defRPr/>
            </a:pPr>
            <a:r>
              <a:rPr lang="en-GB" sz="2400" b="1" dirty="0">
                <a:solidFill>
                  <a:srgbClr val="253746"/>
                </a:solidFill>
              </a:rPr>
              <a:t>So one way to multiply a</a:t>
            </a:r>
            <a:br>
              <a:rPr lang="en-GB" sz="2400" b="1" dirty="0">
                <a:solidFill>
                  <a:srgbClr val="253746"/>
                </a:solidFill>
              </a:rPr>
            </a:br>
            <a:r>
              <a:rPr lang="en-GB" sz="2400" b="1" dirty="0">
                <a:solidFill>
                  <a:srgbClr val="253746"/>
                </a:solidFill>
              </a:rPr>
              <a:t>number by 6 is to</a:t>
            </a:r>
            <a:br>
              <a:rPr lang="en-GB" sz="2400" b="1" dirty="0">
                <a:solidFill>
                  <a:srgbClr val="253746"/>
                </a:solidFill>
              </a:rPr>
            </a:br>
            <a:r>
              <a:rPr lang="en-GB" sz="2400" b="1" dirty="0">
                <a:solidFill>
                  <a:srgbClr val="253746"/>
                </a:solidFill>
              </a:rPr>
              <a:t>multiply by </a:t>
            </a:r>
            <a:r>
              <a:rPr lang="en-GB" sz="2400" b="1" dirty="0">
                <a:solidFill>
                  <a:srgbClr val="00B050"/>
                </a:solidFill>
              </a:rPr>
              <a:t>3</a:t>
            </a:r>
            <a:r>
              <a:rPr lang="en-GB" sz="2400" b="1" dirty="0">
                <a:solidFill>
                  <a:srgbClr val="253746"/>
                </a:solidFill>
              </a:rPr>
              <a:t>, and then by </a:t>
            </a:r>
            <a:r>
              <a:rPr lang="en-GB" sz="2400" b="1" dirty="0">
                <a:solidFill>
                  <a:srgbClr val="00B050"/>
                </a:solidFill>
              </a:rPr>
              <a:t>2</a:t>
            </a:r>
            <a:r>
              <a:rPr lang="en-GB" sz="2400" b="1" dirty="0">
                <a:solidFill>
                  <a:srgbClr val="253746"/>
                </a:solidFill>
              </a:rPr>
              <a:t>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253746"/>
                </a:solidFill>
              </a:rPr>
              <a:t>We are using a </a:t>
            </a:r>
            <a:r>
              <a:rPr lang="en-GB" sz="2400" b="1" dirty="0">
                <a:solidFill>
                  <a:srgbClr val="00B050"/>
                </a:solidFill>
              </a:rPr>
              <a:t>pair of factors </a:t>
            </a:r>
            <a:r>
              <a:rPr lang="en-GB" sz="2400" b="1" dirty="0">
                <a:solidFill>
                  <a:srgbClr val="253746"/>
                </a:solidFill>
              </a:rPr>
              <a:t>of 6.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2644C1-9E5E-4510-A7C9-5A346EF89516}"/>
              </a:ext>
            </a:extLst>
          </p:cNvPr>
          <p:cNvSpPr txBox="1"/>
          <p:nvPr/>
        </p:nvSpPr>
        <p:spPr>
          <a:xfrm>
            <a:off x="1819712" y="2446840"/>
            <a:ext cx="7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138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CFA9D6EA-0BA7-4331-90FC-CDA30F2B475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10" end="2510.344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16245" y="1079398"/>
            <a:ext cx="609600" cy="609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E183F90-4967-44A0-8F91-906D091D0614}"/>
              </a:ext>
            </a:extLst>
          </p:cNvPr>
          <p:cNvSpPr/>
          <p:nvPr/>
        </p:nvSpPr>
        <p:spPr>
          <a:xfrm>
            <a:off x="6199103" y="2208935"/>
            <a:ext cx="2480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Double!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46EB5B-6A88-40AF-AD8F-97D67BFE69BB}"/>
              </a:ext>
            </a:extLst>
          </p:cNvPr>
          <p:cNvSpPr/>
          <p:nvPr/>
        </p:nvSpPr>
        <p:spPr>
          <a:xfrm>
            <a:off x="4018627" y="89204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69</a:t>
            </a:r>
          </a:p>
        </p:txBody>
      </p:sp>
    </p:spTree>
    <p:extLst>
      <p:ext uri="{BB962C8B-B14F-4D97-AF65-F5344CB8AC3E}">
        <p14:creationId xmlns:p14="http://schemas.microsoft.com/office/powerpoint/2010/main" val="128922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14" grpId="0" animBg="1"/>
      <p:bldP spid="3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10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mental strategies to multiply by 5, 20, 6, 4 and 8.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87701C0-B0A9-4E2E-9CF7-7AA62584FE1E}"/>
              </a:ext>
            </a:extLst>
          </p:cNvPr>
          <p:cNvSpPr/>
          <p:nvPr/>
        </p:nvSpPr>
        <p:spPr>
          <a:xfrm>
            <a:off x="261147" y="1528998"/>
            <a:ext cx="2932531" cy="1722364"/>
          </a:xfrm>
          <a:prstGeom prst="wedgeRoundRectCallout">
            <a:avLst>
              <a:gd name="adj1" fmla="val 33338"/>
              <a:gd name="adj2" fmla="val 23595"/>
              <a:gd name="adj3" fmla="val 16667"/>
            </a:avLst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2000" b="1" kern="0" dirty="0">
                <a:solidFill>
                  <a:srgbClr val="253746"/>
                </a:solidFill>
              </a:rPr>
              <a:t>We can use repeated </a:t>
            </a:r>
            <a:r>
              <a:rPr lang="en-GB" sz="2000" b="1" kern="0" dirty="0">
                <a:solidFill>
                  <a:srgbClr val="00B050"/>
                </a:solidFill>
              </a:rPr>
              <a:t>doubling</a:t>
            </a:r>
            <a:r>
              <a:rPr lang="en-GB" sz="2000" b="1" kern="0" dirty="0">
                <a:solidFill>
                  <a:srgbClr val="253746"/>
                </a:solidFill>
              </a:rPr>
              <a:t> to multiply by 4 and by 8!</a:t>
            </a:r>
          </a:p>
          <a:p>
            <a:pPr lvl="0" algn="ctr" defTabSz="914400"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</a:rPr>
              <a:t>Try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23</a:t>
            </a:r>
            <a:r>
              <a:rPr kumimoji="0" lang="en-GB" sz="20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x 4</a:t>
            </a:r>
            <a:r>
              <a:rPr kumimoji="0" lang="en-GB" sz="2000" b="1" i="0" u="none" strike="noStrike" kern="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</a:rPr>
              <a:t>, then</a:t>
            </a:r>
            <a:br>
              <a:rPr kumimoji="0" lang="en-GB" sz="2000" b="1" i="0" u="none" strike="noStrike" kern="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</a:rPr>
            </a:br>
            <a:r>
              <a:rPr kumimoji="0" lang="en-GB" sz="2000" b="1" i="0" u="none" strike="noStrike" kern="0" cap="none" spc="0" normalizeH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</a:rPr>
              <a:t>13 x 8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9542D347-AA56-4EE2-AA0B-1236CAC857A8}"/>
              </a:ext>
            </a:extLst>
          </p:cNvPr>
          <p:cNvSpPr/>
          <p:nvPr/>
        </p:nvSpPr>
        <p:spPr>
          <a:xfrm>
            <a:off x="3193679" y="538755"/>
            <a:ext cx="4946496" cy="1979889"/>
          </a:xfrm>
          <a:prstGeom prst="cloudCallout">
            <a:avLst>
              <a:gd name="adj1" fmla="val -46450"/>
              <a:gd name="adj2" fmla="val 6118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u="sng" dirty="0">
              <a:solidFill>
                <a:srgbClr val="253746"/>
              </a:solidFill>
            </a:endParaRPr>
          </a:p>
          <a:p>
            <a:pPr algn="ctr"/>
            <a:endParaRPr lang="en-GB" sz="1600" b="1" u="sng" dirty="0">
              <a:solidFill>
                <a:srgbClr val="253746"/>
              </a:solidFill>
            </a:endParaRPr>
          </a:p>
          <a:p>
            <a:pPr algn="ctr"/>
            <a:r>
              <a:rPr lang="en-GB" sz="1600" b="1" u="sng" dirty="0">
                <a:solidFill>
                  <a:srgbClr val="253746"/>
                </a:solidFill>
              </a:rPr>
              <a:t>To multiply by 4 </a:t>
            </a:r>
            <a:r>
              <a:rPr lang="en-GB" sz="1600" b="1" u="sng" dirty="0">
                <a:solidFill>
                  <a:srgbClr val="00B050"/>
                </a:solidFill>
              </a:rPr>
              <a:t>double twice</a:t>
            </a:r>
          </a:p>
          <a:p>
            <a:pPr algn="ctr"/>
            <a:r>
              <a:rPr lang="en-GB" sz="1600" b="1" dirty="0">
                <a:solidFill>
                  <a:srgbClr val="253746"/>
                </a:solidFill>
              </a:rPr>
              <a:t>To find </a:t>
            </a:r>
            <a:r>
              <a:rPr lang="en-GB" sz="1600" b="1" dirty="0">
                <a:solidFill>
                  <a:srgbClr val="C00000"/>
                </a:solidFill>
              </a:rPr>
              <a:t>23 </a:t>
            </a:r>
            <a:r>
              <a:rPr lang="en-GB" sz="1600" b="1" kern="0" dirty="0">
                <a:solidFill>
                  <a:srgbClr val="C00000"/>
                </a:solidFill>
              </a:rPr>
              <a:t>× 4 </a:t>
            </a:r>
            <a:r>
              <a:rPr lang="en-GB" sz="1600" b="1" dirty="0">
                <a:solidFill>
                  <a:srgbClr val="253746"/>
                </a:solidFill>
              </a:rPr>
              <a:t>double 23, then double the answer.</a:t>
            </a:r>
          </a:p>
          <a:p>
            <a:pPr algn="ctr"/>
            <a:r>
              <a:rPr lang="en-GB" sz="1600" b="1" dirty="0">
                <a:solidFill>
                  <a:srgbClr val="253746"/>
                </a:solidFill>
              </a:rPr>
              <a:t>Double 23 is 46.</a:t>
            </a:r>
          </a:p>
          <a:p>
            <a:pPr algn="ctr"/>
            <a:r>
              <a:rPr lang="en-GB" sz="1600" b="1" kern="0" dirty="0">
                <a:solidFill>
                  <a:srgbClr val="253746"/>
                </a:solidFill>
              </a:rPr>
              <a:t>Double 46 is 92.</a:t>
            </a:r>
          </a:p>
          <a:p>
            <a:pPr algn="ctr"/>
            <a:r>
              <a:rPr lang="en-GB" sz="2000" b="1" dirty="0">
                <a:solidFill>
                  <a:srgbClr val="C00000"/>
                </a:solidFill>
              </a:rPr>
              <a:t>23 </a:t>
            </a:r>
            <a:r>
              <a:rPr lang="en-GB" sz="2000" b="1" kern="0" dirty="0">
                <a:solidFill>
                  <a:srgbClr val="C00000"/>
                </a:solidFill>
              </a:rPr>
              <a:t>× 4 </a:t>
            </a:r>
            <a:r>
              <a:rPr lang="en-GB" sz="2000" b="1" kern="0" dirty="0">
                <a:solidFill>
                  <a:srgbClr val="253746"/>
                </a:solidFill>
              </a:rPr>
              <a:t>= 92</a:t>
            </a:r>
          </a:p>
          <a:p>
            <a:pPr algn="ctr"/>
            <a:endParaRPr lang="en-GB" sz="1600" b="1" kern="0" dirty="0">
              <a:solidFill>
                <a:srgbClr val="253746"/>
              </a:solidFill>
            </a:endParaRPr>
          </a:p>
          <a:p>
            <a:pPr algn="ctr"/>
            <a:endParaRPr lang="en-GB" sz="1600" b="1" dirty="0">
              <a:solidFill>
                <a:srgbClr val="253746"/>
              </a:solidFill>
            </a:endParaRP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F67B626B-6802-4EFA-A946-36CF8516CE9C}"/>
              </a:ext>
            </a:extLst>
          </p:cNvPr>
          <p:cNvSpPr/>
          <p:nvPr/>
        </p:nvSpPr>
        <p:spPr>
          <a:xfrm>
            <a:off x="2699331" y="2849242"/>
            <a:ext cx="5213190" cy="2753804"/>
          </a:xfrm>
          <a:prstGeom prst="cloudCallout">
            <a:avLst>
              <a:gd name="adj1" fmla="val -46450"/>
              <a:gd name="adj2" fmla="val 6118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u="sng" dirty="0">
                <a:solidFill>
                  <a:srgbClr val="253746"/>
                </a:solidFill>
              </a:rPr>
              <a:t>To multiply by 8 </a:t>
            </a:r>
            <a:r>
              <a:rPr lang="en-GB" sz="1600" b="1" u="sng" dirty="0">
                <a:solidFill>
                  <a:srgbClr val="00B050"/>
                </a:solidFill>
              </a:rPr>
              <a:t>double three times</a:t>
            </a:r>
          </a:p>
          <a:p>
            <a:pPr algn="ctr"/>
            <a:r>
              <a:rPr lang="en-GB" sz="1600" b="1" dirty="0">
                <a:solidFill>
                  <a:srgbClr val="253746"/>
                </a:solidFill>
              </a:rPr>
              <a:t>To find </a:t>
            </a:r>
            <a:r>
              <a:rPr lang="en-GB" sz="1600" b="1" dirty="0">
                <a:solidFill>
                  <a:srgbClr val="EA7600"/>
                </a:solidFill>
              </a:rPr>
              <a:t>13 </a:t>
            </a:r>
            <a:r>
              <a:rPr lang="en-GB" sz="1600" b="1" kern="0" dirty="0">
                <a:solidFill>
                  <a:srgbClr val="EA7600"/>
                </a:solidFill>
              </a:rPr>
              <a:t>× 8</a:t>
            </a:r>
            <a:r>
              <a:rPr lang="en-GB" sz="1600" b="1" kern="0" dirty="0">
                <a:solidFill>
                  <a:srgbClr val="253746"/>
                </a:solidFill>
              </a:rPr>
              <a:t>.</a:t>
            </a:r>
            <a:r>
              <a:rPr lang="en-GB" sz="1600" b="1" dirty="0">
                <a:solidFill>
                  <a:srgbClr val="253746"/>
                </a:solidFill>
              </a:rPr>
              <a:t> Double 13, then double the answer twice more!</a:t>
            </a:r>
          </a:p>
          <a:p>
            <a:pPr algn="ctr"/>
            <a:r>
              <a:rPr lang="en-GB" sz="1600" b="1" dirty="0">
                <a:solidFill>
                  <a:srgbClr val="253746"/>
                </a:solidFill>
              </a:rPr>
              <a:t>Double 13 is 26.</a:t>
            </a:r>
          </a:p>
          <a:p>
            <a:pPr algn="ctr"/>
            <a:r>
              <a:rPr lang="en-GB" sz="1600" b="1" dirty="0">
                <a:solidFill>
                  <a:srgbClr val="253746"/>
                </a:solidFill>
              </a:rPr>
              <a:t>Doble 26 is 52.</a:t>
            </a:r>
          </a:p>
          <a:p>
            <a:pPr algn="ctr"/>
            <a:r>
              <a:rPr lang="en-GB" sz="1600" b="1" dirty="0">
                <a:solidFill>
                  <a:srgbClr val="253746"/>
                </a:solidFill>
              </a:rPr>
              <a:t>Double 52 is 104.</a:t>
            </a:r>
          </a:p>
          <a:p>
            <a:pPr algn="ctr"/>
            <a:r>
              <a:rPr lang="en-GB" sz="2000" b="1" dirty="0">
                <a:solidFill>
                  <a:srgbClr val="EA7600"/>
                </a:solidFill>
              </a:rPr>
              <a:t>13 </a:t>
            </a:r>
            <a:r>
              <a:rPr lang="en-GB" sz="2000" b="1" kern="0" dirty="0">
                <a:solidFill>
                  <a:srgbClr val="EA7600"/>
                </a:solidFill>
              </a:rPr>
              <a:t>× 8 </a:t>
            </a:r>
            <a:r>
              <a:rPr lang="en-GB" sz="2000" b="1" kern="0" dirty="0">
                <a:solidFill>
                  <a:srgbClr val="253746"/>
                </a:solidFill>
              </a:rPr>
              <a:t>= 104</a:t>
            </a:r>
            <a:endParaRPr lang="en-GB" sz="2000" b="1" dirty="0">
              <a:solidFill>
                <a:srgbClr val="253746"/>
              </a:solidFill>
            </a:endParaRPr>
          </a:p>
        </p:txBody>
      </p:sp>
      <p:pic>
        <p:nvPicPr>
          <p:cNvPr id="4" name="lesson ender">
            <a:hlinkClick r:id="" action="ppaction://media"/>
            <a:extLst>
              <a:ext uri="{FF2B5EF4-FFF2-40B4-BE49-F238E27FC236}">
                <a16:creationId xmlns:a16="http://schemas.microsoft.com/office/drawing/2014/main" id="{AE0FF5D6-808A-4D2F-80C6-70AAD49992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68786" y="49934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1945</TotalTime>
  <Words>342</Words>
  <Application>Microsoft Office PowerPoint</Application>
  <PresentationFormat>On-screen Show (4:3)</PresentationFormat>
  <Paragraphs>53</Paragraphs>
  <Slides>3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193</cp:revision>
  <dcterms:created xsi:type="dcterms:W3CDTF">2018-09-13T11:08:58Z</dcterms:created>
  <dcterms:modified xsi:type="dcterms:W3CDTF">2020-04-17T08:23:13Z</dcterms:modified>
</cp:coreProperties>
</file>